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av" ContentType="audio/wav"/>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 id="2147483672" r:id="rId3"/>
    <p:sldMasterId id="2147483684" r:id="rId4"/>
  </p:sldMasterIdLst>
  <p:notesMasterIdLst>
    <p:notesMasterId r:id="rId69"/>
  </p:notesMasterIdLst>
  <p:handoutMasterIdLst>
    <p:handoutMasterId r:id="rId70"/>
  </p:handoutMasterIdLst>
  <p:sldIdLst>
    <p:sldId id="901" r:id="rId5"/>
    <p:sldId id="960" r:id="rId6"/>
    <p:sldId id="959" r:id="rId7"/>
    <p:sldId id="956" r:id="rId8"/>
    <p:sldId id="902" r:id="rId9"/>
    <p:sldId id="900" r:id="rId10"/>
    <p:sldId id="863" r:id="rId11"/>
    <p:sldId id="903" r:id="rId12"/>
    <p:sldId id="893" r:id="rId13"/>
    <p:sldId id="871" r:id="rId14"/>
    <p:sldId id="904" r:id="rId15"/>
    <p:sldId id="868" r:id="rId16"/>
    <p:sldId id="918" r:id="rId17"/>
    <p:sldId id="907" r:id="rId18"/>
    <p:sldId id="906" r:id="rId19"/>
    <p:sldId id="908" r:id="rId20"/>
    <p:sldId id="909" r:id="rId21"/>
    <p:sldId id="910" r:id="rId22"/>
    <p:sldId id="915" r:id="rId23"/>
    <p:sldId id="919" r:id="rId24"/>
    <p:sldId id="911" r:id="rId25"/>
    <p:sldId id="864" r:id="rId26"/>
    <p:sldId id="920" r:id="rId27"/>
    <p:sldId id="913" r:id="rId28"/>
    <p:sldId id="897" r:id="rId29"/>
    <p:sldId id="914" r:id="rId30"/>
    <p:sldId id="932" r:id="rId31"/>
    <p:sldId id="921" r:id="rId32"/>
    <p:sldId id="922" r:id="rId33"/>
    <p:sldId id="923" r:id="rId34"/>
    <p:sldId id="935" r:id="rId35"/>
    <p:sldId id="933" r:id="rId36"/>
    <p:sldId id="936" r:id="rId37"/>
    <p:sldId id="934" r:id="rId38"/>
    <p:sldId id="926" r:id="rId39"/>
    <p:sldId id="927" r:id="rId40"/>
    <p:sldId id="928" r:id="rId41"/>
    <p:sldId id="929" r:id="rId42"/>
    <p:sldId id="930" r:id="rId43"/>
    <p:sldId id="931" r:id="rId44"/>
    <p:sldId id="958" r:id="rId45"/>
    <p:sldId id="937" r:id="rId46"/>
    <p:sldId id="943" r:id="rId47"/>
    <p:sldId id="949" r:id="rId48"/>
    <p:sldId id="950" r:id="rId49"/>
    <p:sldId id="946" r:id="rId50"/>
    <p:sldId id="941" r:id="rId51"/>
    <p:sldId id="948" r:id="rId52"/>
    <p:sldId id="939" r:id="rId53"/>
    <p:sldId id="952" r:id="rId54"/>
    <p:sldId id="873" r:id="rId55"/>
    <p:sldId id="874" r:id="rId56"/>
    <p:sldId id="894" r:id="rId57"/>
    <p:sldId id="875" r:id="rId58"/>
    <p:sldId id="896" r:id="rId59"/>
    <p:sldId id="876" r:id="rId60"/>
    <p:sldId id="877" r:id="rId61"/>
    <p:sldId id="878" r:id="rId62"/>
    <p:sldId id="881" r:id="rId63"/>
    <p:sldId id="895" r:id="rId64"/>
    <p:sldId id="898" r:id="rId65"/>
    <p:sldId id="892" r:id="rId66"/>
    <p:sldId id="916" r:id="rId67"/>
    <p:sldId id="951" r:id="rId68"/>
  </p:sldIdLst>
  <p:sldSz cx="9144000" cy="6858000" type="screen4x3"/>
  <p:notesSz cx="7023100" cy="9309100"/>
  <p:defaultTextStyle>
    <a:defPPr>
      <a:defRPr lang="en-US"/>
    </a:defPPr>
    <a:lvl1pPr algn="l" rtl="0" eaLnBrk="0" fontAlgn="base" hangingPunct="0">
      <a:spcBef>
        <a:spcPct val="0"/>
      </a:spcBef>
      <a:spcAft>
        <a:spcPct val="0"/>
      </a:spcAft>
      <a:defRPr sz="4800" kern="1200">
        <a:solidFill>
          <a:schemeClr val="bg1"/>
        </a:solidFill>
        <a:latin typeface="Times New Roman" pitchFamily="18" charset="0"/>
        <a:ea typeface="+mn-ea"/>
        <a:cs typeface="+mn-cs"/>
      </a:defRPr>
    </a:lvl1pPr>
    <a:lvl2pPr marL="457200" algn="l" rtl="0" eaLnBrk="0" fontAlgn="base" hangingPunct="0">
      <a:spcBef>
        <a:spcPct val="0"/>
      </a:spcBef>
      <a:spcAft>
        <a:spcPct val="0"/>
      </a:spcAft>
      <a:defRPr sz="4800" kern="1200">
        <a:solidFill>
          <a:schemeClr val="bg1"/>
        </a:solidFill>
        <a:latin typeface="Times New Roman" pitchFamily="18" charset="0"/>
        <a:ea typeface="+mn-ea"/>
        <a:cs typeface="+mn-cs"/>
      </a:defRPr>
    </a:lvl2pPr>
    <a:lvl3pPr marL="914400" algn="l" rtl="0" eaLnBrk="0" fontAlgn="base" hangingPunct="0">
      <a:spcBef>
        <a:spcPct val="0"/>
      </a:spcBef>
      <a:spcAft>
        <a:spcPct val="0"/>
      </a:spcAft>
      <a:defRPr sz="4800" kern="1200">
        <a:solidFill>
          <a:schemeClr val="bg1"/>
        </a:solidFill>
        <a:latin typeface="Times New Roman" pitchFamily="18" charset="0"/>
        <a:ea typeface="+mn-ea"/>
        <a:cs typeface="+mn-cs"/>
      </a:defRPr>
    </a:lvl3pPr>
    <a:lvl4pPr marL="1371600" algn="l" rtl="0" eaLnBrk="0" fontAlgn="base" hangingPunct="0">
      <a:spcBef>
        <a:spcPct val="0"/>
      </a:spcBef>
      <a:spcAft>
        <a:spcPct val="0"/>
      </a:spcAft>
      <a:defRPr sz="4800" kern="1200">
        <a:solidFill>
          <a:schemeClr val="bg1"/>
        </a:solidFill>
        <a:latin typeface="Times New Roman" pitchFamily="18" charset="0"/>
        <a:ea typeface="+mn-ea"/>
        <a:cs typeface="+mn-cs"/>
      </a:defRPr>
    </a:lvl4pPr>
    <a:lvl5pPr marL="1828800" algn="l" rtl="0" eaLnBrk="0" fontAlgn="base" hangingPunct="0">
      <a:spcBef>
        <a:spcPct val="0"/>
      </a:spcBef>
      <a:spcAft>
        <a:spcPct val="0"/>
      </a:spcAft>
      <a:defRPr sz="4800" kern="1200">
        <a:solidFill>
          <a:schemeClr val="bg1"/>
        </a:solidFill>
        <a:latin typeface="Times New Roman" pitchFamily="18" charset="0"/>
        <a:ea typeface="+mn-ea"/>
        <a:cs typeface="+mn-cs"/>
      </a:defRPr>
    </a:lvl5pPr>
    <a:lvl6pPr marL="2286000" algn="l" defTabSz="914400" rtl="0" eaLnBrk="1" latinLnBrk="0" hangingPunct="1">
      <a:defRPr sz="4800" kern="1200">
        <a:solidFill>
          <a:schemeClr val="bg1"/>
        </a:solidFill>
        <a:latin typeface="Times New Roman" pitchFamily="18" charset="0"/>
        <a:ea typeface="+mn-ea"/>
        <a:cs typeface="+mn-cs"/>
      </a:defRPr>
    </a:lvl6pPr>
    <a:lvl7pPr marL="2743200" algn="l" defTabSz="914400" rtl="0" eaLnBrk="1" latinLnBrk="0" hangingPunct="1">
      <a:defRPr sz="4800" kern="1200">
        <a:solidFill>
          <a:schemeClr val="bg1"/>
        </a:solidFill>
        <a:latin typeface="Times New Roman" pitchFamily="18" charset="0"/>
        <a:ea typeface="+mn-ea"/>
        <a:cs typeface="+mn-cs"/>
      </a:defRPr>
    </a:lvl7pPr>
    <a:lvl8pPr marL="3200400" algn="l" defTabSz="914400" rtl="0" eaLnBrk="1" latinLnBrk="0" hangingPunct="1">
      <a:defRPr sz="4800" kern="1200">
        <a:solidFill>
          <a:schemeClr val="bg1"/>
        </a:solidFill>
        <a:latin typeface="Times New Roman" pitchFamily="18" charset="0"/>
        <a:ea typeface="+mn-ea"/>
        <a:cs typeface="+mn-cs"/>
      </a:defRPr>
    </a:lvl8pPr>
    <a:lvl9pPr marL="3657600" algn="l" defTabSz="914400" rtl="0" eaLnBrk="1" latinLnBrk="0" hangingPunct="1">
      <a:defRPr sz="4800" kern="1200">
        <a:solidFill>
          <a:schemeClr val="bg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9999"/>
    <a:srgbClr val="959368"/>
    <a:srgbClr val="E0E1D1"/>
    <a:srgbClr val="008000"/>
    <a:srgbClr val="FFFFFF"/>
    <a:srgbClr val="6600FF"/>
    <a:srgbClr val="66FFCC"/>
    <a:srgbClr val="FFFF00"/>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13" autoAdjust="0"/>
    <p:restoredTop sz="94663" autoAdjust="0"/>
  </p:normalViewPr>
  <p:slideViewPr>
    <p:cSldViewPr>
      <p:cViewPr varScale="1">
        <p:scale>
          <a:sx n="57" d="100"/>
          <a:sy n="57" d="100"/>
        </p:scale>
        <p:origin x="368" y="4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7812"/>
    </p:cViewPr>
  </p:sorterViewPr>
  <p:notesViewPr>
    <p:cSldViewPr>
      <p:cViewPr varScale="1">
        <p:scale>
          <a:sx n="40" d="100"/>
          <a:sy n="40" d="100"/>
        </p:scale>
        <p:origin x="-1488" y="-9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 Type="http://schemas.openxmlformats.org/officeDocument/2006/relationships/slide" Target="slides/slide3.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3.wmf"/><Relationship Id="rId6" Type="http://schemas.openxmlformats.org/officeDocument/2006/relationships/image" Target="../media/image54.wmf"/><Relationship Id="rId5" Type="http://schemas.openxmlformats.org/officeDocument/2006/relationships/image" Target="../media/image58.wmf"/><Relationship Id="rId4" Type="http://schemas.openxmlformats.org/officeDocument/2006/relationships/image" Target="../media/image57.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56.wmf"/><Relationship Id="rId5" Type="http://schemas.openxmlformats.org/officeDocument/2006/relationships/image" Target="../media/image64.wmf"/><Relationship Id="rId4" Type="http://schemas.openxmlformats.org/officeDocument/2006/relationships/image" Target="../media/image6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68.wmf"/><Relationship Id="rId5" Type="http://schemas.openxmlformats.org/officeDocument/2006/relationships/image" Target="../media/image72.wmf"/><Relationship Id="rId4" Type="http://schemas.openxmlformats.org/officeDocument/2006/relationships/image" Target="../media/image71.w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72.wmf"/><Relationship Id="rId3" Type="http://schemas.openxmlformats.org/officeDocument/2006/relationships/image" Target="../media/image44.wmf"/><Relationship Id="rId7" Type="http://schemas.openxmlformats.org/officeDocument/2006/relationships/image" Target="../media/image77.wmf"/><Relationship Id="rId2" Type="http://schemas.openxmlformats.org/officeDocument/2006/relationships/image" Target="../media/image73.wmf"/><Relationship Id="rId1" Type="http://schemas.openxmlformats.org/officeDocument/2006/relationships/image" Target="../media/image71.wmf"/><Relationship Id="rId6" Type="http://schemas.openxmlformats.org/officeDocument/2006/relationships/image" Target="../media/image76.wmf"/><Relationship Id="rId5" Type="http://schemas.openxmlformats.org/officeDocument/2006/relationships/image" Target="../media/image75.wmf"/><Relationship Id="rId4" Type="http://schemas.openxmlformats.org/officeDocument/2006/relationships/image" Target="../media/image74.wmf"/><Relationship Id="rId9" Type="http://schemas.openxmlformats.org/officeDocument/2006/relationships/image" Target="../media/image78.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73.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79.wmf"/><Relationship Id="rId1" Type="http://schemas.openxmlformats.org/officeDocument/2006/relationships/image" Target="../media/image73.wmf"/><Relationship Id="rId4" Type="http://schemas.openxmlformats.org/officeDocument/2006/relationships/image" Target="../media/image80.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83.emf"/><Relationship Id="rId1" Type="http://schemas.openxmlformats.org/officeDocument/2006/relationships/image" Target="../media/image82.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image" Target="../media/image85.wmf"/><Relationship Id="rId1" Type="http://schemas.openxmlformats.org/officeDocument/2006/relationships/image" Target="../media/image84.wmf"/><Relationship Id="rId4" Type="http://schemas.openxmlformats.org/officeDocument/2006/relationships/image" Target="../media/image8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0.vml.rels><?xml version="1.0" encoding="UTF-8" standalone="yes"?>
<Relationships xmlns="http://schemas.openxmlformats.org/package/2006/relationships"><Relationship Id="rId8" Type="http://schemas.openxmlformats.org/officeDocument/2006/relationships/image" Target="../media/image95.wmf"/><Relationship Id="rId3" Type="http://schemas.openxmlformats.org/officeDocument/2006/relationships/image" Target="../media/image90.wmf"/><Relationship Id="rId7" Type="http://schemas.openxmlformats.org/officeDocument/2006/relationships/image" Target="../media/image94.wmf"/><Relationship Id="rId2" Type="http://schemas.openxmlformats.org/officeDocument/2006/relationships/image" Target="../media/image89.wmf"/><Relationship Id="rId1" Type="http://schemas.openxmlformats.org/officeDocument/2006/relationships/image" Target="../media/image88.wmf"/><Relationship Id="rId6" Type="http://schemas.openxmlformats.org/officeDocument/2006/relationships/image" Target="../media/image93.wmf"/><Relationship Id="rId5" Type="http://schemas.openxmlformats.org/officeDocument/2006/relationships/image" Target="../media/image92.wmf"/><Relationship Id="rId4" Type="http://schemas.openxmlformats.org/officeDocument/2006/relationships/image" Target="../media/image9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wmf"/><Relationship Id="rId1" Type="http://schemas.openxmlformats.org/officeDocument/2006/relationships/image" Target="../media/image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image" Target="../media/image44.wmf"/><Relationship Id="rId7" Type="http://schemas.openxmlformats.org/officeDocument/2006/relationships/image" Target="../media/image48.wmf"/><Relationship Id="rId2" Type="http://schemas.openxmlformats.org/officeDocument/2006/relationships/image" Target="../media/image43.wmf"/><Relationship Id="rId1" Type="http://schemas.openxmlformats.org/officeDocument/2006/relationships/image" Target="../media/image42.wmf"/><Relationship Id="rId6" Type="http://schemas.openxmlformats.org/officeDocument/2006/relationships/image" Target="../media/image47.wmf"/><Relationship Id="rId5" Type="http://schemas.openxmlformats.org/officeDocument/2006/relationships/image" Target="../media/image46.wmf"/><Relationship Id="rId10" Type="http://schemas.openxmlformats.org/officeDocument/2006/relationships/image" Target="../media/image51.wmf"/><Relationship Id="rId4" Type="http://schemas.openxmlformats.org/officeDocument/2006/relationships/image" Target="../media/image45.wmf"/><Relationship Id="rId9" Type="http://schemas.openxmlformats.org/officeDocument/2006/relationships/image" Target="../media/image5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762" cy="466875"/>
          </a:xfrm>
          <a:prstGeom prst="rect">
            <a:avLst/>
          </a:prstGeom>
        </p:spPr>
        <p:txBody>
          <a:bodyPr vert="horz" lIns="90663" tIns="45331" rIns="90663" bIns="45331" rtlCol="0"/>
          <a:lstStyle>
            <a:lvl1pPr algn="l">
              <a:defRPr sz="1200"/>
            </a:lvl1pPr>
          </a:lstStyle>
          <a:p>
            <a:endParaRPr lang="en-US"/>
          </a:p>
        </p:txBody>
      </p:sp>
      <p:sp>
        <p:nvSpPr>
          <p:cNvPr id="3" name="Date Placeholder 2"/>
          <p:cNvSpPr>
            <a:spLocks noGrp="1"/>
          </p:cNvSpPr>
          <p:nvPr>
            <p:ph type="dt" sz="quarter" idx="1"/>
          </p:nvPr>
        </p:nvSpPr>
        <p:spPr>
          <a:xfrm>
            <a:off x="3977769" y="0"/>
            <a:ext cx="3043762" cy="466875"/>
          </a:xfrm>
          <a:prstGeom prst="rect">
            <a:avLst/>
          </a:prstGeom>
        </p:spPr>
        <p:txBody>
          <a:bodyPr vert="horz" lIns="90663" tIns="45331" rIns="90663" bIns="45331" rtlCol="0"/>
          <a:lstStyle>
            <a:lvl1pPr algn="r">
              <a:defRPr sz="1200"/>
            </a:lvl1pPr>
          </a:lstStyle>
          <a:p>
            <a:fld id="{5BA24B1D-CF15-4BBE-988C-6D8ACD7C8626}" type="datetimeFigureOut">
              <a:rPr lang="en-US" smtClean="0"/>
              <a:t>5/1/2019</a:t>
            </a:fld>
            <a:endParaRPr lang="en-US"/>
          </a:p>
        </p:txBody>
      </p:sp>
      <p:sp>
        <p:nvSpPr>
          <p:cNvPr id="4" name="Footer Placeholder 3"/>
          <p:cNvSpPr>
            <a:spLocks noGrp="1"/>
          </p:cNvSpPr>
          <p:nvPr>
            <p:ph type="ftr" sz="quarter" idx="2"/>
          </p:nvPr>
        </p:nvSpPr>
        <p:spPr>
          <a:xfrm>
            <a:off x="1" y="8842225"/>
            <a:ext cx="3043762" cy="466875"/>
          </a:xfrm>
          <a:prstGeom prst="rect">
            <a:avLst/>
          </a:prstGeom>
        </p:spPr>
        <p:txBody>
          <a:bodyPr vert="horz" lIns="90663" tIns="45331" rIns="90663" bIns="45331" rtlCol="0" anchor="b"/>
          <a:lstStyle>
            <a:lvl1pPr algn="l">
              <a:defRPr sz="1200"/>
            </a:lvl1pPr>
          </a:lstStyle>
          <a:p>
            <a:endParaRPr lang="en-US"/>
          </a:p>
        </p:txBody>
      </p:sp>
      <p:sp>
        <p:nvSpPr>
          <p:cNvPr id="5" name="Slide Number Placeholder 4"/>
          <p:cNvSpPr>
            <a:spLocks noGrp="1"/>
          </p:cNvSpPr>
          <p:nvPr>
            <p:ph type="sldNum" sz="quarter" idx="3"/>
          </p:nvPr>
        </p:nvSpPr>
        <p:spPr>
          <a:xfrm>
            <a:off x="3977769" y="8842225"/>
            <a:ext cx="3043762" cy="466875"/>
          </a:xfrm>
          <a:prstGeom prst="rect">
            <a:avLst/>
          </a:prstGeom>
        </p:spPr>
        <p:txBody>
          <a:bodyPr vert="horz" lIns="90663" tIns="45331" rIns="90663" bIns="45331" rtlCol="0" anchor="b"/>
          <a:lstStyle>
            <a:lvl1pPr algn="r">
              <a:defRPr sz="1200"/>
            </a:lvl1pPr>
          </a:lstStyle>
          <a:p>
            <a:fld id="{63833928-67E6-4658-B9C3-3860C36E49F0}" type="slidenum">
              <a:rPr lang="en-US" smtClean="0"/>
              <a:t>‹#›</a:t>
            </a:fld>
            <a:endParaRPr lang="en-US"/>
          </a:p>
        </p:txBody>
      </p:sp>
    </p:spTree>
    <p:extLst>
      <p:ext uri="{BB962C8B-B14F-4D97-AF65-F5344CB8AC3E}">
        <p14:creationId xmlns:p14="http://schemas.microsoft.com/office/powerpoint/2010/main" val="25342706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2"/>
            <a:ext cx="3042915" cy="465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19" tIns="46659" rIns="93319" bIns="46659" numCol="1" anchor="t" anchorCtr="0" compatLnSpc="1">
            <a:prstTxWarp prst="textNoShape">
              <a:avLst/>
            </a:prstTxWarp>
          </a:bodyPr>
          <a:lstStyle>
            <a:lvl1pPr defTabSz="932561">
              <a:defRPr sz="1200">
                <a:solidFill>
                  <a:schemeClr val="tx1"/>
                </a:solidFill>
              </a:defRPr>
            </a:lvl1pPr>
          </a:lstStyle>
          <a:p>
            <a:endParaRPr lang="en-US"/>
          </a:p>
        </p:txBody>
      </p:sp>
      <p:sp>
        <p:nvSpPr>
          <p:cNvPr id="3075" name="Rectangle 3"/>
          <p:cNvSpPr>
            <a:spLocks noGrp="1" noChangeArrowheads="1"/>
          </p:cNvSpPr>
          <p:nvPr>
            <p:ph type="dt" idx="1"/>
          </p:nvPr>
        </p:nvSpPr>
        <p:spPr bwMode="auto">
          <a:xfrm>
            <a:off x="3980185" y="2"/>
            <a:ext cx="3042915" cy="465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19" tIns="46659" rIns="93319" bIns="46659" numCol="1" anchor="t" anchorCtr="0" compatLnSpc="1">
            <a:prstTxWarp prst="textNoShape">
              <a:avLst/>
            </a:prstTxWarp>
          </a:bodyPr>
          <a:lstStyle>
            <a:lvl1pPr algn="r" defTabSz="932561">
              <a:defRPr sz="1200">
                <a:solidFill>
                  <a:schemeClr val="tx1"/>
                </a:solidFill>
              </a:defRPr>
            </a:lvl1pPr>
          </a:lstStyle>
          <a:p>
            <a:endParaRPr lang="en-US"/>
          </a:p>
        </p:txBody>
      </p:sp>
      <p:sp>
        <p:nvSpPr>
          <p:cNvPr id="125956" name="Rectangle 4"/>
          <p:cNvSpPr>
            <a:spLocks noGrp="1" noRot="1" noChangeAspect="1" noChangeArrowheads="1" noTextEdit="1"/>
          </p:cNvSpPr>
          <p:nvPr>
            <p:ph type="sldImg" idx="2"/>
          </p:nvPr>
        </p:nvSpPr>
        <p:spPr bwMode="auto">
          <a:xfrm>
            <a:off x="1184275" y="696913"/>
            <a:ext cx="4654550" cy="34925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35665" y="4422466"/>
            <a:ext cx="5151772" cy="418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19" tIns="46659" rIns="93319" bIns="4665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43328"/>
            <a:ext cx="3042915" cy="46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19" tIns="46659" rIns="93319" bIns="46659" numCol="1" anchor="b" anchorCtr="0" compatLnSpc="1">
            <a:prstTxWarp prst="textNoShape">
              <a:avLst/>
            </a:prstTxWarp>
          </a:bodyPr>
          <a:lstStyle>
            <a:lvl1pPr defTabSz="932561">
              <a:defRPr sz="1200">
                <a:solidFill>
                  <a:schemeClr val="tx1"/>
                </a:solidFill>
              </a:defRPr>
            </a:lvl1pPr>
          </a:lstStyle>
          <a:p>
            <a:endParaRPr lang="en-US"/>
          </a:p>
        </p:txBody>
      </p:sp>
      <p:sp>
        <p:nvSpPr>
          <p:cNvPr id="3079" name="Rectangle 7"/>
          <p:cNvSpPr>
            <a:spLocks noGrp="1" noChangeArrowheads="1"/>
          </p:cNvSpPr>
          <p:nvPr>
            <p:ph type="sldNum" sz="quarter" idx="5"/>
          </p:nvPr>
        </p:nvSpPr>
        <p:spPr bwMode="auto">
          <a:xfrm>
            <a:off x="3980185" y="8843328"/>
            <a:ext cx="3042915" cy="46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19" tIns="46659" rIns="93319" bIns="46659" numCol="1" anchor="b" anchorCtr="0" compatLnSpc="1">
            <a:prstTxWarp prst="textNoShape">
              <a:avLst/>
            </a:prstTxWarp>
          </a:bodyPr>
          <a:lstStyle>
            <a:lvl1pPr algn="r" defTabSz="932561">
              <a:defRPr sz="1200">
                <a:solidFill>
                  <a:schemeClr val="tx1"/>
                </a:solidFill>
              </a:defRPr>
            </a:lvl1pPr>
          </a:lstStyle>
          <a:p>
            <a:fld id="{73D77901-C832-453D-A310-688232983267}" type="slidenum">
              <a:rPr lang="en-US"/>
              <a:pPr/>
              <a:t>‹#›</a:t>
            </a:fld>
            <a:endParaRPr lang="en-US"/>
          </a:p>
        </p:txBody>
      </p:sp>
    </p:spTree>
    <p:extLst>
      <p:ext uri="{BB962C8B-B14F-4D97-AF65-F5344CB8AC3E}">
        <p14:creationId xmlns:p14="http://schemas.microsoft.com/office/powerpoint/2010/main" val="13729097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C85550-7737-4440-900A-2CEFDC1D65DA}"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156475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C85550-7737-4440-900A-2CEFDC1D65DA}"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689860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4A8AB1F-8BE6-4FAA-8033-FE403264CAFC}" type="slidenum">
              <a:rPr lang="en-US"/>
              <a:pPr/>
              <a:t>‹#›</a:t>
            </a:fld>
            <a:endParaRPr lang="en-US"/>
          </a:p>
        </p:txBody>
      </p:sp>
    </p:spTree>
    <p:extLst>
      <p:ext uri="{BB962C8B-B14F-4D97-AF65-F5344CB8AC3E}">
        <p14:creationId xmlns:p14="http://schemas.microsoft.com/office/powerpoint/2010/main" val="3842549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0251E61-7657-43B0-82E8-D4546D966077}" type="slidenum">
              <a:rPr lang="en-US"/>
              <a:pPr/>
              <a:t>‹#›</a:t>
            </a:fld>
            <a:endParaRPr lang="en-US"/>
          </a:p>
        </p:txBody>
      </p:sp>
    </p:spTree>
    <p:extLst>
      <p:ext uri="{BB962C8B-B14F-4D97-AF65-F5344CB8AC3E}">
        <p14:creationId xmlns:p14="http://schemas.microsoft.com/office/powerpoint/2010/main" val="521387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62025E1-3CAE-427B-8EF1-4C7BED5EBF66}" type="slidenum">
              <a:rPr lang="en-US"/>
              <a:pPr/>
              <a:t>‹#›</a:t>
            </a:fld>
            <a:endParaRPr lang="en-US"/>
          </a:p>
        </p:txBody>
      </p:sp>
    </p:spTree>
    <p:extLst>
      <p:ext uri="{BB962C8B-B14F-4D97-AF65-F5344CB8AC3E}">
        <p14:creationId xmlns:p14="http://schemas.microsoft.com/office/powerpoint/2010/main" val="2800691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6606714-EEDF-4306-814C-CF34A47AC0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0957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DE60F4E-BF97-4A0C-B76F-644DFEF4FB2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818640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1A5E104-9D99-400D-962D-014045FFB2C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56201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AFBBD41-E1DD-4CDB-9B2F-0A67ADAFE33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94866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548B77C-F5BA-4342-BEE9-F86F54FAD79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97759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635A951-9512-4571-9A77-89CB5E925FB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43821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81AE03F-FEE3-4C82-8E11-71CA01939DC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34125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238D228-9657-4E86-B608-ECC712E62B9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72502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B7493BF-73E7-42D4-901B-2FFAD386CBD2}" type="slidenum">
              <a:rPr lang="en-US"/>
              <a:pPr/>
              <a:t>‹#›</a:t>
            </a:fld>
            <a:endParaRPr lang="en-US"/>
          </a:p>
        </p:txBody>
      </p:sp>
    </p:spTree>
    <p:extLst>
      <p:ext uri="{BB962C8B-B14F-4D97-AF65-F5344CB8AC3E}">
        <p14:creationId xmlns:p14="http://schemas.microsoft.com/office/powerpoint/2010/main" val="14491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5AD3EB6-7575-4B69-9E07-20A58A5036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55611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CA97A9A-ED43-496F-BD38-348339DD9FB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1790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0430840-5A18-4238-970F-255CB7F81CA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194790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3CA0D3B-2B88-413A-9CEA-EB28496E2BE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914914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76A49B1-4542-4CB4-9E70-49493370AB0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699444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C4313FF-3A6D-41EF-A45E-60EA43629EC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962118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2C4587E-FF28-4F95-BBCD-BDE46313674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300143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CFD3C83-61C9-4907-BDEC-872EF02853D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01590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775311A5-942F-4A1C-9EB8-4991A003CEA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162390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EED419E7-9F5D-4BEC-BE7A-08043CD7B91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239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D7A455C-CDE9-4688-B4F1-7B71F6CDA9D7}" type="slidenum">
              <a:rPr lang="en-US"/>
              <a:pPr/>
              <a:t>‹#›</a:t>
            </a:fld>
            <a:endParaRPr lang="en-US"/>
          </a:p>
        </p:txBody>
      </p:sp>
    </p:spTree>
    <p:extLst>
      <p:ext uri="{BB962C8B-B14F-4D97-AF65-F5344CB8AC3E}">
        <p14:creationId xmlns:p14="http://schemas.microsoft.com/office/powerpoint/2010/main" val="19347869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EC1A699-1ED9-46D0-9964-B1726EAE212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802151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6E9CB24-706C-4121-9C37-A0C5C464AEE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16011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9E7F807-AF37-4AA2-A7C7-9E9968EA544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38678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91E6CF-4053-46F6-9A14-DE0A5F6FB82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05388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BC24A4-2B93-4264-96A5-BEAE11C8FA3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868030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CFBA8A-9632-442F-8450-58CF60148F3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169104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1BD916-2CEC-49BC-82EB-238A295BBC5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208958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1C64C2D-B1B5-4801-8AED-76F5105A0DD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703108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716ED95-E728-4D8C-B387-FAE964FEC6B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317431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9F52A0D-CE3B-40D6-AB8F-DA54E23EDEA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59867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F9E35D4B-A90B-4992-8889-31002EB134B1}" type="slidenum">
              <a:rPr lang="en-US"/>
              <a:pPr/>
              <a:t>‹#›</a:t>
            </a:fld>
            <a:endParaRPr lang="en-US"/>
          </a:p>
        </p:txBody>
      </p:sp>
    </p:spTree>
    <p:extLst>
      <p:ext uri="{BB962C8B-B14F-4D97-AF65-F5344CB8AC3E}">
        <p14:creationId xmlns:p14="http://schemas.microsoft.com/office/powerpoint/2010/main" val="2169518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876CF70-D9ED-4FED-A3CF-37CCF1A6857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301609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799152C-FB33-457D-81CB-72D26C532FA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334119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7E5199-5714-41BE-98E1-665A3435E09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714538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C84FF97-31FC-4211-B0EA-F41A4EEE6AD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925358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A71CB2-94CC-4D31-853E-D63E56B8ED6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92523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C5CCE5BC-3F47-48BB-BB5F-81A1FE9A07E3}" type="slidenum">
              <a:rPr lang="en-US"/>
              <a:pPr/>
              <a:t>‹#›</a:t>
            </a:fld>
            <a:endParaRPr lang="en-US"/>
          </a:p>
        </p:txBody>
      </p:sp>
    </p:spTree>
    <p:extLst>
      <p:ext uri="{BB962C8B-B14F-4D97-AF65-F5344CB8AC3E}">
        <p14:creationId xmlns:p14="http://schemas.microsoft.com/office/powerpoint/2010/main" val="4242116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F342C616-792A-4429-98C9-169D109D455B}" type="slidenum">
              <a:rPr lang="en-US"/>
              <a:pPr/>
              <a:t>‹#›</a:t>
            </a:fld>
            <a:endParaRPr lang="en-US"/>
          </a:p>
        </p:txBody>
      </p:sp>
    </p:spTree>
    <p:extLst>
      <p:ext uri="{BB962C8B-B14F-4D97-AF65-F5344CB8AC3E}">
        <p14:creationId xmlns:p14="http://schemas.microsoft.com/office/powerpoint/2010/main" val="1327671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72807661-F44B-4B34-B806-0837F8050DB8}" type="slidenum">
              <a:rPr lang="en-US"/>
              <a:pPr/>
              <a:t>‹#›</a:t>
            </a:fld>
            <a:endParaRPr lang="en-US"/>
          </a:p>
        </p:txBody>
      </p:sp>
    </p:spTree>
    <p:extLst>
      <p:ext uri="{BB962C8B-B14F-4D97-AF65-F5344CB8AC3E}">
        <p14:creationId xmlns:p14="http://schemas.microsoft.com/office/powerpoint/2010/main" val="4026856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7171C203-EA99-43D3-806E-AB11AB008FE5}" type="slidenum">
              <a:rPr lang="en-US"/>
              <a:pPr/>
              <a:t>‹#›</a:t>
            </a:fld>
            <a:endParaRPr lang="en-US"/>
          </a:p>
        </p:txBody>
      </p:sp>
    </p:spTree>
    <p:extLst>
      <p:ext uri="{BB962C8B-B14F-4D97-AF65-F5344CB8AC3E}">
        <p14:creationId xmlns:p14="http://schemas.microsoft.com/office/powerpoint/2010/main" val="2768708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62AC5E2C-7814-4C36-9389-430D7056057F}" type="slidenum">
              <a:rPr lang="en-US"/>
              <a:pPr/>
              <a:t>‹#›</a:t>
            </a:fld>
            <a:endParaRPr lang="en-US"/>
          </a:p>
        </p:txBody>
      </p:sp>
    </p:spTree>
    <p:extLst>
      <p:ext uri="{BB962C8B-B14F-4D97-AF65-F5344CB8AC3E}">
        <p14:creationId xmlns:p14="http://schemas.microsoft.com/office/powerpoint/2010/main" val="2816015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fld id="{33D73824-3FB8-4257-B291-C78B66A6783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endParaRPr lang="en-US" altLang="en-US"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endParaRPr lang="en-US" altLang="en-US"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fld id="{97B02BA5-CDEE-4D24-9B8B-AF5CF6CE33B2}" type="slidenum">
              <a:rPr lang="en-US" altLang="en-US" smtClean="0">
                <a:solidFill>
                  <a:srgbClr val="000000"/>
                </a:solidFill>
              </a:rPr>
              <a:pPr/>
              <a:t>‹#›</a:t>
            </a:fld>
            <a:endParaRPr lang="en-US" altLang="en-US" smtClean="0">
              <a:solidFill>
                <a:srgbClr val="000000"/>
              </a:solidFill>
            </a:endParaRPr>
          </a:p>
        </p:txBody>
      </p:sp>
    </p:spTree>
    <p:extLst>
      <p:ext uri="{BB962C8B-B14F-4D97-AF65-F5344CB8AC3E}">
        <p14:creationId xmlns:p14="http://schemas.microsoft.com/office/powerpoint/2010/main" val="36914020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endParaRPr lang="en-US" altLang="en-US"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endParaRPr lang="en-US" altLang="en-US"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fld id="{A53773B1-E466-4725-951F-4C1B769D0AE3}" type="slidenum">
              <a:rPr lang="en-US" altLang="en-US" smtClean="0">
                <a:solidFill>
                  <a:srgbClr val="000000"/>
                </a:solidFill>
              </a:rPr>
              <a:pPr/>
              <a:t>‹#›</a:t>
            </a:fld>
            <a:endParaRPr lang="en-US" altLang="en-US" smtClean="0">
              <a:solidFill>
                <a:srgbClr val="000000"/>
              </a:solidFill>
            </a:endParaRPr>
          </a:p>
        </p:txBody>
      </p:sp>
    </p:spTree>
    <p:extLst>
      <p:ext uri="{BB962C8B-B14F-4D97-AF65-F5344CB8AC3E}">
        <p14:creationId xmlns:p14="http://schemas.microsoft.com/office/powerpoint/2010/main" val="26187938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AE2E43DE-0545-47A3-9125-9610A111051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2302610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xml"/><Relationship Id="rId7" Type="http://schemas.openxmlformats.org/officeDocument/2006/relationships/image" Target="../media/image2.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4.wmf"/><Relationship Id="rId5" Type="http://schemas.openxmlformats.org/officeDocument/2006/relationships/image" Target="../media/image1.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9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6.bin"/><Relationship Id="rId7" Type="http://schemas.openxmlformats.org/officeDocument/2006/relationships/image" Target="../media/image14.jpeg"/><Relationship Id="rId2" Type="http://schemas.openxmlformats.org/officeDocument/2006/relationships/slideLayout" Target="../slideLayouts/slideLayout18.xml"/><Relationship Id="rId1" Type="http://schemas.openxmlformats.org/officeDocument/2006/relationships/vmlDrawing" Target="../drawings/vmlDrawing3.vml"/><Relationship Id="rId6" Type="http://schemas.openxmlformats.org/officeDocument/2006/relationships/image" Target="../media/image2.wmf"/><Relationship Id="rId5" Type="http://schemas.openxmlformats.org/officeDocument/2006/relationships/oleObject" Target="../embeddings/oleObject7.bin"/><Relationship Id="rId4" Type="http://schemas.openxmlformats.org/officeDocument/2006/relationships/image" Target="../media/image1.wmf"/></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19.wmf"/><Relationship Id="rId2" Type="http://schemas.openxmlformats.org/officeDocument/2006/relationships/slideLayout" Target="../slideLayouts/slideLayout18.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image" Target="../media/image18.wmf"/><Relationship Id="rId4" Type="http://schemas.openxmlformats.org/officeDocument/2006/relationships/oleObject" Target="../embeddings/oleObject8.bin"/></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wmf"/><Relationship Id="rId5" Type="http://schemas.openxmlformats.org/officeDocument/2006/relationships/oleObject" Target="../embeddings/oleObject11.bin"/><Relationship Id="rId4" Type="http://schemas.openxmlformats.org/officeDocument/2006/relationships/image" Target="../media/image1.wmf"/></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1.jpeg"/><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4.wmf"/><Relationship Id="rId2" Type="http://schemas.openxmlformats.org/officeDocument/2006/relationships/slideLayout" Target="../slideLayouts/slideLayout29.xml"/><Relationship Id="rId1" Type="http://schemas.openxmlformats.org/officeDocument/2006/relationships/vmlDrawing" Target="../drawings/vmlDrawing6.vml"/><Relationship Id="rId6" Type="http://schemas.openxmlformats.org/officeDocument/2006/relationships/oleObject" Target="../embeddings/oleObject14.bin"/><Relationship Id="rId5" Type="http://schemas.openxmlformats.org/officeDocument/2006/relationships/image" Target="../media/image3.wmf"/><Relationship Id="rId4" Type="http://schemas.openxmlformats.org/officeDocument/2006/relationships/oleObject" Target="../embeddings/oleObject13.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9.xml"/><Relationship Id="rId1" Type="http://schemas.openxmlformats.org/officeDocument/2006/relationships/vmlDrawing" Target="../drawings/vmlDrawing7.vml"/><Relationship Id="rId6" Type="http://schemas.openxmlformats.org/officeDocument/2006/relationships/image" Target="../media/image4.wmf"/><Relationship Id="rId5" Type="http://schemas.openxmlformats.org/officeDocument/2006/relationships/oleObject" Target="../embeddings/oleObject16.bin"/><Relationship Id="rId4" Type="http://schemas.openxmlformats.org/officeDocument/2006/relationships/image" Target="../media/image3.wmf"/></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41.wmf"/><Relationship Id="rId5" Type="http://schemas.openxmlformats.org/officeDocument/2006/relationships/oleObject" Target="../embeddings/oleObject18.bin"/><Relationship Id="rId4" Type="http://schemas.openxmlformats.org/officeDocument/2006/relationships/image" Target="../media/image40.wmf"/></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image" Target="../media/image44.wmf"/><Relationship Id="rId13" Type="http://schemas.openxmlformats.org/officeDocument/2006/relationships/oleObject" Target="../embeddings/oleObject24.bin"/><Relationship Id="rId18" Type="http://schemas.openxmlformats.org/officeDocument/2006/relationships/image" Target="../media/image49.wmf"/><Relationship Id="rId3" Type="http://schemas.openxmlformats.org/officeDocument/2006/relationships/oleObject" Target="../embeddings/oleObject19.bin"/><Relationship Id="rId21" Type="http://schemas.openxmlformats.org/officeDocument/2006/relationships/oleObject" Target="../embeddings/oleObject28.bin"/><Relationship Id="rId7" Type="http://schemas.openxmlformats.org/officeDocument/2006/relationships/oleObject" Target="../embeddings/oleObject21.bin"/><Relationship Id="rId12" Type="http://schemas.openxmlformats.org/officeDocument/2006/relationships/image" Target="../media/image46.wmf"/><Relationship Id="rId17" Type="http://schemas.openxmlformats.org/officeDocument/2006/relationships/oleObject" Target="../embeddings/oleObject26.bin"/><Relationship Id="rId2" Type="http://schemas.openxmlformats.org/officeDocument/2006/relationships/slideLayout" Target="../slideLayouts/slideLayout7.xml"/><Relationship Id="rId16" Type="http://schemas.openxmlformats.org/officeDocument/2006/relationships/image" Target="../media/image48.wmf"/><Relationship Id="rId20" Type="http://schemas.openxmlformats.org/officeDocument/2006/relationships/image" Target="../media/image50.wmf"/><Relationship Id="rId1" Type="http://schemas.openxmlformats.org/officeDocument/2006/relationships/vmlDrawing" Target="../drawings/vmlDrawing9.vml"/><Relationship Id="rId6" Type="http://schemas.openxmlformats.org/officeDocument/2006/relationships/image" Target="../media/image43.wmf"/><Relationship Id="rId11" Type="http://schemas.openxmlformats.org/officeDocument/2006/relationships/oleObject" Target="../embeddings/oleObject23.bin"/><Relationship Id="rId5" Type="http://schemas.openxmlformats.org/officeDocument/2006/relationships/oleObject" Target="../embeddings/oleObject20.bin"/><Relationship Id="rId15" Type="http://schemas.openxmlformats.org/officeDocument/2006/relationships/oleObject" Target="../embeddings/oleObject25.bin"/><Relationship Id="rId10" Type="http://schemas.openxmlformats.org/officeDocument/2006/relationships/image" Target="../media/image45.wmf"/><Relationship Id="rId19" Type="http://schemas.openxmlformats.org/officeDocument/2006/relationships/oleObject" Target="../embeddings/oleObject27.bin"/><Relationship Id="rId4" Type="http://schemas.openxmlformats.org/officeDocument/2006/relationships/image" Target="../media/image42.wmf"/><Relationship Id="rId9" Type="http://schemas.openxmlformats.org/officeDocument/2006/relationships/oleObject" Target="../embeddings/oleObject22.bin"/><Relationship Id="rId14" Type="http://schemas.openxmlformats.org/officeDocument/2006/relationships/image" Target="../media/image47.wmf"/><Relationship Id="rId22" Type="http://schemas.openxmlformats.org/officeDocument/2006/relationships/image" Target="../media/image51.wmf"/></Relationships>
</file>

<file path=ppt/slides/_rels/slide51.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oleObject" Target="../embeddings/oleObject29.bin"/><Relationship Id="rId7" Type="http://schemas.openxmlformats.org/officeDocument/2006/relationships/oleObject" Target="../embeddings/oleObject31.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53.wmf"/><Relationship Id="rId5" Type="http://schemas.openxmlformats.org/officeDocument/2006/relationships/oleObject" Target="../embeddings/oleObject30.bin"/><Relationship Id="rId4" Type="http://schemas.openxmlformats.org/officeDocument/2006/relationships/image" Target="../media/image52.wmf"/></Relationships>
</file>

<file path=ppt/slides/_rels/slide52.xml.rels><?xml version="1.0" encoding="UTF-8" standalone="yes"?>
<Relationships xmlns="http://schemas.openxmlformats.org/package/2006/relationships"><Relationship Id="rId8" Type="http://schemas.openxmlformats.org/officeDocument/2006/relationships/image" Target="../media/image56.wmf"/><Relationship Id="rId13" Type="http://schemas.openxmlformats.org/officeDocument/2006/relationships/oleObject" Target="../embeddings/oleObject37.bin"/><Relationship Id="rId3" Type="http://schemas.openxmlformats.org/officeDocument/2006/relationships/oleObject" Target="../embeddings/oleObject32.bin"/><Relationship Id="rId7" Type="http://schemas.openxmlformats.org/officeDocument/2006/relationships/oleObject" Target="../embeddings/oleObject34.bin"/><Relationship Id="rId12" Type="http://schemas.openxmlformats.org/officeDocument/2006/relationships/image" Target="../media/image58.w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55.wmf"/><Relationship Id="rId11" Type="http://schemas.openxmlformats.org/officeDocument/2006/relationships/oleObject" Target="../embeddings/oleObject36.bin"/><Relationship Id="rId5" Type="http://schemas.openxmlformats.org/officeDocument/2006/relationships/oleObject" Target="../embeddings/oleObject33.bin"/><Relationship Id="rId10" Type="http://schemas.openxmlformats.org/officeDocument/2006/relationships/image" Target="../media/image57.wmf"/><Relationship Id="rId4" Type="http://schemas.openxmlformats.org/officeDocument/2006/relationships/image" Target="../media/image53.wmf"/><Relationship Id="rId9" Type="http://schemas.openxmlformats.org/officeDocument/2006/relationships/oleObject" Target="../embeddings/oleObject35.bin"/><Relationship Id="rId14" Type="http://schemas.openxmlformats.org/officeDocument/2006/relationships/image" Target="../media/image54.wmf"/></Relationships>
</file>

<file path=ppt/slides/_rels/slide5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39.bin"/><Relationship Id="rId13" Type="http://schemas.openxmlformats.org/officeDocument/2006/relationships/image" Target="../media/image63.wmf"/><Relationship Id="rId3" Type="http://schemas.openxmlformats.org/officeDocument/2006/relationships/audio" Target="../media/audio1.wav"/><Relationship Id="rId7" Type="http://schemas.openxmlformats.org/officeDocument/2006/relationships/image" Target="../media/image66.wmf"/><Relationship Id="rId12" Type="http://schemas.openxmlformats.org/officeDocument/2006/relationships/oleObject" Target="../embeddings/oleObject41.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56.wmf"/><Relationship Id="rId11" Type="http://schemas.openxmlformats.org/officeDocument/2006/relationships/image" Target="../media/image62.wmf"/><Relationship Id="rId5" Type="http://schemas.openxmlformats.org/officeDocument/2006/relationships/oleObject" Target="../embeddings/oleObject38.bin"/><Relationship Id="rId15" Type="http://schemas.openxmlformats.org/officeDocument/2006/relationships/image" Target="../media/image64.wmf"/><Relationship Id="rId10" Type="http://schemas.openxmlformats.org/officeDocument/2006/relationships/oleObject" Target="../embeddings/oleObject40.bin"/><Relationship Id="rId4" Type="http://schemas.openxmlformats.org/officeDocument/2006/relationships/image" Target="../media/image65.jpeg"/><Relationship Id="rId9" Type="http://schemas.openxmlformats.org/officeDocument/2006/relationships/image" Target="../media/image61.wmf"/><Relationship Id="rId14" Type="http://schemas.openxmlformats.org/officeDocument/2006/relationships/oleObject" Target="../embeddings/oleObject42.bin"/></Relationships>
</file>

<file path=ppt/slides/_rels/slide55.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67.emf"/></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45.bin"/><Relationship Id="rId13" Type="http://schemas.openxmlformats.org/officeDocument/2006/relationships/image" Target="../media/image72.wmf"/><Relationship Id="rId3" Type="http://schemas.openxmlformats.org/officeDocument/2006/relationships/image" Target="../media/image65.jpeg"/><Relationship Id="rId7" Type="http://schemas.openxmlformats.org/officeDocument/2006/relationships/image" Target="../media/image69.wmf"/><Relationship Id="rId12" Type="http://schemas.openxmlformats.org/officeDocument/2006/relationships/oleObject" Target="../embeddings/oleObject47.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44.bin"/><Relationship Id="rId11" Type="http://schemas.openxmlformats.org/officeDocument/2006/relationships/image" Target="../media/image71.wmf"/><Relationship Id="rId5" Type="http://schemas.openxmlformats.org/officeDocument/2006/relationships/image" Target="../media/image68.wmf"/><Relationship Id="rId10" Type="http://schemas.openxmlformats.org/officeDocument/2006/relationships/oleObject" Target="../embeddings/oleObject46.bin"/><Relationship Id="rId4" Type="http://schemas.openxmlformats.org/officeDocument/2006/relationships/oleObject" Target="../embeddings/oleObject43.bin"/><Relationship Id="rId9" Type="http://schemas.openxmlformats.org/officeDocument/2006/relationships/image" Target="../media/image70.wmf"/></Relationships>
</file>

<file path=ppt/slides/_rels/slide57.xml.rels><?xml version="1.0" encoding="UTF-8" standalone="yes"?>
<Relationships xmlns="http://schemas.openxmlformats.org/package/2006/relationships"><Relationship Id="rId8" Type="http://schemas.openxmlformats.org/officeDocument/2006/relationships/image" Target="../media/image44.wmf"/><Relationship Id="rId13" Type="http://schemas.openxmlformats.org/officeDocument/2006/relationships/oleObject" Target="../embeddings/oleObject53.bin"/><Relationship Id="rId18" Type="http://schemas.openxmlformats.org/officeDocument/2006/relationships/image" Target="../media/image72.wmf"/><Relationship Id="rId3" Type="http://schemas.openxmlformats.org/officeDocument/2006/relationships/oleObject" Target="../embeddings/oleObject48.bin"/><Relationship Id="rId7" Type="http://schemas.openxmlformats.org/officeDocument/2006/relationships/oleObject" Target="../embeddings/oleObject50.bin"/><Relationship Id="rId12" Type="http://schemas.openxmlformats.org/officeDocument/2006/relationships/image" Target="../media/image75.wmf"/><Relationship Id="rId17" Type="http://schemas.openxmlformats.org/officeDocument/2006/relationships/oleObject" Target="../embeddings/oleObject55.bin"/><Relationship Id="rId2" Type="http://schemas.openxmlformats.org/officeDocument/2006/relationships/slideLayout" Target="../slideLayouts/slideLayout7.xml"/><Relationship Id="rId16" Type="http://schemas.openxmlformats.org/officeDocument/2006/relationships/image" Target="../media/image77.wmf"/><Relationship Id="rId20" Type="http://schemas.openxmlformats.org/officeDocument/2006/relationships/image" Target="../media/image78.wmf"/><Relationship Id="rId1" Type="http://schemas.openxmlformats.org/officeDocument/2006/relationships/vmlDrawing" Target="../drawings/vmlDrawing15.vml"/><Relationship Id="rId6" Type="http://schemas.openxmlformats.org/officeDocument/2006/relationships/image" Target="../media/image73.wmf"/><Relationship Id="rId11" Type="http://schemas.openxmlformats.org/officeDocument/2006/relationships/oleObject" Target="../embeddings/oleObject52.bin"/><Relationship Id="rId5" Type="http://schemas.openxmlformats.org/officeDocument/2006/relationships/oleObject" Target="../embeddings/oleObject49.bin"/><Relationship Id="rId15" Type="http://schemas.openxmlformats.org/officeDocument/2006/relationships/oleObject" Target="../embeddings/oleObject54.bin"/><Relationship Id="rId10" Type="http://schemas.openxmlformats.org/officeDocument/2006/relationships/image" Target="../media/image74.wmf"/><Relationship Id="rId19" Type="http://schemas.openxmlformats.org/officeDocument/2006/relationships/oleObject" Target="../embeddings/oleObject56.bin"/><Relationship Id="rId4" Type="http://schemas.openxmlformats.org/officeDocument/2006/relationships/image" Target="../media/image71.wmf"/><Relationship Id="rId9" Type="http://schemas.openxmlformats.org/officeDocument/2006/relationships/oleObject" Target="../embeddings/oleObject51.bin"/><Relationship Id="rId14" Type="http://schemas.openxmlformats.org/officeDocument/2006/relationships/image" Target="../media/image76.wmf"/></Relationships>
</file>

<file path=ppt/slides/_rels/slide5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73.wmf"/><Relationship Id="rId4" Type="http://schemas.openxmlformats.org/officeDocument/2006/relationships/oleObject" Target="../embeddings/oleObject57.bin"/></Relationships>
</file>

<file path=ppt/slides/_rels/slide59.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oleObject" Target="../embeddings/oleObject58.bin"/><Relationship Id="rId7" Type="http://schemas.openxmlformats.org/officeDocument/2006/relationships/oleObject" Target="../embeddings/oleObject60.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79.wmf"/><Relationship Id="rId5" Type="http://schemas.openxmlformats.org/officeDocument/2006/relationships/oleObject" Target="../embeddings/oleObject59.bin"/><Relationship Id="rId10" Type="http://schemas.openxmlformats.org/officeDocument/2006/relationships/image" Target="../media/image80.wmf"/><Relationship Id="rId4" Type="http://schemas.openxmlformats.org/officeDocument/2006/relationships/image" Target="../media/image73.wmf"/><Relationship Id="rId9" Type="http://schemas.openxmlformats.org/officeDocument/2006/relationships/oleObject" Target="../embeddings/oleObject61.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7.jpeg"/><Relationship Id="rId4" Type="http://schemas.openxmlformats.org/officeDocument/2006/relationships/image" Target="../media/image6.wmf"/></Relationships>
</file>

<file path=ppt/slides/_rels/slide60.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83.emf"/><Relationship Id="rId5" Type="http://schemas.openxmlformats.org/officeDocument/2006/relationships/package" Target="../embeddings/Microsoft_Word_Document2.docx"/><Relationship Id="rId4" Type="http://schemas.openxmlformats.org/officeDocument/2006/relationships/image" Target="../media/image82.emf"/></Relationships>
</file>

<file path=ppt/slides/_rels/slide62.xml.rels><?xml version="1.0" encoding="UTF-8" standalone="yes"?>
<Relationships xmlns="http://schemas.openxmlformats.org/package/2006/relationships"><Relationship Id="rId8" Type="http://schemas.openxmlformats.org/officeDocument/2006/relationships/image" Target="../media/image86.wmf"/><Relationship Id="rId3" Type="http://schemas.openxmlformats.org/officeDocument/2006/relationships/oleObject" Target="../embeddings/oleObject62.bin"/><Relationship Id="rId7" Type="http://schemas.openxmlformats.org/officeDocument/2006/relationships/oleObject" Target="../embeddings/oleObject64.bin"/><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85.wmf"/><Relationship Id="rId5" Type="http://schemas.openxmlformats.org/officeDocument/2006/relationships/oleObject" Target="../embeddings/oleObject63.bin"/><Relationship Id="rId10" Type="http://schemas.openxmlformats.org/officeDocument/2006/relationships/image" Target="../media/image87.wmf"/><Relationship Id="rId4" Type="http://schemas.openxmlformats.org/officeDocument/2006/relationships/image" Target="../media/image84.wmf"/><Relationship Id="rId9" Type="http://schemas.openxmlformats.org/officeDocument/2006/relationships/oleObject" Target="../embeddings/oleObject65.bin"/></Relationships>
</file>

<file path=ppt/slides/_rels/slide63.xml.rels><?xml version="1.0" encoding="UTF-8" standalone="yes"?>
<Relationships xmlns="http://schemas.openxmlformats.org/package/2006/relationships"><Relationship Id="rId8" Type="http://schemas.openxmlformats.org/officeDocument/2006/relationships/image" Target="../media/image90.wmf"/><Relationship Id="rId13" Type="http://schemas.openxmlformats.org/officeDocument/2006/relationships/oleObject" Target="../embeddings/oleObject71.bin"/><Relationship Id="rId18" Type="http://schemas.openxmlformats.org/officeDocument/2006/relationships/image" Target="../media/image95.wmf"/><Relationship Id="rId3" Type="http://schemas.openxmlformats.org/officeDocument/2006/relationships/oleObject" Target="../embeddings/oleObject66.bin"/><Relationship Id="rId7" Type="http://schemas.openxmlformats.org/officeDocument/2006/relationships/oleObject" Target="../embeddings/oleObject68.bin"/><Relationship Id="rId12" Type="http://schemas.openxmlformats.org/officeDocument/2006/relationships/image" Target="../media/image92.wmf"/><Relationship Id="rId17" Type="http://schemas.openxmlformats.org/officeDocument/2006/relationships/oleObject" Target="../embeddings/oleObject73.bin"/><Relationship Id="rId2" Type="http://schemas.openxmlformats.org/officeDocument/2006/relationships/slideLayout" Target="../slideLayouts/slideLayout7.xml"/><Relationship Id="rId16" Type="http://schemas.openxmlformats.org/officeDocument/2006/relationships/image" Target="../media/image94.wmf"/><Relationship Id="rId1" Type="http://schemas.openxmlformats.org/officeDocument/2006/relationships/vmlDrawing" Target="../drawings/vmlDrawing20.vml"/><Relationship Id="rId6" Type="http://schemas.openxmlformats.org/officeDocument/2006/relationships/image" Target="../media/image89.wmf"/><Relationship Id="rId11" Type="http://schemas.openxmlformats.org/officeDocument/2006/relationships/oleObject" Target="../embeddings/oleObject70.bin"/><Relationship Id="rId5" Type="http://schemas.openxmlformats.org/officeDocument/2006/relationships/oleObject" Target="../embeddings/oleObject67.bin"/><Relationship Id="rId15" Type="http://schemas.openxmlformats.org/officeDocument/2006/relationships/oleObject" Target="../embeddings/oleObject72.bin"/><Relationship Id="rId10" Type="http://schemas.openxmlformats.org/officeDocument/2006/relationships/image" Target="../media/image91.wmf"/><Relationship Id="rId4" Type="http://schemas.openxmlformats.org/officeDocument/2006/relationships/image" Target="../media/image88.wmf"/><Relationship Id="rId9" Type="http://schemas.openxmlformats.org/officeDocument/2006/relationships/oleObject" Target="../embeddings/oleObject69.bin"/><Relationship Id="rId14" Type="http://schemas.openxmlformats.org/officeDocument/2006/relationships/image" Target="../media/image93.wmf"/></Relationships>
</file>

<file path=ppt/slides/_rels/slide64.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0" y="-20053"/>
            <a:ext cx="9144000" cy="584775"/>
          </a:xfrm>
          <a:prstGeom prst="rect">
            <a:avLst/>
          </a:prstGeom>
          <a:solidFill>
            <a:srgbClr val="FF9999"/>
          </a:solidFill>
          <a:ln>
            <a:solidFill>
              <a:schemeClr val="tx1"/>
            </a:solidFill>
          </a:ln>
          <a:effectLst/>
        </p:spPr>
        <p:txBody>
          <a:bodyPr wrap="square">
            <a:spAutoFit/>
          </a:bodyPr>
          <a:lstStyle/>
          <a:p>
            <a:pPr algn="ctr">
              <a:spcBef>
                <a:spcPct val="50000"/>
              </a:spcBef>
            </a:pPr>
            <a:r>
              <a:rPr lang="en-US" sz="3200" b="1" dirty="0" smtClean="0">
                <a:solidFill>
                  <a:srgbClr val="000000"/>
                </a:solidFill>
              </a:rPr>
              <a:t>Chapter 36: Image Formation</a:t>
            </a:r>
            <a:endParaRPr lang="en-US" sz="2400" b="1" dirty="0">
              <a:solidFill>
                <a:srgbClr val="000000"/>
              </a:solidFill>
            </a:endParaRPr>
          </a:p>
        </p:txBody>
      </p:sp>
      <p:sp>
        <p:nvSpPr>
          <p:cNvPr id="28677" name="Text Box 5"/>
          <p:cNvSpPr txBox="1">
            <a:spLocks noChangeArrowheads="1"/>
          </p:cNvSpPr>
          <p:nvPr/>
        </p:nvSpPr>
        <p:spPr bwMode="auto">
          <a:xfrm>
            <a:off x="0" y="1143000"/>
            <a:ext cx="9144000" cy="14773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800" dirty="0">
                <a:solidFill>
                  <a:srgbClr val="000000"/>
                </a:solidFill>
              </a:rPr>
              <a:t>Reading assignment: 	</a:t>
            </a:r>
            <a:r>
              <a:rPr lang="en-US" sz="1800" dirty="0" smtClean="0">
                <a:solidFill>
                  <a:srgbClr val="000000"/>
                </a:solidFill>
              </a:rPr>
              <a:t>Chapter 36</a:t>
            </a:r>
            <a:endParaRPr lang="en-US" sz="1800" dirty="0">
              <a:solidFill>
                <a:srgbClr val="000000"/>
              </a:solidFill>
            </a:endParaRPr>
          </a:p>
          <a:p>
            <a:pPr>
              <a:spcBef>
                <a:spcPct val="50000"/>
              </a:spcBef>
            </a:pPr>
            <a:r>
              <a:rPr lang="en-US" sz="1800" b="1" dirty="0">
                <a:solidFill>
                  <a:srgbClr val="000000"/>
                </a:solidFill>
              </a:rPr>
              <a:t>Homework </a:t>
            </a:r>
            <a:r>
              <a:rPr lang="en-US" sz="1800" b="1" dirty="0" smtClean="0">
                <a:solidFill>
                  <a:srgbClr val="000000"/>
                </a:solidFill>
              </a:rPr>
              <a:t>36.1</a:t>
            </a:r>
            <a:r>
              <a:rPr lang="en-US" sz="1800" b="1" dirty="0">
                <a:solidFill>
                  <a:srgbClr val="000000"/>
                </a:solidFill>
              </a:rPr>
              <a:t> </a:t>
            </a:r>
            <a:r>
              <a:rPr lang="en-US" sz="1800" b="1" dirty="0" smtClean="0">
                <a:solidFill>
                  <a:srgbClr val="000000"/>
                </a:solidFill>
              </a:rPr>
              <a:t>(</a:t>
            </a:r>
            <a:r>
              <a:rPr lang="en-US" sz="1800" b="1" dirty="0" smtClean="0">
                <a:solidFill>
                  <a:srgbClr val="000000"/>
                </a:solidFill>
              </a:rPr>
              <a:t>Fri</a:t>
            </a:r>
            <a:r>
              <a:rPr lang="en-US" sz="1800" b="1" dirty="0" smtClean="0">
                <a:solidFill>
                  <a:srgbClr val="000000"/>
                </a:solidFill>
              </a:rPr>
              <a:t>day</a:t>
            </a:r>
            <a:r>
              <a:rPr lang="en-US" sz="1800" b="1" dirty="0" smtClean="0">
                <a:solidFill>
                  <a:srgbClr val="000000"/>
                </a:solidFill>
              </a:rPr>
              <a:t>, May </a:t>
            </a:r>
            <a:r>
              <a:rPr lang="en-US" sz="1800" b="1" dirty="0" smtClean="0">
                <a:solidFill>
                  <a:srgbClr val="000000"/>
                </a:solidFill>
              </a:rPr>
              <a:t>3, only the first seven problems, plane and concave mirror): </a:t>
            </a:r>
            <a:r>
              <a:rPr lang="en-US" sz="1800" b="1" dirty="0" smtClean="0">
                <a:solidFill>
                  <a:srgbClr val="000000"/>
                </a:solidFill>
              </a:rPr>
              <a:t>OQ2, </a:t>
            </a:r>
            <a:r>
              <a:rPr lang="en-US" sz="1800" b="1" dirty="0" smtClean="0">
                <a:solidFill>
                  <a:srgbClr val="000000"/>
                </a:solidFill>
              </a:rPr>
              <a:t>OQ6, </a:t>
            </a:r>
            <a:r>
              <a:rPr lang="en-US" sz="1800" b="1" dirty="0" smtClean="0">
                <a:solidFill>
                  <a:srgbClr val="000000"/>
                </a:solidFill>
              </a:rPr>
              <a:t>1, 2, 8, 9, </a:t>
            </a:r>
            <a:r>
              <a:rPr lang="en-US" sz="1800" b="1" dirty="0" smtClean="0">
                <a:solidFill>
                  <a:srgbClr val="000000"/>
                </a:solidFill>
              </a:rPr>
              <a:t>10 ); </a:t>
            </a:r>
            <a:r>
              <a:rPr lang="en-US" sz="1800" dirty="0" smtClean="0">
                <a:solidFill>
                  <a:srgbClr val="000000"/>
                </a:solidFill>
              </a:rPr>
              <a:t>rest of the problems (convex mirror) is extra credit: </a:t>
            </a:r>
            <a:r>
              <a:rPr lang="en-US" sz="1800" dirty="0">
                <a:solidFill>
                  <a:srgbClr val="000000"/>
                </a:solidFill>
              </a:rPr>
              <a:t>11, 13, 18, 22, 25 </a:t>
            </a:r>
            <a:endParaRPr lang="en-US" sz="1800" dirty="0" smtClean="0">
              <a:solidFill>
                <a:srgbClr val="000000"/>
              </a:solidFill>
            </a:endParaRPr>
          </a:p>
          <a:p>
            <a:pPr>
              <a:spcBef>
                <a:spcPct val="50000"/>
              </a:spcBef>
            </a:pPr>
            <a:r>
              <a:rPr lang="en-US" sz="1800" dirty="0" smtClean="0">
                <a:solidFill>
                  <a:srgbClr val="000000"/>
                </a:solidFill>
              </a:rPr>
              <a:t>Homework 36.2:</a:t>
            </a:r>
            <a:r>
              <a:rPr lang="en-US" sz="1800" dirty="0">
                <a:solidFill>
                  <a:srgbClr val="000000"/>
                </a:solidFill>
              </a:rPr>
              <a:t> </a:t>
            </a:r>
            <a:r>
              <a:rPr lang="en-US" sz="1800" dirty="0" smtClean="0">
                <a:solidFill>
                  <a:srgbClr val="000000"/>
                </a:solidFill>
              </a:rPr>
              <a:t>(not due): OQ4, OQ5, OQ7, OQ12, CQ11, 38, 39, 41, 43, 45, 46, 53, 57, 58, 59</a:t>
            </a:r>
          </a:p>
        </p:txBody>
      </p:sp>
      <p:sp>
        <p:nvSpPr>
          <p:cNvPr id="3" name="Rectangle 2"/>
          <p:cNvSpPr/>
          <p:nvPr/>
        </p:nvSpPr>
        <p:spPr>
          <a:xfrm>
            <a:off x="0" y="2887682"/>
            <a:ext cx="9144000" cy="3970318"/>
          </a:xfrm>
          <a:prstGeom prst="rect">
            <a:avLst/>
          </a:prstGeom>
          <a:ln>
            <a:solidFill>
              <a:schemeClr val="tx1"/>
            </a:solidFill>
          </a:ln>
        </p:spPr>
        <p:txBody>
          <a:bodyPr wrap="square">
            <a:spAutoFit/>
          </a:bodyPr>
          <a:lstStyle/>
          <a:p>
            <a:pPr marL="285750" indent="-285750">
              <a:spcBef>
                <a:spcPct val="50000"/>
              </a:spcBef>
              <a:buFont typeface="Arial" pitchFamily="34" charset="0"/>
              <a:buChar char="•"/>
            </a:pPr>
            <a:r>
              <a:rPr lang="en-US" sz="1800" dirty="0" smtClean="0">
                <a:solidFill>
                  <a:srgbClr val="000000"/>
                </a:solidFill>
              </a:rPr>
              <a:t>In this chapter, we will investigate and analyze how images can be formed by reflection and refraction. Using mostly </a:t>
            </a:r>
            <a:r>
              <a:rPr lang="en-US" sz="1800" b="1" dirty="0" smtClean="0">
                <a:solidFill>
                  <a:srgbClr val="000000"/>
                </a:solidFill>
              </a:rPr>
              <a:t>ray tracing</a:t>
            </a:r>
            <a:r>
              <a:rPr lang="en-US" sz="1800" dirty="0" smtClean="0">
                <a:solidFill>
                  <a:srgbClr val="000000"/>
                </a:solidFill>
              </a:rPr>
              <a:t>, we will determine image size and location. </a:t>
            </a:r>
          </a:p>
          <a:p>
            <a:pPr marL="285750" indent="-285750">
              <a:spcBef>
                <a:spcPct val="50000"/>
              </a:spcBef>
              <a:buFont typeface="Arial" pitchFamily="34" charset="0"/>
              <a:buChar char="•"/>
            </a:pPr>
            <a:r>
              <a:rPr lang="en-US" sz="1800" dirty="0" smtClean="0">
                <a:solidFill>
                  <a:srgbClr val="000000"/>
                </a:solidFill>
              </a:rPr>
              <a:t>Images formed by reflection:</a:t>
            </a:r>
          </a:p>
          <a:p>
            <a:pPr marL="742950" lvl="1" indent="-285750">
              <a:spcBef>
                <a:spcPct val="50000"/>
              </a:spcBef>
              <a:buFont typeface="Arial" pitchFamily="34" charset="0"/>
              <a:buChar char="•"/>
            </a:pPr>
            <a:r>
              <a:rPr lang="en-US" sz="1800" dirty="0" smtClean="0">
                <a:solidFill>
                  <a:srgbClr val="000000"/>
                </a:solidFill>
              </a:rPr>
              <a:t>Flat mirror, </a:t>
            </a:r>
            <a:r>
              <a:rPr lang="en-US" sz="1800" dirty="0">
                <a:solidFill>
                  <a:srgbClr val="000000"/>
                </a:solidFill>
              </a:rPr>
              <a:t>concave </a:t>
            </a:r>
            <a:r>
              <a:rPr lang="en-US" sz="1800" dirty="0" smtClean="0">
                <a:solidFill>
                  <a:srgbClr val="000000"/>
                </a:solidFill>
              </a:rPr>
              <a:t>mirror, </a:t>
            </a:r>
            <a:r>
              <a:rPr lang="en-US" sz="1800" dirty="0">
                <a:solidFill>
                  <a:srgbClr val="000000"/>
                </a:solidFill>
              </a:rPr>
              <a:t>convex </a:t>
            </a:r>
            <a:r>
              <a:rPr lang="en-US" sz="1800" dirty="0" smtClean="0">
                <a:solidFill>
                  <a:srgbClr val="000000"/>
                </a:solidFill>
              </a:rPr>
              <a:t>mirror</a:t>
            </a:r>
          </a:p>
          <a:p>
            <a:pPr marL="285750" indent="-285750">
              <a:spcBef>
                <a:spcPct val="50000"/>
              </a:spcBef>
              <a:buFont typeface="Arial" pitchFamily="34" charset="0"/>
              <a:buChar char="•"/>
            </a:pPr>
            <a:r>
              <a:rPr lang="en-US" sz="1800" dirty="0" smtClean="0">
                <a:solidFill>
                  <a:srgbClr val="000000"/>
                </a:solidFill>
              </a:rPr>
              <a:t>Images formed by refraction:</a:t>
            </a:r>
          </a:p>
          <a:p>
            <a:pPr marL="742950" lvl="1" indent="-285750">
              <a:spcBef>
                <a:spcPct val="50000"/>
              </a:spcBef>
              <a:buFont typeface="Arial" pitchFamily="34" charset="0"/>
              <a:buChar char="•"/>
            </a:pPr>
            <a:r>
              <a:rPr lang="en-US" sz="1800" dirty="0" smtClean="0">
                <a:solidFill>
                  <a:srgbClr val="000000"/>
                </a:solidFill>
              </a:rPr>
              <a:t>Convex lens, concave lens</a:t>
            </a:r>
          </a:p>
          <a:p>
            <a:pPr marL="285750" indent="-285750">
              <a:spcBef>
                <a:spcPct val="50000"/>
              </a:spcBef>
              <a:buFont typeface="Arial" pitchFamily="34" charset="0"/>
              <a:buChar char="•"/>
            </a:pPr>
            <a:r>
              <a:rPr lang="en-US" sz="1800" dirty="0" smtClean="0">
                <a:solidFill>
                  <a:srgbClr val="000000"/>
                </a:solidFill>
              </a:rPr>
              <a:t>Lens aberrations</a:t>
            </a:r>
          </a:p>
          <a:p>
            <a:pPr marL="742950" lvl="1" indent="-285750">
              <a:spcBef>
                <a:spcPct val="50000"/>
              </a:spcBef>
              <a:buFont typeface="Arial" pitchFamily="34" charset="0"/>
              <a:buChar char="•"/>
            </a:pPr>
            <a:r>
              <a:rPr lang="en-US" sz="1800" dirty="0" smtClean="0">
                <a:solidFill>
                  <a:srgbClr val="000000"/>
                </a:solidFill>
              </a:rPr>
              <a:t>Spherical aberration, chromatic aberration</a:t>
            </a:r>
          </a:p>
          <a:p>
            <a:pPr marL="285750" indent="-285750">
              <a:spcBef>
                <a:spcPct val="50000"/>
              </a:spcBef>
              <a:buFont typeface="Arial" pitchFamily="34" charset="0"/>
              <a:buChar char="•"/>
            </a:pPr>
            <a:r>
              <a:rPr lang="en-US" sz="1800" dirty="0" smtClean="0">
                <a:solidFill>
                  <a:srgbClr val="000000"/>
                </a:solidFill>
              </a:rPr>
              <a:t>Lens combinations and some optics instruments</a:t>
            </a:r>
          </a:p>
          <a:p>
            <a:pPr marL="742950" lvl="1" indent="-285750">
              <a:spcBef>
                <a:spcPct val="50000"/>
              </a:spcBef>
              <a:buFont typeface="Arial" pitchFamily="34" charset="0"/>
              <a:buChar char="•"/>
            </a:pPr>
            <a:r>
              <a:rPr lang="en-US" sz="1800" dirty="0" smtClean="0">
                <a:solidFill>
                  <a:srgbClr val="000000"/>
                </a:solidFill>
              </a:rPr>
              <a:t>Eye, microscope</a:t>
            </a:r>
            <a:endParaRPr lang="en-US" sz="1800" dirty="0">
              <a:solidFill>
                <a:srgbClr val="000000"/>
              </a:solidFill>
            </a:endParaRPr>
          </a:p>
        </p:txBody>
      </p:sp>
      <p:graphicFrame>
        <p:nvGraphicFramePr>
          <p:cNvPr id="5" name="Object 11"/>
          <p:cNvGraphicFramePr>
            <a:graphicFrameLocks noChangeAspect="1"/>
          </p:cNvGraphicFramePr>
          <p:nvPr>
            <p:extLst>
              <p:ext uri="{D42A27DB-BD31-4B8C-83A1-F6EECF244321}">
                <p14:modId xmlns:p14="http://schemas.microsoft.com/office/powerpoint/2010/main" val="545175858"/>
              </p:ext>
            </p:extLst>
          </p:nvPr>
        </p:nvGraphicFramePr>
        <p:xfrm>
          <a:off x="4800600" y="3733800"/>
          <a:ext cx="2192441" cy="509090"/>
        </p:xfrm>
        <a:graphic>
          <a:graphicData uri="http://schemas.openxmlformats.org/presentationml/2006/ole">
            <mc:AlternateContent xmlns:mc="http://schemas.openxmlformats.org/markup-compatibility/2006">
              <mc:Choice xmlns:v="urn:schemas-microsoft-com:vml" Requires="v">
                <p:oleObj spid="_x0000_s152774" name="Equation" r:id="rId4" imgW="1803240" imgH="419040" progId="Equation.3">
                  <p:embed/>
                </p:oleObj>
              </mc:Choice>
              <mc:Fallback>
                <p:oleObj name="Equation" r:id="rId4" imgW="1803240" imgH="419040" progId="Equation.3">
                  <p:embed/>
                  <p:pic>
                    <p:nvPicPr>
                      <p:cNvPr id="0" name=""/>
                      <p:cNvPicPr>
                        <a:picLocks noChangeAspect="1" noChangeArrowheads="1"/>
                      </p:cNvPicPr>
                      <p:nvPr/>
                    </p:nvPicPr>
                    <p:blipFill>
                      <a:blip r:embed="rId5"/>
                      <a:srcRect/>
                      <a:stretch>
                        <a:fillRect/>
                      </a:stretch>
                    </p:blipFill>
                    <p:spPr bwMode="auto">
                      <a:xfrm>
                        <a:off x="4800600" y="3733800"/>
                        <a:ext cx="2192441" cy="509090"/>
                      </a:xfrm>
                      <a:prstGeom prst="rect">
                        <a:avLst/>
                      </a:prstGeom>
                      <a:solidFill>
                        <a:srgbClr val="FF9999"/>
                      </a:solidFill>
                      <a:ln>
                        <a:solidFill>
                          <a:schemeClr val="tx1"/>
                        </a:solidFill>
                      </a:ln>
                      <a:effectLst/>
                    </p:spPr>
                  </p:pic>
                </p:oleObj>
              </mc:Fallback>
            </mc:AlternateContent>
          </a:graphicData>
        </a:graphic>
      </p:graphicFrame>
      <p:graphicFrame>
        <p:nvGraphicFramePr>
          <p:cNvPr id="6" name="Object 13"/>
          <p:cNvGraphicFramePr>
            <a:graphicFrameLocks noChangeAspect="1"/>
          </p:cNvGraphicFramePr>
          <p:nvPr>
            <p:extLst>
              <p:ext uri="{D42A27DB-BD31-4B8C-83A1-F6EECF244321}">
                <p14:modId xmlns:p14="http://schemas.microsoft.com/office/powerpoint/2010/main" val="1919876195"/>
              </p:ext>
            </p:extLst>
          </p:nvPr>
        </p:nvGraphicFramePr>
        <p:xfrm>
          <a:off x="7083764" y="3735507"/>
          <a:ext cx="2060236" cy="507384"/>
        </p:xfrm>
        <a:graphic>
          <a:graphicData uri="http://schemas.openxmlformats.org/presentationml/2006/ole">
            <mc:AlternateContent xmlns:mc="http://schemas.openxmlformats.org/markup-compatibility/2006">
              <mc:Choice xmlns:v="urn:schemas-microsoft-com:vml" Requires="v">
                <p:oleObj spid="_x0000_s152775" name="Equation" r:id="rId6" imgW="1803240" imgH="444240" progId="Equation.3">
                  <p:embed/>
                </p:oleObj>
              </mc:Choice>
              <mc:Fallback>
                <p:oleObj name="Equation" r:id="rId6" imgW="1803240" imgH="444240" progId="Equation.3">
                  <p:embed/>
                  <p:pic>
                    <p:nvPicPr>
                      <p:cNvPr id="0" name=""/>
                      <p:cNvPicPr>
                        <a:picLocks noChangeAspect="1" noChangeArrowheads="1"/>
                      </p:cNvPicPr>
                      <p:nvPr/>
                    </p:nvPicPr>
                    <p:blipFill>
                      <a:blip r:embed="rId7"/>
                      <a:srcRect/>
                      <a:stretch>
                        <a:fillRect/>
                      </a:stretch>
                    </p:blipFill>
                    <p:spPr bwMode="auto">
                      <a:xfrm>
                        <a:off x="7083764" y="3735507"/>
                        <a:ext cx="2060236" cy="507384"/>
                      </a:xfrm>
                      <a:prstGeom prst="rect">
                        <a:avLst/>
                      </a:prstGeom>
                      <a:solidFill>
                        <a:srgbClr val="FF9999"/>
                      </a:solidFill>
                      <a:ln>
                        <a:solidFill>
                          <a:schemeClr val="tx1"/>
                        </a:solidFill>
                      </a:ln>
                      <a:effectLst/>
                    </p:spPr>
                  </p:pic>
                </p:oleObj>
              </mc:Fallback>
            </mc:AlternateContent>
          </a:graphicData>
        </a:graphic>
      </p:graphicFrame>
      <p:graphicFrame>
        <p:nvGraphicFramePr>
          <p:cNvPr id="7" name="Object 11"/>
          <p:cNvGraphicFramePr>
            <a:graphicFrameLocks noChangeAspect="1"/>
          </p:cNvGraphicFramePr>
          <p:nvPr>
            <p:extLst>
              <p:ext uri="{D42A27DB-BD31-4B8C-83A1-F6EECF244321}">
                <p14:modId xmlns:p14="http://schemas.microsoft.com/office/powerpoint/2010/main" val="2335534617"/>
              </p:ext>
            </p:extLst>
          </p:nvPr>
        </p:nvGraphicFramePr>
        <p:xfrm>
          <a:off x="4811662" y="4467344"/>
          <a:ext cx="2132210" cy="540520"/>
        </p:xfrm>
        <a:graphic>
          <a:graphicData uri="http://schemas.openxmlformats.org/presentationml/2006/ole">
            <mc:AlternateContent xmlns:mc="http://schemas.openxmlformats.org/markup-compatibility/2006">
              <mc:Choice xmlns:v="urn:schemas-microsoft-com:vml" Requires="v">
                <p:oleObj spid="_x0000_s152776" name="Equation" r:id="rId8" imgW="1650960" imgH="419040" progId="Equation.3">
                  <p:embed/>
                </p:oleObj>
              </mc:Choice>
              <mc:Fallback>
                <p:oleObj name="Equation" r:id="rId8" imgW="1650960" imgH="419040" progId="Equation.3">
                  <p:embed/>
                  <p:pic>
                    <p:nvPicPr>
                      <p:cNvPr id="0" name=""/>
                      <p:cNvPicPr>
                        <a:picLocks noChangeAspect="1" noChangeArrowheads="1"/>
                      </p:cNvPicPr>
                      <p:nvPr/>
                    </p:nvPicPr>
                    <p:blipFill>
                      <a:blip r:embed="rId9"/>
                      <a:srcRect/>
                      <a:stretch>
                        <a:fillRect/>
                      </a:stretch>
                    </p:blipFill>
                    <p:spPr bwMode="auto">
                      <a:xfrm>
                        <a:off x="4811662" y="4467344"/>
                        <a:ext cx="2132210" cy="540520"/>
                      </a:xfrm>
                      <a:prstGeom prst="rect">
                        <a:avLst/>
                      </a:prstGeom>
                      <a:solidFill>
                        <a:srgbClr val="FF9999"/>
                      </a:solidFill>
                      <a:ln>
                        <a:solidFill>
                          <a:schemeClr val="tx1"/>
                        </a:solidFill>
                      </a:ln>
                      <a:effectLst/>
                    </p:spPr>
                  </p:pic>
                </p:oleObj>
              </mc:Fallback>
            </mc:AlternateContent>
          </a:graphicData>
        </a:graphic>
      </p:graphicFrame>
      <p:graphicFrame>
        <p:nvGraphicFramePr>
          <p:cNvPr id="8" name="Object 13"/>
          <p:cNvGraphicFramePr>
            <a:graphicFrameLocks noChangeAspect="1"/>
          </p:cNvGraphicFramePr>
          <p:nvPr>
            <p:extLst>
              <p:ext uri="{D42A27DB-BD31-4B8C-83A1-F6EECF244321}">
                <p14:modId xmlns:p14="http://schemas.microsoft.com/office/powerpoint/2010/main" val="3997568581"/>
              </p:ext>
            </p:extLst>
          </p:nvPr>
        </p:nvGraphicFramePr>
        <p:xfrm>
          <a:off x="7084656" y="4502785"/>
          <a:ext cx="2055384" cy="499165"/>
        </p:xfrm>
        <a:graphic>
          <a:graphicData uri="http://schemas.openxmlformats.org/presentationml/2006/ole">
            <mc:AlternateContent xmlns:mc="http://schemas.openxmlformats.org/markup-compatibility/2006">
              <mc:Choice xmlns:v="urn:schemas-microsoft-com:vml" Requires="v">
                <p:oleObj spid="_x0000_s152777" name="Equation" r:id="rId10" imgW="1828800" imgH="444240" progId="Equation.3">
                  <p:embed/>
                </p:oleObj>
              </mc:Choice>
              <mc:Fallback>
                <p:oleObj name="Equation" r:id="rId10" imgW="1828800" imgH="444240" progId="Equation.3">
                  <p:embed/>
                  <p:pic>
                    <p:nvPicPr>
                      <p:cNvPr id="0" name=""/>
                      <p:cNvPicPr>
                        <a:picLocks noChangeAspect="1" noChangeArrowheads="1"/>
                      </p:cNvPicPr>
                      <p:nvPr/>
                    </p:nvPicPr>
                    <p:blipFill>
                      <a:blip r:embed="rId11"/>
                      <a:srcRect/>
                      <a:stretch>
                        <a:fillRect/>
                      </a:stretch>
                    </p:blipFill>
                    <p:spPr bwMode="auto">
                      <a:xfrm>
                        <a:off x="7084656" y="4502785"/>
                        <a:ext cx="2055384" cy="499165"/>
                      </a:xfrm>
                      <a:prstGeom prst="rect">
                        <a:avLst/>
                      </a:prstGeom>
                      <a:solidFill>
                        <a:srgbClr val="FF9999"/>
                      </a:solidFill>
                      <a:ln>
                        <a:solidFill>
                          <a:schemeClr val="tx1"/>
                        </a:solidFill>
                      </a:ln>
                      <a:effectLst/>
                    </p:spPr>
                  </p:pic>
                </p:oleObj>
              </mc:Fallback>
            </mc:AlternateContent>
          </a:graphicData>
        </a:graphic>
      </p:graphicFrame>
    </p:spTree>
    <p:extLst>
      <p:ext uri="{BB962C8B-B14F-4D97-AF65-F5344CB8AC3E}">
        <p14:creationId xmlns:p14="http://schemas.microsoft.com/office/powerpoint/2010/main" val="14394833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0" y="0"/>
            <a:ext cx="9144000" cy="1015663"/>
          </a:xfrm>
          <a:prstGeom prst="rect">
            <a:avLst/>
          </a:prstGeom>
          <a:solidFill>
            <a:srgbClr val="FF9999"/>
          </a:solidFill>
          <a:ln>
            <a:solidFill>
              <a:schemeClr val="tx1"/>
            </a:solidFill>
          </a:ln>
          <a:effectLs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3200" dirty="0" smtClean="0">
                <a:solidFill>
                  <a:schemeClr val="tx1"/>
                </a:solidFill>
              </a:rPr>
              <a:t>Spherical Mirrors</a:t>
            </a:r>
          </a:p>
          <a:p>
            <a:r>
              <a:rPr lang="en-US" sz="2000" dirty="0" smtClean="0">
                <a:solidFill>
                  <a:schemeClr val="tx1"/>
                </a:solidFill>
              </a:rPr>
              <a:t>Concave mirrors</a:t>
            </a:r>
            <a:r>
              <a:rPr lang="en-US" sz="2800" dirty="0" smtClean="0">
                <a:solidFill>
                  <a:schemeClr val="tx1"/>
                </a:solidFill>
              </a:rPr>
              <a:t>		</a:t>
            </a:r>
            <a:endParaRPr lang="en-US" sz="2800" dirty="0">
              <a:solidFill>
                <a:schemeClr val="tx1"/>
              </a:solidFill>
            </a:endParaRPr>
          </a:p>
        </p:txBody>
      </p:sp>
      <mc:AlternateContent xmlns:mc="http://schemas.openxmlformats.org/markup-compatibility/2006" xmlns:a14="http://schemas.microsoft.com/office/drawing/2010/main">
        <mc:Choice Requires="a14">
          <p:sp>
            <p:nvSpPr>
              <p:cNvPr id="904196" name="Text Box 4"/>
              <p:cNvSpPr txBox="1">
                <a:spLocks noChangeArrowheads="1"/>
              </p:cNvSpPr>
              <p:nvPr/>
            </p:nvSpPr>
            <p:spPr bwMode="auto">
              <a:xfrm>
                <a:off x="152400" y="1143000"/>
                <a:ext cx="8839200" cy="2723823"/>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9900"/>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a:defRPr sz="4800">
                    <a:solidFill>
                      <a:schemeClr val="bg1"/>
                    </a:solidFill>
                    <a:latin typeface="Times New Roman" pitchFamily="18" charset="0"/>
                  </a:defRPr>
                </a:lvl1pPr>
                <a:lvl2pPr>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marL="228600" indent="-228600" eaLnBrk="1" hangingPunct="1">
                  <a:lnSpc>
                    <a:spcPct val="150000"/>
                  </a:lnSpc>
                  <a:buFontTx/>
                  <a:buChar char="•"/>
                </a:pPr>
                <a:r>
                  <a:rPr lang="en-US" sz="2000" dirty="0" smtClean="0">
                    <a:solidFill>
                      <a:schemeClr val="tx1"/>
                    </a:solidFill>
                  </a:rPr>
                  <a:t>Curved mirrors for imaging are typically spherical mirrors – sections of a sphere.</a:t>
                </a:r>
              </a:p>
              <a:p>
                <a:pPr marL="914400" lvl="2" eaLnBrk="1" hangingPunct="1">
                  <a:lnSpc>
                    <a:spcPct val="150000"/>
                  </a:lnSpc>
                  <a:buFontTx/>
                  <a:buChar char="•"/>
                </a:pPr>
                <a:r>
                  <a:rPr lang="en-US" sz="2000" dirty="0" smtClean="0">
                    <a:solidFill>
                      <a:schemeClr val="tx1"/>
                    </a:solidFill>
                  </a:rPr>
                  <a:t>Spherical mirrors </a:t>
                </a:r>
                <a:r>
                  <a:rPr lang="en-US" sz="2000" dirty="0">
                    <a:solidFill>
                      <a:schemeClr val="tx1"/>
                    </a:solidFill>
                  </a:rPr>
                  <a:t>will have a radius </a:t>
                </a:r>
                <a:r>
                  <a:rPr lang="en-US" sz="2000" i="1" dirty="0">
                    <a:solidFill>
                      <a:schemeClr val="tx1"/>
                    </a:solidFill>
                  </a:rPr>
                  <a:t>R</a:t>
                </a:r>
                <a:r>
                  <a:rPr lang="en-US" sz="2000" dirty="0">
                    <a:solidFill>
                      <a:schemeClr val="tx1"/>
                    </a:solidFill>
                  </a:rPr>
                  <a:t> and a center point </a:t>
                </a:r>
                <a:r>
                  <a:rPr lang="en-US" sz="2000" i="1" dirty="0" smtClean="0">
                    <a:solidFill>
                      <a:schemeClr val="tx1"/>
                    </a:solidFill>
                  </a:rPr>
                  <a:t>C.</a:t>
                </a:r>
                <a:endParaRPr lang="en-US" sz="2000" dirty="0">
                  <a:solidFill>
                    <a:schemeClr val="tx1"/>
                  </a:solidFill>
                </a:endParaRPr>
              </a:p>
              <a:p>
                <a:pPr marL="228600" indent="-228600" eaLnBrk="1" hangingPunct="1">
                  <a:lnSpc>
                    <a:spcPct val="150000"/>
                  </a:lnSpc>
                  <a:buFontTx/>
                  <a:buChar char="•"/>
                </a:pPr>
                <a:r>
                  <a:rPr lang="en-US" sz="2000" dirty="0">
                    <a:solidFill>
                      <a:schemeClr val="tx1"/>
                    </a:solidFill>
                  </a:rPr>
                  <a:t>We will assume that </a:t>
                </a:r>
                <a:r>
                  <a:rPr lang="en-US" sz="2000" dirty="0" smtClean="0">
                    <a:solidFill>
                      <a:schemeClr val="tx1"/>
                    </a:solidFill>
                  </a:rPr>
                  <a:t>incident rays on the mirror are small: </a:t>
                </a:r>
                <a14:m>
                  <m:oMath xmlns:m="http://schemas.openxmlformats.org/officeDocument/2006/math">
                    <m:func>
                      <m:funcPr>
                        <m:ctrlPr>
                          <a:rPr lang="en-US" sz="2000" b="0" i="1" smtClean="0">
                            <a:solidFill>
                              <a:schemeClr val="tx1"/>
                            </a:solidFill>
                            <a:latin typeface="Cambria Math" panose="02040503050406030204" pitchFamily="18" charset="0"/>
                          </a:rPr>
                        </m:ctrlPr>
                      </m:funcPr>
                      <m:fName>
                        <m:r>
                          <m:rPr>
                            <m:sty m:val="p"/>
                          </m:rPr>
                          <a:rPr lang="en-US" sz="2000" b="0" i="0" smtClean="0">
                            <a:solidFill>
                              <a:schemeClr val="tx1"/>
                            </a:solidFill>
                            <a:latin typeface="Cambria Math" panose="02040503050406030204" pitchFamily="18" charset="0"/>
                          </a:rPr>
                          <m:t>sin</m:t>
                        </m:r>
                      </m:fName>
                      <m:e>
                        <m:r>
                          <a:rPr lang="en-US" sz="2000" b="0" i="1" smtClean="0">
                            <a:solidFill>
                              <a:schemeClr val="tx1"/>
                            </a:solidFill>
                            <a:latin typeface="Cambria Math" panose="02040503050406030204" pitchFamily="18" charset="0"/>
                            <a:ea typeface="Cambria Math" panose="02040503050406030204" pitchFamily="18" charset="0"/>
                          </a:rPr>
                          <m:t>𝜃</m:t>
                        </m:r>
                        <m:r>
                          <a:rPr lang="en-US" sz="2000" b="0" i="1" smtClean="0">
                            <a:solidFill>
                              <a:schemeClr val="tx1"/>
                            </a:solidFill>
                            <a:latin typeface="Cambria Math" panose="02040503050406030204" pitchFamily="18" charset="0"/>
                            <a:ea typeface="Cambria Math" panose="02040503050406030204" pitchFamily="18" charset="0"/>
                          </a:rPr>
                          <m:t>≈</m:t>
                        </m:r>
                        <m:r>
                          <a:rPr lang="en-US" sz="2000" b="0" i="1" smtClean="0">
                            <a:solidFill>
                              <a:schemeClr val="tx1"/>
                            </a:solidFill>
                            <a:latin typeface="Cambria Math" panose="02040503050406030204" pitchFamily="18" charset="0"/>
                            <a:ea typeface="Cambria Math" panose="02040503050406030204" pitchFamily="18" charset="0"/>
                          </a:rPr>
                          <m:t>𝑡𝑎𝑛</m:t>
                        </m:r>
                        <m:r>
                          <a:rPr lang="en-US" sz="2000" b="0" i="1" smtClean="0">
                            <a:solidFill>
                              <a:schemeClr val="tx1"/>
                            </a:solidFill>
                            <a:latin typeface="Cambria Math" panose="02040503050406030204" pitchFamily="18" charset="0"/>
                            <a:ea typeface="Cambria Math" panose="02040503050406030204" pitchFamily="18" charset="0"/>
                          </a:rPr>
                          <m:t>𝜃</m:t>
                        </m:r>
                        <m:r>
                          <a:rPr lang="en-US" sz="2000" b="0" i="1" smtClean="0">
                            <a:solidFill>
                              <a:schemeClr val="tx1"/>
                            </a:solidFill>
                            <a:latin typeface="Cambria Math" panose="02040503050406030204" pitchFamily="18" charset="0"/>
                            <a:ea typeface="Cambria Math" panose="02040503050406030204" pitchFamily="18" charset="0"/>
                          </a:rPr>
                          <m:t>≈</m:t>
                        </m:r>
                        <m:r>
                          <a:rPr lang="en-US" sz="2000" b="0" i="1" smtClean="0">
                            <a:solidFill>
                              <a:schemeClr val="tx1"/>
                            </a:solidFill>
                            <a:latin typeface="Cambria Math" panose="02040503050406030204" pitchFamily="18" charset="0"/>
                            <a:ea typeface="Cambria Math" panose="02040503050406030204" pitchFamily="18" charset="0"/>
                          </a:rPr>
                          <m:t>𝜃</m:t>
                        </m:r>
                      </m:e>
                    </m:func>
                  </m:oMath>
                </a14:m>
                <a:r>
                  <a:rPr lang="en-US" sz="2000" dirty="0" smtClean="0">
                    <a:solidFill>
                      <a:schemeClr val="tx1"/>
                    </a:solidFill>
                  </a:rPr>
                  <a:t>.</a:t>
                </a:r>
              </a:p>
              <a:p>
                <a:pPr eaLnBrk="1" hangingPunct="1">
                  <a:lnSpc>
                    <a:spcPct val="150000"/>
                  </a:lnSpc>
                </a:pPr>
                <a:r>
                  <a:rPr lang="en-US" sz="1400" dirty="0" smtClean="0">
                    <a:solidFill>
                      <a:schemeClr val="tx1"/>
                    </a:solidFill>
                  </a:rPr>
                  <a:t>	(These are called paraxial rays.  If </a:t>
                </a:r>
                <a:r>
                  <a:rPr lang="en-US" sz="1400" dirty="0" smtClean="0">
                    <a:solidFill>
                      <a:schemeClr val="tx1"/>
                    </a:solidFill>
                    <a:latin typeface="Symbol" panose="05050102010706020507" pitchFamily="18" charset="2"/>
                  </a:rPr>
                  <a:t>q</a:t>
                </a:r>
                <a:r>
                  <a:rPr lang="en-US" sz="1400" dirty="0" smtClean="0">
                    <a:solidFill>
                      <a:schemeClr val="tx1"/>
                    </a:solidFill>
                  </a:rPr>
                  <a:t> is large, we get blurry images – spherical aberration, more later)</a:t>
                </a:r>
                <a:endParaRPr lang="en-US" sz="1200" dirty="0">
                  <a:solidFill>
                    <a:schemeClr val="tx1"/>
                  </a:solidFill>
                </a:endParaRPr>
              </a:p>
              <a:p>
                <a:pPr marL="228600" indent="-228600" eaLnBrk="1" hangingPunct="1">
                  <a:lnSpc>
                    <a:spcPct val="150000"/>
                  </a:lnSpc>
                  <a:buFontTx/>
                  <a:buChar char="•"/>
                </a:pPr>
                <a:r>
                  <a:rPr lang="en-US" sz="2000" b="1" i="1" dirty="0" smtClean="0">
                    <a:solidFill>
                      <a:schemeClr val="tx1"/>
                    </a:solidFill>
                  </a:rPr>
                  <a:t>Principal axis</a:t>
                </a:r>
                <a:r>
                  <a:rPr lang="en-US" sz="2000" dirty="0">
                    <a:solidFill>
                      <a:schemeClr val="tx1"/>
                    </a:solidFill>
                  </a:rPr>
                  <a:t>:</a:t>
                </a:r>
                <a:r>
                  <a:rPr lang="en-US" sz="2000" i="1" dirty="0">
                    <a:solidFill>
                      <a:schemeClr val="tx1"/>
                    </a:solidFill>
                  </a:rPr>
                  <a:t> </a:t>
                </a:r>
                <a:r>
                  <a:rPr lang="en-US" sz="2000" dirty="0">
                    <a:solidFill>
                      <a:schemeClr val="tx1"/>
                    </a:solidFill>
                  </a:rPr>
                  <a:t>an imaginary line passing through the center of the </a:t>
                </a:r>
                <a:r>
                  <a:rPr lang="en-US" sz="2000" dirty="0" smtClean="0">
                    <a:solidFill>
                      <a:schemeClr val="tx1"/>
                    </a:solidFill>
                  </a:rPr>
                  <a:t>mirror.</a:t>
                </a:r>
                <a:endParaRPr lang="en-US" sz="2000" dirty="0">
                  <a:solidFill>
                    <a:schemeClr val="tx1"/>
                  </a:solidFill>
                </a:endParaRPr>
              </a:p>
              <a:p>
                <a:pPr marL="228600" indent="-228600" eaLnBrk="1" hangingPunct="1">
                  <a:lnSpc>
                    <a:spcPct val="150000"/>
                  </a:lnSpc>
                  <a:buFontTx/>
                  <a:buChar char="•"/>
                </a:pPr>
                <a:r>
                  <a:rPr lang="en-US" sz="2000" b="1" i="1" dirty="0" smtClean="0">
                    <a:solidFill>
                      <a:schemeClr val="tx1"/>
                    </a:solidFill>
                  </a:rPr>
                  <a:t>Vertex</a:t>
                </a:r>
                <a:r>
                  <a:rPr lang="en-US" sz="2000" dirty="0">
                    <a:solidFill>
                      <a:schemeClr val="tx1"/>
                    </a:solidFill>
                  </a:rPr>
                  <a:t>: The point where the p</a:t>
                </a:r>
                <a:r>
                  <a:rPr lang="en-US" sz="2000" dirty="0" smtClean="0">
                    <a:solidFill>
                      <a:schemeClr val="tx1"/>
                    </a:solidFill>
                  </a:rPr>
                  <a:t>rincipal axis </a:t>
                </a:r>
                <a:r>
                  <a:rPr lang="en-US" sz="2000" dirty="0">
                    <a:solidFill>
                      <a:schemeClr val="tx1"/>
                    </a:solidFill>
                  </a:rPr>
                  <a:t>meets the </a:t>
                </a:r>
                <a:r>
                  <a:rPr lang="en-US" sz="2000" dirty="0" smtClean="0">
                    <a:solidFill>
                      <a:schemeClr val="tx1"/>
                    </a:solidFill>
                  </a:rPr>
                  <a:t>mirror.</a:t>
                </a:r>
              </a:p>
            </p:txBody>
          </p:sp>
        </mc:Choice>
        <mc:Fallback xmlns="">
          <p:sp>
            <p:nvSpPr>
              <p:cNvPr id="904196" name="Text Box 4"/>
              <p:cNvSpPr txBox="1">
                <a:spLocks noRot="1" noChangeAspect="1" noMove="1" noResize="1" noEditPoints="1" noAdjustHandles="1" noChangeArrowheads="1" noChangeShapeType="1" noTextEdit="1"/>
              </p:cNvSpPr>
              <p:nvPr/>
            </p:nvSpPr>
            <p:spPr bwMode="auto">
              <a:xfrm>
                <a:off x="152400" y="1143000"/>
                <a:ext cx="8839200" cy="2723823"/>
              </a:xfrm>
              <a:prstGeom prst="rect">
                <a:avLst/>
              </a:prstGeom>
              <a:blipFill rotWithShape="0">
                <a:blip r:embed="rId2"/>
                <a:stretch>
                  <a:fillRect l="-552" b="-112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41" name="Picture 4" descr="360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4918" r="53619"/>
          <a:stretch/>
        </p:blipFill>
        <p:spPr bwMode="auto">
          <a:xfrm>
            <a:off x="1905000" y="4190971"/>
            <a:ext cx="2286000" cy="2286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4" descr="360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4358" t="-4111" r="-1724" b="-1"/>
          <a:stretch/>
        </p:blipFill>
        <p:spPr bwMode="auto">
          <a:xfrm>
            <a:off x="5715000" y="3824020"/>
            <a:ext cx="2286000" cy="2957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086600" y="-10887"/>
            <a:ext cx="2057399" cy="307777"/>
          </a:xfrm>
          <a:prstGeom prst="rect">
            <a:avLst/>
          </a:prstGeom>
          <a:solidFill>
            <a:srgbClr val="FFFF00"/>
          </a:solidFill>
          <a:ln>
            <a:solidFill>
              <a:schemeClr val="tx1"/>
            </a:solidFill>
          </a:ln>
        </p:spPr>
        <p:txBody>
          <a:bodyPr wrap="square" rtlCol="0">
            <a:spAutoFit/>
          </a:bodyPr>
          <a:lstStyle/>
          <a:p>
            <a:r>
              <a:rPr lang="en-US" sz="1400" dirty="0" smtClean="0">
                <a:solidFill>
                  <a:schemeClr val="tx1"/>
                </a:solidFill>
              </a:rPr>
              <a:t>Case 2:  Spherical mirrors</a:t>
            </a: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0" y="0"/>
            <a:ext cx="9144000" cy="1015663"/>
          </a:xfrm>
          <a:prstGeom prst="rect">
            <a:avLst/>
          </a:prstGeom>
          <a:solidFill>
            <a:srgbClr val="FF9999"/>
          </a:solidFill>
          <a:ln>
            <a:solidFill>
              <a:schemeClr val="tx1"/>
            </a:solidFill>
          </a:ln>
          <a:effectLs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3200" dirty="0">
                <a:solidFill>
                  <a:schemeClr val="tx1"/>
                </a:solidFill>
              </a:rPr>
              <a:t>Spherical </a:t>
            </a:r>
            <a:r>
              <a:rPr lang="en-US" sz="3200" dirty="0" smtClean="0">
                <a:solidFill>
                  <a:schemeClr val="tx1"/>
                </a:solidFill>
              </a:rPr>
              <a:t>Mirrors</a:t>
            </a:r>
          </a:p>
          <a:p>
            <a:r>
              <a:rPr lang="en-US" sz="2000" dirty="0" smtClean="0">
                <a:solidFill>
                  <a:schemeClr val="tx1"/>
                </a:solidFill>
              </a:rPr>
              <a:t>Concave mirror, focal length</a:t>
            </a:r>
            <a:r>
              <a:rPr lang="en-US" sz="2800" dirty="0" smtClean="0">
                <a:solidFill>
                  <a:schemeClr val="tx1"/>
                </a:solidFill>
              </a:rPr>
              <a:t>		</a:t>
            </a:r>
            <a:endParaRPr lang="en-US" sz="2800" dirty="0">
              <a:solidFill>
                <a:schemeClr val="tx1"/>
              </a:solidFill>
            </a:endParaRPr>
          </a:p>
        </p:txBody>
      </p:sp>
      <p:pic>
        <p:nvPicPr>
          <p:cNvPr id="40" name="Picture 2" descr="C:\Documents and Settings\nanowork\Desktop\Figure 23-13.jpg"/>
          <p:cNvPicPr>
            <a:picLocks noChangeAspect="1" noChangeArrowheads="1"/>
          </p:cNvPicPr>
          <p:nvPr/>
        </p:nvPicPr>
        <p:blipFill>
          <a:blip r:embed="rId2">
            <a:extLst>
              <a:ext uri="{28A0092B-C50C-407E-A947-70E740481C1C}">
                <a14:useLocalDpi xmlns:a14="http://schemas.microsoft.com/office/drawing/2010/main" val="0"/>
              </a:ext>
            </a:extLst>
          </a:blip>
          <a:srcRect l="4584" t="20833" r="3958" b="20277"/>
          <a:stretch>
            <a:fillRect/>
          </a:stretch>
        </p:blipFill>
        <p:spPr bwMode="auto">
          <a:xfrm>
            <a:off x="222442" y="2369148"/>
            <a:ext cx="5416358" cy="261564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3610b"/>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3076"/>
          <a:stretch/>
        </p:blipFill>
        <p:spPr bwMode="auto">
          <a:xfrm>
            <a:off x="6248401" y="2286000"/>
            <a:ext cx="2514600" cy="2243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400" y="1143000"/>
            <a:ext cx="8610600" cy="1015663"/>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b="1" dirty="0" smtClean="0">
                <a:solidFill>
                  <a:schemeClr val="tx1"/>
                </a:solidFill>
              </a:rPr>
              <a:t>Incoming </a:t>
            </a:r>
            <a:r>
              <a:rPr lang="en-US" sz="2000" b="1" u="sng" dirty="0" smtClean="0">
                <a:solidFill>
                  <a:schemeClr val="tx1"/>
                </a:solidFill>
              </a:rPr>
              <a:t>parallel</a:t>
            </a:r>
            <a:r>
              <a:rPr lang="en-US" sz="2000" b="1" dirty="0" smtClean="0">
                <a:solidFill>
                  <a:schemeClr val="tx1"/>
                </a:solidFill>
              </a:rPr>
              <a:t> rays </a:t>
            </a:r>
            <a:r>
              <a:rPr lang="en-US" sz="2000" dirty="0" smtClean="0">
                <a:solidFill>
                  <a:schemeClr val="tx1"/>
                </a:solidFill>
              </a:rPr>
              <a:t>are reflected and focused at the </a:t>
            </a:r>
            <a:r>
              <a:rPr lang="en-US" sz="2000" b="1" dirty="0" smtClean="0">
                <a:solidFill>
                  <a:schemeClr val="tx1"/>
                </a:solidFill>
              </a:rPr>
              <a:t>focal point, F. </a:t>
            </a:r>
          </a:p>
          <a:p>
            <a:pPr marL="342900" indent="-342900">
              <a:lnSpc>
                <a:spcPct val="150000"/>
              </a:lnSpc>
              <a:buFont typeface="Arial" panose="020B0604020202020204" pitchFamily="34" charset="0"/>
              <a:buChar char="•"/>
            </a:pPr>
            <a:r>
              <a:rPr lang="en-US" sz="2000" dirty="0" smtClean="0">
                <a:solidFill>
                  <a:schemeClr val="tx1"/>
                </a:solidFill>
              </a:rPr>
              <a:t>f is called the </a:t>
            </a:r>
            <a:r>
              <a:rPr lang="en-US" sz="2000" b="1" dirty="0" smtClean="0">
                <a:solidFill>
                  <a:schemeClr val="tx1"/>
                </a:solidFill>
              </a:rPr>
              <a:t>focal length</a:t>
            </a:r>
            <a:r>
              <a:rPr lang="en-US" sz="2000" dirty="0" smtClean="0">
                <a:solidFill>
                  <a:schemeClr val="tx1"/>
                </a:solidFill>
              </a:rPr>
              <a:t> of the mirror (distance from F to mirror).</a:t>
            </a:r>
          </a:p>
        </p:txBody>
      </p:sp>
      <mc:AlternateContent xmlns:mc="http://schemas.openxmlformats.org/markup-compatibility/2006" xmlns:a14="http://schemas.microsoft.com/office/drawing/2010/main">
        <mc:Choice Requires="a14">
          <p:sp>
            <p:nvSpPr>
              <p:cNvPr id="3" name="TextBox 2"/>
              <p:cNvSpPr txBox="1"/>
              <p:nvPr/>
            </p:nvSpPr>
            <p:spPr>
              <a:xfrm>
                <a:off x="3124200" y="5486400"/>
                <a:ext cx="3581400" cy="689035"/>
              </a:xfrm>
              <a:prstGeom prst="rect">
                <a:avLst/>
              </a:prstGeom>
              <a:solidFill>
                <a:srgbClr val="FF9999"/>
              </a:solid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𝑓𝑜𝑐𝑎𝑙</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𝑙𝑒𝑛𝑔𝑡h</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𝑓</m:t>
                      </m:r>
                      <m:r>
                        <a:rPr lang="en-US" sz="2400" b="0" i="1" smtClean="0">
                          <a:solidFill>
                            <a:schemeClr val="tx1"/>
                          </a:solidFill>
                          <a:latin typeface="Cambria Math" panose="02040503050406030204" pitchFamily="18" charset="0"/>
                        </a:rPr>
                        <m:t>=</m:t>
                      </m:r>
                      <m:f>
                        <m:fPr>
                          <m:ctrlPr>
                            <a:rPr lang="en-US" sz="2400" b="0" i="1" smtClean="0">
                              <a:solidFill>
                                <a:schemeClr val="tx1"/>
                              </a:solidFill>
                              <a:latin typeface="Cambria Math" panose="02040503050406030204" pitchFamily="18" charset="0"/>
                            </a:rPr>
                          </m:ctrlPr>
                        </m:fPr>
                        <m:num>
                          <m:r>
                            <a:rPr lang="en-US" sz="2400" b="0" i="1" smtClean="0">
                              <a:solidFill>
                                <a:schemeClr val="tx1"/>
                              </a:solidFill>
                              <a:latin typeface="Cambria Math" panose="02040503050406030204" pitchFamily="18" charset="0"/>
                            </a:rPr>
                            <m:t>𝑅</m:t>
                          </m:r>
                        </m:num>
                        <m:den>
                          <m:r>
                            <a:rPr lang="en-US" sz="2400" b="0" i="1" smtClean="0">
                              <a:solidFill>
                                <a:schemeClr val="tx1"/>
                              </a:solidFill>
                              <a:latin typeface="Cambria Math" panose="02040503050406030204" pitchFamily="18" charset="0"/>
                            </a:rPr>
                            <m:t>2</m:t>
                          </m:r>
                        </m:den>
                      </m:f>
                    </m:oMath>
                  </m:oMathPara>
                </a14:m>
                <a:endParaRPr lang="en-US" sz="2400" dirty="0">
                  <a:solidFill>
                    <a:schemeClr val="tx1"/>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124200" y="5486400"/>
                <a:ext cx="3581400" cy="689035"/>
              </a:xfrm>
              <a:prstGeom prst="rect">
                <a:avLst/>
              </a:prstGeom>
              <a:blipFill rotWithShape="0">
                <a:blip r:embed="rId4"/>
                <a:stretch>
                  <a:fillRect/>
                </a:stretch>
              </a:blipFill>
              <a:ln>
                <a:solidFill>
                  <a:schemeClr val="tx1"/>
                </a:solidFill>
              </a:ln>
            </p:spPr>
            <p:txBody>
              <a:bodyPr/>
              <a:lstStyle/>
              <a:p>
                <a:r>
                  <a:rPr lang="en-US">
                    <a:noFill/>
                  </a:rPr>
                  <a:t> </a:t>
                </a:r>
              </a:p>
            </p:txBody>
          </p:sp>
        </mc:Fallback>
      </mc:AlternateContent>
      <p:sp>
        <p:nvSpPr>
          <p:cNvPr id="5" name="Rectangle 4"/>
          <p:cNvSpPr/>
          <p:nvPr/>
        </p:nvSpPr>
        <p:spPr>
          <a:xfrm>
            <a:off x="226924" y="5562600"/>
            <a:ext cx="2903359" cy="498663"/>
          </a:xfrm>
          <a:prstGeom prst="rect">
            <a:avLst/>
          </a:prstGeom>
        </p:spPr>
        <p:txBody>
          <a:bodyPr wrap="none">
            <a:spAutoFit/>
          </a:bodyPr>
          <a:lstStyle/>
          <a:p>
            <a:pPr marL="342900" lvl="0" indent="-342900">
              <a:lnSpc>
                <a:spcPct val="150000"/>
              </a:lnSpc>
              <a:buFont typeface="Arial" panose="020B0604020202020204" pitchFamily="34" charset="0"/>
              <a:buChar char="•"/>
            </a:pPr>
            <a:r>
              <a:rPr lang="en-US" sz="2000" dirty="0">
                <a:solidFill>
                  <a:srgbClr val="000000"/>
                </a:solidFill>
              </a:rPr>
              <a:t>For a spherical mirror: </a:t>
            </a:r>
          </a:p>
        </p:txBody>
      </p:sp>
      <p:sp>
        <p:nvSpPr>
          <p:cNvPr id="7" name="Rectangle 6"/>
          <p:cNvSpPr/>
          <p:nvPr/>
        </p:nvSpPr>
        <p:spPr bwMode="auto">
          <a:xfrm>
            <a:off x="4495800" y="3056285"/>
            <a:ext cx="266700" cy="296515"/>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bg1"/>
              </a:solidFill>
              <a:effectLst/>
              <a:latin typeface="Times New Roman" pitchFamily="18" charset="0"/>
            </a:endParaRPr>
          </a:p>
        </p:txBody>
      </p:sp>
      <p:sp>
        <p:nvSpPr>
          <p:cNvPr id="6" name="TextBox 5"/>
          <p:cNvSpPr txBox="1"/>
          <p:nvPr/>
        </p:nvSpPr>
        <p:spPr>
          <a:xfrm>
            <a:off x="4419600" y="3079793"/>
            <a:ext cx="304800" cy="349207"/>
          </a:xfrm>
          <a:prstGeom prst="rect">
            <a:avLst/>
          </a:prstGeom>
          <a:noFill/>
        </p:spPr>
        <p:txBody>
          <a:bodyPr wrap="square" rtlCol="0">
            <a:spAutoFit/>
          </a:bodyPr>
          <a:lstStyle/>
          <a:p>
            <a:pPr algn="ctr"/>
            <a:r>
              <a:rPr lang="en-US" sz="1600" dirty="0" smtClean="0">
                <a:solidFill>
                  <a:schemeClr val="tx1"/>
                </a:solidFill>
              </a:rPr>
              <a:t>V</a:t>
            </a:r>
            <a:endParaRPr lang="en-US" sz="1600" dirty="0">
              <a:solidFill>
                <a:schemeClr val="tx1"/>
              </a:solidFill>
            </a:endParaRPr>
          </a:p>
        </p:txBody>
      </p:sp>
      <p:sp>
        <p:nvSpPr>
          <p:cNvPr id="11" name="TextBox 10"/>
          <p:cNvSpPr txBox="1"/>
          <p:nvPr/>
        </p:nvSpPr>
        <p:spPr>
          <a:xfrm>
            <a:off x="2625821" y="2790466"/>
            <a:ext cx="304800" cy="349207"/>
          </a:xfrm>
          <a:prstGeom prst="rect">
            <a:avLst/>
          </a:prstGeom>
          <a:solidFill>
            <a:srgbClr val="FFFFFF"/>
          </a:solidFill>
        </p:spPr>
        <p:txBody>
          <a:bodyPr wrap="square" rtlCol="0">
            <a:spAutoFit/>
          </a:bodyPr>
          <a:lstStyle/>
          <a:p>
            <a:pPr algn="ctr"/>
            <a:r>
              <a:rPr lang="en-US" sz="1600" dirty="0">
                <a:solidFill>
                  <a:schemeClr val="tx1"/>
                </a:solidFill>
              </a:rPr>
              <a:t>R</a:t>
            </a:r>
          </a:p>
        </p:txBody>
      </p:sp>
      <p:sp>
        <p:nvSpPr>
          <p:cNvPr id="13" name="TextBox 12"/>
          <p:cNvSpPr txBox="1"/>
          <p:nvPr/>
        </p:nvSpPr>
        <p:spPr>
          <a:xfrm>
            <a:off x="2671728" y="4529148"/>
            <a:ext cx="304800" cy="349207"/>
          </a:xfrm>
          <a:prstGeom prst="rect">
            <a:avLst/>
          </a:prstGeom>
          <a:solidFill>
            <a:srgbClr val="FFFFFF"/>
          </a:solidFill>
        </p:spPr>
        <p:txBody>
          <a:bodyPr wrap="square" rtlCol="0">
            <a:spAutoFit/>
          </a:bodyPr>
          <a:lstStyle/>
          <a:p>
            <a:pPr algn="ctr"/>
            <a:r>
              <a:rPr lang="en-US" sz="1600" dirty="0">
                <a:solidFill>
                  <a:schemeClr val="tx1"/>
                </a:solidFill>
              </a:rPr>
              <a:t>R</a:t>
            </a:r>
          </a:p>
        </p:txBody>
      </p:sp>
      <p:sp>
        <p:nvSpPr>
          <p:cNvPr id="14" name="TextBox 13"/>
          <p:cNvSpPr txBox="1"/>
          <p:nvPr/>
        </p:nvSpPr>
        <p:spPr>
          <a:xfrm>
            <a:off x="7086600" y="-10887"/>
            <a:ext cx="2057399" cy="307777"/>
          </a:xfrm>
          <a:prstGeom prst="rect">
            <a:avLst/>
          </a:prstGeom>
          <a:solidFill>
            <a:srgbClr val="FFFF00"/>
          </a:solidFill>
          <a:ln>
            <a:solidFill>
              <a:schemeClr val="tx1"/>
            </a:solidFill>
          </a:ln>
        </p:spPr>
        <p:txBody>
          <a:bodyPr wrap="square" rtlCol="0">
            <a:spAutoFit/>
          </a:bodyPr>
          <a:lstStyle/>
          <a:p>
            <a:r>
              <a:rPr lang="en-US" sz="1400" dirty="0" smtClean="0">
                <a:solidFill>
                  <a:schemeClr val="tx1"/>
                </a:solidFill>
              </a:rPr>
              <a:t>Case 2:  Spherical mirrors</a:t>
            </a:r>
            <a:endParaRPr lang="en-US" sz="1400" dirty="0">
              <a:solidFill>
                <a:schemeClr val="tx1"/>
              </a:solidFill>
            </a:endParaRPr>
          </a:p>
        </p:txBody>
      </p:sp>
    </p:spTree>
    <p:extLst>
      <p:ext uri="{BB962C8B-B14F-4D97-AF65-F5344CB8AC3E}">
        <p14:creationId xmlns:p14="http://schemas.microsoft.com/office/powerpoint/2010/main" val="13308497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 Box 2"/>
          <p:cNvSpPr txBox="1">
            <a:spLocks noChangeArrowheads="1"/>
          </p:cNvSpPr>
          <p:nvPr/>
        </p:nvSpPr>
        <p:spPr bwMode="auto">
          <a:xfrm>
            <a:off x="0" y="0"/>
            <a:ext cx="9144000" cy="892552"/>
          </a:xfrm>
          <a:prstGeom prst="rect">
            <a:avLst/>
          </a:prstGeom>
          <a:solidFill>
            <a:srgbClr val="FF9999"/>
          </a:solidFill>
          <a:ln>
            <a:solidFill>
              <a:schemeClr val="tx1"/>
            </a:solidFill>
          </a:ln>
          <a:effectLs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3200" dirty="0">
                <a:solidFill>
                  <a:schemeClr val="tx1"/>
                </a:solidFill>
              </a:rPr>
              <a:t>Spherical </a:t>
            </a:r>
            <a:r>
              <a:rPr lang="en-US" sz="3200" dirty="0" smtClean="0">
                <a:solidFill>
                  <a:schemeClr val="tx1"/>
                </a:solidFill>
              </a:rPr>
              <a:t>Mirrors</a:t>
            </a:r>
          </a:p>
          <a:p>
            <a:r>
              <a:rPr lang="en-US" sz="2000" dirty="0" smtClean="0">
                <a:solidFill>
                  <a:schemeClr val="tx1"/>
                </a:solidFill>
              </a:rPr>
              <a:t>Concave mirrors</a:t>
            </a:r>
            <a:endParaRPr lang="en-US" sz="2000" dirty="0">
              <a:solidFill>
                <a:schemeClr val="tx1"/>
              </a:solidFill>
            </a:endParaRPr>
          </a:p>
        </p:txBody>
      </p:sp>
      <p:sp>
        <p:nvSpPr>
          <p:cNvPr id="52229" name="Text Box 4"/>
          <p:cNvSpPr txBox="1">
            <a:spLocks noChangeArrowheads="1"/>
          </p:cNvSpPr>
          <p:nvPr/>
        </p:nvSpPr>
        <p:spPr bwMode="auto">
          <a:xfrm>
            <a:off x="381000" y="1752600"/>
            <a:ext cx="6934200" cy="147732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lnSpc>
                <a:spcPct val="150000"/>
              </a:lnSpc>
              <a:buFontTx/>
              <a:buAutoNum type="arabicPeriod"/>
            </a:pPr>
            <a:r>
              <a:rPr lang="en-US" sz="2000" dirty="0">
                <a:solidFill>
                  <a:schemeClr val="accent6"/>
                </a:solidFill>
              </a:rPr>
              <a:t>Any ray coming in parallel goes through the focus</a:t>
            </a:r>
          </a:p>
          <a:p>
            <a:pPr eaLnBrk="1" hangingPunct="1">
              <a:lnSpc>
                <a:spcPct val="150000"/>
              </a:lnSpc>
              <a:buFontTx/>
              <a:buAutoNum type="arabicPeriod"/>
            </a:pPr>
            <a:r>
              <a:rPr lang="en-US" sz="2000" dirty="0">
                <a:solidFill>
                  <a:srgbClr val="008000"/>
                </a:solidFill>
              </a:rPr>
              <a:t>Any ray through the </a:t>
            </a:r>
            <a:r>
              <a:rPr lang="en-US" sz="2000" dirty="0" smtClean="0">
                <a:solidFill>
                  <a:srgbClr val="008000"/>
                </a:solidFill>
              </a:rPr>
              <a:t>focal point, F, </a:t>
            </a:r>
            <a:r>
              <a:rPr lang="en-US" sz="2000" dirty="0">
                <a:solidFill>
                  <a:srgbClr val="008000"/>
                </a:solidFill>
              </a:rPr>
              <a:t>comes out parallel</a:t>
            </a:r>
          </a:p>
          <a:p>
            <a:pPr eaLnBrk="1" hangingPunct="1">
              <a:lnSpc>
                <a:spcPct val="150000"/>
              </a:lnSpc>
              <a:buFontTx/>
              <a:buAutoNum type="arabicPeriod"/>
            </a:pPr>
            <a:r>
              <a:rPr lang="en-US" sz="2000" dirty="0">
                <a:solidFill>
                  <a:srgbClr val="FF0000"/>
                </a:solidFill>
              </a:rPr>
              <a:t>Any ray through the </a:t>
            </a:r>
            <a:r>
              <a:rPr lang="en-US" sz="2000" dirty="0" smtClean="0">
                <a:solidFill>
                  <a:srgbClr val="FF0000"/>
                </a:solidFill>
              </a:rPr>
              <a:t>center, C, </a:t>
            </a:r>
            <a:r>
              <a:rPr lang="en-US" sz="2000" dirty="0">
                <a:solidFill>
                  <a:srgbClr val="FF0000"/>
                </a:solidFill>
              </a:rPr>
              <a:t>comes straight back</a:t>
            </a:r>
          </a:p>
        </p:txBody>
      </p:sp>
      <p:sp>
        <p:nvSpPr>
          <p:cNvPr id="52230" name="Freeform 5"/>
          <p:cNvSpPr>
            <a:spLocks/>
          </p:cNvSpPr>
          <p:nvPr/>
        </p:nvSpPr>
        <p:spPr bwMode="auto">
          <a:xfrm>
            <a:off x="7086600" y="4057710"/>
            <a:ext cx="215900" cy="2209800"/>
          </a:xfrm>
          <a:custGeom>
            <a:avLst/>
            <a:gdLst>
              <a:gd name="T0" fmla="*/ 0 w 48"/>
              <a:gd name="T1" fmla="*/ 0 h 864"/>
              <a:gd name="T2" fmla="*/ 215900 w 48"/>
              <a:gd name="T3" fmla="*/ 1104900 h 864"/>
              <a:gd name="T4" fmla="*/ 0 w 48"/>
              <a:gd name="T5" fmla="*/ 2209800 h 864"/>
              <a:gd name="T6" fmla="*/ 0 60000 65536"/>
              <a:gd name="T7" fmla="*/ 0 60000 65536"/>
              <a:gd name="T8" fmla="*/ 0 60000 65536"/>
            </a:gdLst>
            <a:ahLst/>
            <a:cxnLst>
              <a:cxn ang="T6">
                <a:pos x="T0" y="T1"/>
              </a:cxn>
              <a:cxn ang="T7">
                <a:pos x="T2" y="T3"/>
              </a:cxn>
              <a:cxn ang="T8">
                <a:pos x="T4" y="T5"/>
              </a:cxn>
            </a:cxnLst>
            <a:rect l="0" t="0" r="r" b="b"/>
            <a:pathLst>
              <a:path w="48" h="864">
                <a:moveTo>
                  <a:pt x="0" y="0"/>
                </a:moveTo>
                <a:cubicBezTo>
                  <a:pt x="24" y="144"/>
                  <a:pt x="48" y="288"/>
                  <a:pt x="48" y="432"/>
                </a:cubicBezTo>
                <a:cubicBezTo>
                  <a:pt x="48" y="576"/>
                  <a:pt x="24" y="720"/>
                  <a:pt x="0" y="864"/>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1" name="Oval 6"/>
          <p:cNvSpPr>
            <a:spLocks noChangeArrowheads="1"/>
          </p:cNvSpPr>
          <p:nvPr/>
        </p:nvSpPr>
        <p:spPr bwMode="auto">
          <a:xfrm>
            <a:off x="4330700" y="5099110"/>
            <a:ext cx="76200" cy="76200"/>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128" name="Line 8"/>
          <p:cNvSpPr>
            <a:spLocks noChangeShapeType="1"/>
          </p:cNvSpPr>
          <p:nvPr/>
        </p:nvSpPr>
        <p:spPr bwMode="auto">
          <a:xfrm flipH="1">
            <a:off x="3733800" y="4362510"/>
            <a:ext cx="3429000" cy="1905000"/>
          </a:xfrm>
          <a:prstGeom prst="line">
            <a:avLst/>
          </a:prstGeom>
          <a:noFill/>
          <a:ln w="28575">
            <a:solidFill>
              <a:schemeClr val="accent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3" name="Text Box 9"/>
          <p:cNvSpPr txBox="1">
            <a:spLocks noChangeArrowheads="1"/>
          </p:cNvSpPr>
          <p:nvPr/>
        </p:nvSpPr>
        <p:spPr bwMode="auto">
          <a:xfrm>
            <a:off x="4038600" y="5124510"/>
            <a:ext cx="381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2400" b="1" i="1">
                <a:solidFill>
                  <a:schemeClr val="tx1"/>
                </a:solidFill>
                <a:sym typeface="Symbol" pitchFamily="18" charset="2"/>
              </a:rPr>
              <a:t>C</a:t>
            </a:r>
          </a:p>
        </p:txBody>
      </p:sp>
      <p:sp>
        <p:nvSpPr>
          <p:cNvPr id="52234" name="Line 10"/>
          <p:cNvSpPr>
            <a:spLocks noChangeShapeType="1"/>
          </p:cNvSpPr>
          <p:nvPr/>
        </p:nvSpPr>
        <p:spPr bwMode="auto">
          <a:xfrm>
            <a:off x="2387600" y="5124510"/>
            <a:ext cx="4927600" cy="0"/>
          </a:xfrm>
          <a:prstGeom prst="line">
            <a:avLst/>
          </a:prstGeom>
          <a:noFill/>
          <a:ln w="2857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6" name="AutoShape 14"/>
          <p:cNvSpPr>
            <a:spLocks noChangeArrowheads="1"/>
          </p:cNvSpPr>
          <p:nvPr/>
        </p:nvSpPr>
        <p:spPr bwMode="auto">
          <a:xfrm flipV="1">
            <a:off x="2286000" y="4362510"/>
            <a:ext cx="381000" cy="762000"/>
          </a:xfrm>
          <a:prstGeom prst="downArrow">
            <a:avLst>
              <a:gd name="adj1" fmla="val 50000"/>
              <a:gd name="adj2" fmla="val 50000"/>
            </a:avLst>
          </a:prstGeom>
          <a:solidFill>
            <a:schemeClr val="bg1">
              <a:lumMod val="65000"/>
            </a:schemeClr>
          </a:solidFill>
          <a:ln w="28575">
            <a:solidFill>
              <a:srgbClr val="959368"/>
            </a:solidFill>
            <a:miter lim="800000"/>
            <a:headEnd/>
            <a:tailEnd/>
          </a:ln>
          <a:effectLst/>
          <a:extLst/>
        </p:spPr>
        <p:txBody>
          <a:bodyPr vert="eaVert" wrap="none" anchor="ctr"/>
          <a:lstStyle/>
          <a:p>
            <a:endParaRPr lang="en-US"/>
          </a:p>
        </p:txBody>
      </p:sp>
      <p:sp>
        <p:nvSpPr>
          <p:cNvPr id="901135" name="Text Box 15"/>
          <p:cNvSpPr txBox="1">
            <a:spLocks noChangeArrowheads="1"/>
          </p:cNvSpPr>
          <p:nvPr/>
        </p:nvSpPr>
        <p:spPr bwMode="auto">
          <a:xfrm>
            <a:off x="381000" y="3352800"/>
            <a:ext cx="8305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marL="225425" indent="-225425" eaLnBrk="1" hangingPunct="1">
              <a:buFontTx/>
              <a:buChar char="•"/>
            </a:pPr>
            <a:r>
              <a:rPr lang="en-US" sz="2000" dirty="0">
                <a:solidFill>
                  <a:schemeClr val="accent2"/>
                </a:solidFill>
              </a:rPr>
              <a:t>Let’s use these rules to find the </a:t>
            </a:r>
            <a:r>
              <a:rPr lang="en-US" sz="2000" dirty="0" smtClean="0">
                <a:solidFill>
                  <a:schemeClr val="accent2"/>
                </a:solidFill>
              </a:rPr>
              <a:t>image for an object outside the focal point:</a:t>
            </a:r>
            <a:endParaRPr lang="en-US" sz="2000" dirty="0">
              <a:solidFill>
                <a:schemeClr val="accent2"/>
              </a:solidFill>
            </a:endParaRPr>
          </a:p>
        </p:txBody>
      </p:sp>
      <p:sp>
        <p:nvSpPr>
          <p:cNvPr id="901136" name="Line 16"/>
          <p:cNvSpPr>
            <a:spLocks noChangeShapeType="1"/>
          </p:cNvSpPr>
          <p:nvPr/>
        </p:nvSpPr>
        <p:spPr bwMode="auto">
          <a:xfrm>
            <a:off x="2438400" y="4362510"/>
            <a:ext cx="4648200" cy="1828800"/>
          </a:xfrm>
          <a:prstGeom prst="line">
            <a:avLst/>
          </a:prstGeom>
          <a:noFill/>
          <a:ln w="31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137" name="Line 17"/>
          <p:cNvSpPr>
            <a:spLocks noChangeShapeType="1"/>
          </p:cNvSpPr>
          <p:nvPr/>
        </p:nvSpPr>
        <p:spPr bwMode="auto">
          <a:xfrm flipH="1" flipV="1">
            <a:off x="2438400" y="4362510"/>
            <a:ext cx="4648200" cy="182880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138" name="Line 18"/>
          <p:cNvSpPr>
            <a:spLocks noChangeShapeType="1"/>
          </p:cNvSpPr>
          <p:nvPr/>
        </p:nvSpPr>
        <p:spPr bwMode="auto">
          <a:xfrm>
            <a:off x="2438400" y="4362510"/>
            <a:ext cx="4876800" cy="1066800"/>
          </a:xfrm>
          <a:prstGeom prst="line">
            <a:avLst/>
          </a:prstGeom>
          <a:noFill/>
          <a:ln w="28575">
            <a:solidFill>
              <a:srgbClr val="00B05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139" name="Line 19"/>
          <p:cNvSpPr>
            <a:spLocks noChangeShapeType="1"/>
          </p:cNvSpPr>
          <p:nvPr/>
        </p:nvSpPr>
        <p:spPr bwMode="auto">
          <a:xfrm flipH="1">
            <a:off x="2438400" y="5429310"/>
            <a:ext cx="4800600" cy="76200"/>
          </a:xfrm>
          <a:prstGeom prst="line">
            <a:avLst/>
          </a:prstGeom>
          <a:noFill/>
          <a:ln w="28575">
            <a:solidFill>
              <a:srgbClr val="00B05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140" name="AutoShape 20"/>
          <p:cNvSpPr>
            <a:spLocks noChangeArrowheads="1"/>
          </p:cNvSpPr>
          <p:nvPr/>
        </p:nvSpPr>
        <p:spPr bwMode="auto">
          <a:xfrm>
            <a:off x="5105400" y="5124510"/>
            <a:ext cx="228600" cy="304800"/>
          </a:xfrm>
          <a:prstGeom prst="downArrow">
            <a:avLst>
              <a:gd name="adj1" fmla="val 50000"/>
              <a:gd name="adj2" fmla="val 33333"/>
            </a:avLst>
          </a:prstGeom>
          <a:solidFill>
            <a:srgbClr val="FF9999"/>
          </a:solidFill>
          <a:ln w="28575">
            <a:solidFill>
              <a:srgbClr val="C00000"/>
            </a:solidFill>
            <a:miter lim="800000"/>
            <a:headEnd/>
            <a:tailEnd/>
          </a:ln>
          <a:effectLst/>
          <a:extLst/>
        </p:spPr>
        <p:txBody>
          <a:bodyPr vert="eaVert" wrap="none" anchor="ctr"/>
          <a:lstStyle/>
          <a:p>
            <a:endParaRPr lang="en-US"/>
          </a:p>
        </p:txBody>
      </p:sp>
      <p:grpSp>
        <p:nvGrpSpPr>
          <p:cNvPr id="52243" name="Group 35"/>
          <p:cNvGrpSpPr>
            <a:grpSpLocks/>
          </p:cNvGrpSpPr>
          <p:nvPr/>
        </p:nvGrpSpPr>
        <p:grpSpPr bwMode="auto">
          <a:xfrm>
            <a:off x="5664200" y="4654610"/>
            <a:ext cx="381000" cy="495300"/>
            <a:chOff x="3936" y="3312"/>
            <a:chExt cx="240" cy="312"/>
          </a:xfrm>
        </p:grpSpPr>
        <p:sp>
          <p:nvSpPr>
            <p:cNvPr id="52267" name="Oval 36"/>
            <p:cNvSpPr>
              <a:spLocks noChangeArrowheads="1"/>
            </p:cNvSpPr>
            <p:nvPr/>
          </p:nvSpPr>
          <p:spPr bwMode="auto">
            <a:xfrm>
              <a:off x="4016" y="3576"/>
              <a:ext cx="48" cy="48"/>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68" name="Text Box 37"/>
            <p:cNvSpPr txBox="1">
              <a:spLocks noChangeArrowheads="1"/>
            </p:cNvSpPr>
            <p:nvPr/>
          </p:nvSpPr>
          <p:spPr bwMode="auto">
            <a:xfrm>
              <a:off x="3936" y="3312"/>
              <a:ext cx="240" cy="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2400" b="1" i="1">
                  <a:solidFill>
                    <a:schemeClr val="tx1"/>
                  </a:solidFill>
                  <a:sym typeface="Symbol" pitchFamily="18" charset="2"/>
                </a:rPr>
                <a:t>F</a:t>
              </a:r>
            </a:p>
          </p:txBody>
        </p:sp>
      </p:grpSp>
      <p:sp>
        <p:nvSpPr>
          <p:cNvPr id="901158" name="Line 38"/>
          <p:cNvSpPr>
            <a:spLocks noChangeShapeType="1"/>
          </p:cNvSpPr>
          <p:nvPr/>
        </p:nvSpPr>
        <p:spPr bwMode="auto">
          <a:xfrm>
            <a:off x="2514600" y="4362510"/>
            <a:ext cx="4648200" cy="0"/>
          </a:xfrm>
          <a:prstGeom prst="line">
            <a:avLst/>
          </a:prstGeom>
          <a:noFill/>
          <a:ln w="28575">
            <a:solidFill>
              <a:schemeClr val="accent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Box 1"/>
          <p:cNvSpPr txBox="1"/>
          <p:nvPr/>
        </p:nvSpPr>
        <p:spPr>
          <a:xfrm>
            <a:off x="0" y="968514"/>
            <a:ext cx="9144000" cy="707886"/>
          </a:xfrm>
          <a:prstGeom prst="rect">
            <a:avLst/>
          </a:prstGeom>
          <a:solidFill>
            <a:srgbClr val="FF9999"/>
          </a:solidFill>
          <a:ln>
            <a:solidFill>
              <a:schemeClr val="tx1"/>
            </a:solidFill>
          </a:ln>
        </p:spPr>
        <p:txBody>
          <a:bodyPr wrap="square" rtlCol="0">
            <a:spAutoFit/>
          </a:bodyPr>
          <a:lstStyle/>
          <a:p>
            <a:pPr algn="ctr"/>
            <a:r>
              <a:rPr lang="en-US" sz="2400" dirty="0" smtClean="0">
                <a:solidFill>
                  <a:schemeClr val="tx1"/>
                </a:solidFill>
              </a:rPr>
              <a:t>Ray tracing and creating an image</a:t>
            </a:r>
          </a:p>
          <a:p>
            <a:pPr algn="ctr"/>
            <a:r>
              <a:rPr lang="en-US" sz="1600" dirty="0" smtClean="0">
                <a:solidFill>
                  <a:schemeClr val="tx1"/>
                </a:solidFill>
              </a:rPr>
              <a:t>(We get an image were the rays converge.  Typically only two rays are needed, use third ray to check)</a:t>
            </a:r>
            <a:endParaRPr lang="en-US" sz="1400" dirty="0">
              <a:solidFill>
                <a:schemeClr val="tx1"/>
              </a:solidFill>
            </a:endParaRPr>
          </a:p>
        </p:txBody>
      </p:sp>
      <p:sp>
        <p:nvSpPr>
          <p:cNvPr id="3" name="TextBox 2"/>
          <p:cNvSpPr txBox="1"/>
          <p:nvPr/>
        </p:nvSpPr>
        <p:spPr>
          <a:xfrm>
            <a:off x="1451429" y="4572000"/>
            <a:ext cx="1066800" cy="400110"/>
          </a:xfrm>
          <a:prstGeom prst="rect">
            <a:avLst/>
          </a:prstGeom>
          <a:noFill/>
        </p:spPr>
        <p:txBody>
          <a:bodyPr wrap="square" rtlCol="0">
            <a:spAutoFit/>
          </a:bodyPr>
          <a:lstStyle/>
          <a:p>
            <a:r>
              <a:rPr lang="en-US" sz="2000" dirty="0">
                <a:solidFill>
                  <a:schemeClr val="tx1"/>
                </a:solidFill>
              </a:rPr>
              <a:t>Object</a:t>
            </a:r>
          </a:p>
        </p:txBody>
      </p:sp>
      <p:sp>
        <p:nvSpPr>
          <p:cNvPr id="4" name="TextBox 3"/>
          <p:cNvSpPr txBox="1"/>
          <p:nvPr/>
        </p:nvSpPr>
        <p:spPr>
          <a:xfrm>
            <a:off x="2329543" y="4572000"/>
            <a:ext cx="1066800" cy="400110"/>
          </a:xfrm>
          <a:prstGeom prst="rect">
            <a:avLst/>
          </a:prstGeom>
          <a:noFill/>
        </p:spPr>
        <p:txBody>
          <a:bodyPr wrap="square" rtlCol="0">
            <a:spAutoFit/>
          </a:bodyPr>
          <a:lstStyle/>
          <a:p>
            <a:r>
              <a:rPr lang="en-US" sz="2000" dirty="0" smtClean="0">
                <a:solidFill>
                  <a:schemeClr val="tx1"/>
                </a:solidFill>
              </a:rPr>
              <a:t>h</a:t>
            </a:r>
            <a:endParaRPr lang="en-US" sz="2000" dirty="0">
              <a:solidFill>
                <a:schemeClr val="tx1"/>
              </a:solidFill>
            </a:endParaRPr>
          </a:p>
        </p:txBody>
      </p:sp>
      <p:grpSp>
        <p:nvGrpSpPr>
          <p:cNvPr id="6" name="Group 5"/>
          <p:cNvGrpSpPr/>
          <p:nvPr/>
        </p:nvGrpSpPr>
        <p:grpSpPr>
          <a:xfrm>
            <a:off x="4875918" y="5090755"/>
            <a:ext cx="1484968" cy="338554"/>
            <a:chOff x="4875918" y="5300245"/>
            <a:chExt cx="1484968" cy="338554"/>
          </a:xfrm>
        </p:grpSpPr>
        <p:sp>
          <p:nvSpPr>
            <p:cNvPr id="24" name="TextBox 23"/>
            <p:cNvSpPr txBox="1"/>
            <p:nvPr/>
          </p:nvSpPr>
          <p:spPr>
            <a:xfrm>
              <a:off x="5294086" y="5323184"/>
              <a:ext cx="1066800" cy="307777"/>
            </a:xfrm>
            <a:prstGeom prst="rect">
              <a:avLst/>
            </a:prstGeom>
            <a:noFill/>
          </p:spPr>
          <p:txBody>
            <a:bodyPr wrap="square" rtlCol="0">
              <a:spAutoFit/>
            </a:bodyPr>
            <a:lstStyle/>
            <a:p>
              <a:r>
                <a:rPr lang="en-US" sz="1400" dirty="0">
                  <a:solidFill>
                    <a:schemeClr val="tx1"/>
                  </a:solidFill>
                </a:rPr>
                <a:t>I</a:t>
              </a:r>
              <a:r>
                <a:rPr lang="en-US" sz="1400" dirty="0" smtClean="0">
                  <a:solidFill>
                    <a:schemeClr val="tx1"/>
                  </a:solidFill>
                </a:rPr>
                <a:t>mage</a:t>
              </a:r>
              <a:endParaRPr lang="en-US" sz="1400" dirty="0">
                <a:solidFill>
                  <a:schemeClr val="tx1"/>
                </a:solidFill>
              </a:endParaRPr>
            </a:p>
          </p:txBody>
        </p:sp>
        <p:sp>
          <p:nvSpPr>
            <p:cNvPr id="5" name="Rectangle 4"/>
            <p:cNvSpPr/>
            <p:nvPr/>
          </p:nvSpPr>
          <p:spPr>
            <a:xfrm>
              <a:off x="4875918" y="5300245"/>
              <a:ext cx="356188" cy="338554"/>
            </a:xfrm>
            <a:prstGeom prst="rect">
              <a:avLst/>
            </a:prstGeom>
          </p:spPr>
          <p:txBody>
            <a:bodyPr wrap="none">
              <a:spAutoFit/>
            </a:bodyPr>
            <a:lstStyle/>
            <a:p>
              <a:r>
                <a:rPr lang="en-US" sz="1600" dirty="0" smtClean="0">
                  <a:solidFill>
                    <a:schemeClr val="tx1"/>
                  </a:solidFill>
                </a:rPr>
                <a:t>h’</a:t>
              </a:r>
              <a:endParaRPr lang="en-US" sz="1600" dirty="0">
                <a:solidFill>
                  <a:schemeClr val="tx1"/>
                </a:solidFill>
              </a:endParaRPr>
            </a:p>
          </p:txBody>
        </p:sp>
      </p:grpSp>
      <p:grpSp>
        <p:nvGrpSpPr>
          <p:cNvPr id="16" name="Group 15"/>
          <p:cNvGrpSpPr/>
          <p:nvPr/>
        </p:nvGrpSpPr>
        <p:grpSpPr>
          <a:xfrm>
            <a:off x="2476500" y="6197569"/>
            <a:ext cx="4838700" cy="369332"/>
            <a:chOff x="2476500" y="6197569"/>
            <a:chExt cx="4838700" cy="369332"/>
          </a:xfrm>
        </p:grpSpPr>
        <p:cxnSp>
          <p:nvCxnSpPr>
            <p:cNvPr id="11" name="Straight Arrow Connector 10"/>
            <p:cNvCxnSpPr/>
            <p:nvPr/>
          </p:nvCxnSpPr>
          <p:spPr bwMode="auto">
            <a:xfrm flipV="1">
              <a:off x="2476500" y="6407210"/>
              <a:ext cx="4838700" cy="12700"/>
            </a:xfrm>
            <a:prstGeom prst="straightConnector1">
              <a:avLst/>
            </a:prstGeom>
            <a:solidFill>
              <a:schemeClr val="accent1"/>
            </a:solidFill>
            <a:ln w="9525" cap="flat" cmpd="sng" algn="ctr">
              <a:solidFill>
                <a:schemeClr val="tx1"/>
              </a:solidFill>
              <a:prstDash val="solid"/>
              <a:round/>
              <a:headEnd type="triangl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p:cNvSpPr txBox="1"/>
            <p:nvPr/>
          </p:nvSpPr>
          <p:spPr>
            <a:xfrm>
              <a:off x="4506686" y="6197569"/>
              <a:ext cx="254000" cy="369332"/>
            </a:xfrm>
            <a:prstGeom prst="rect">
              <a:avLst/>
            </a:prstGeom>
            <a:solidFill>
              <a:srgbClr val="FFFFFF"/>
            </a:solidFill>
          </p:spPr>
          <p:txBody>
            <a:bodyPr wrap="square" rtlCol="0">
              <a:spAutoFit/>
            </a:bodyPr>
            <a:lstStyle/>
            <a:p>
              <a:r>
                <a:rPr lang="en-US" sz="1800" dirty="0" smtClean="0">
                  <a:solidFill>
                    <a:schemeClr val="tx1"/>
                  </a:solidFill>
                </a:rPr>
                <a:t>p</a:t>
              </a:r>
              <a:endParaRPr lang="en-US" sz="1800" dirty="0">
                <a:solidFill>
                  <a:schemeClr val="tx1"/>
                </a:solidFill>
              </a:endParaRPr>
            </a:p>
          </p:txBody>
        </p:sp>
      </p:grpSp>
      <p:grpSp>
        <p:nvGrpSpPr>
          <p:cNvPr id="17" name="Group 16"/>
          <p:cNvGrpSpPr/>
          <p:nvPr/>
        </p:nvGrpSpPr>
        <p:grpSpPr>
          <a:xfrm>
            <a:off x="5232106" y="6488668"/>
            <a:ext cx="2083094" cy="369332"/>
            <a:chOff x="5232106" y="6488668"/>
            <a:chExt cx="2083094" cy="369332"/>
          </a:xfrm>
        </p:grpSpPr>
        <p:cxnSp>
          <p:nvCxnSpPr>
            <p:cNvPr id="8" name="Straight Arrow Connector 7"/>
            <p:cNvCxnSpPr/>
            <p:nvPr/>
          </p:nvCxnSpPr>
          <p:spPr bwMode="auto">
            <a:xfrm>
              <a:off x="5232106" y="6705600"/>
              <a:ext cx="2083094" cy="0"/>
            </a:xfrm>
            <a:prstGeom prst="straightConnector1">
              <a:avLst/>
            </a:prstGeom>
            <a:solidFill>
              <a:schemeClr val="accent1"/>
            </a:solidFill>
            <a:ln w="9525" cap="flat" cmpd="sng" algn="ctr">
              <a:solidFill>
                <a:schemeClr val="tx1"/>
              </a:solidFill>
              <a:prstDash val="solid"/>
              <a:round/>
              <a:headEnd type="triangl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TextBox 34"/>
            <p:cNvSpPr txBox="1"/>
            <p:nvPr/>
          </p:nvSpPr>
          <p:spPr>
            <a:xfrm>
              <a:off x="6096000" y="6488668"/>
              <a:ext cx="254000" cy="369332"/>
            </a:xfrm>
            <a:prstGeom prst="rect">
              <a:avLst/>
            </a:prstGeom>
            <a:solidFill>
              <a:srgbClr val="FFFFFF"/>
            </a:solidFill>
          </p:spPr>
          <p:txBody>
            <a:bodyPr wrap="square" rtlCol="0">
              <a:spAutoFit/>
            </a:bodyPr>
            <a:lstStyle/>
            <a:p>
              <a:r>
                <a:rPr lang="en-US" sz="1800" dirty="0">
                  <a:solidFill>
                    <a:schemeClr val="tx1"/>
                  </a:solidFill>
                </a:rPr>
                <a:t>q</a:t>
              </a:r>
            </a:p>
          </p:txBody>
        </p:sp>
      </p:grpSp>
      <p:sp>
        <p:nvSpPr>
          <p:cNvPr id="7" name="TextBox 6"/>
          <p:cNvSpPr txBox="1"/>
          <p:nvPr/>
        </p:nvSpPr>
        <p:spPr>
          <a:xfrm>
            <a:off x="7453105" y="1340"/>
            <a:ext cx="1690895" cy="738664"/>
          </a:xfrm>
          <a:prstGeom prst="rect">
            <a:avLst/>
          </a:prstGeom>
          <a:solidFill>
            <a:srgbClr val="FFFF00"/>
          </a:solidFill>
          <a:ln>
            <a:solidFill>
              <a:schemeClr val="tx1"/>
            </a:solidFill>
          </a:ln>
        </p:spPr>
        <p:txBody>
          <a:bodyPr wrap="square" rtlCol="0">
            <a:spAutoFit/>
          </a:bodyPr>
          <a:lstStyle/>
          <a:p>
            <a:r>
              <a:rPr lang="en-US" sz="1400" dirty="0" smtClean="0">
                <a:solidFill>
                  <a:schemeClr val="tx1"/>
                </a:solidFill>
              </a:rPr>
              <a:t>Case 2.1: Concave mirror, object outside f, outside C</a:t>
            </a:r>
            <a:endParaRPr lang="en-US" sz="14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01135">
                                            <p:txEl>
                                              <p:pRg st="0" end="0"/>
                                            </p:txEl>
                                          </p:spTgt>
                                        </p:tgtEl>
                                        <p:attrNameLst>
                                          <p:attrName>style.visibility</p:attrName>
                                        </p:attrNameLst>
                                      </p:cBhvr>
                                      <p:to>
                                        <p:strVal val="visible"/>
                                      </p:to>
                                    </p:set>
                                    <p:anim calcmode="lin" valueType="num">
                                      <p:cBhvr additive="base">
                                        <p:cTn id="7" dur="500" fill="hold"/>
                                        <p:tgtEl>
                                          <p:spTgt spid="9011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011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901158"/>
                                        </p:tgtEl>
                                        <p:attrNameLst>
                                          <p:attrName>style.visibility</p:attrName>
                                        </p:attrNameLst>
                                      </p:cBhvr>
                                      <p:to>
                                        <p:strVal val="visible"/>
                                      </p:to>
                                    </p:set>
                                    <p:animEffect transition="in" filter="wipe(left)">
                                      <p:cBhvr>
                                        <p:cTn id="13" dur="500"/>
                                        <p:tgtEl>
                                          <p:spTgt spid="901158"/>
                                        </p:tgtEl>
                                      </p:cBhvr>
                                    </p:animEffect>
                                  </p:childTnLst>
                                </p:cTn>
                              </p:par>
                            </p:childTnLst>
                          </p:cTn>
                        </p:par>
                        <p:par>
                          <p:cTn id="14" fill="hold" nodeType="afterGroup">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901128"/>
                                        </p:tgtEl>
                                        <p:attrNameLst>
                                          <p:attrName>style.visibility</p:attrName>
                                        </p:attrNameLst>
                                      </p:cBhvr>
                                      <p:to>
                                        <p:strVal val="visible"/>
                                      </p:to>
                                    </p:set>
                                    <p:animEffect transition="in" filter="wipe(up)">
                                      <p:cBhvr>
                                        <p:cTn id="17" dur="500"/>
                                        <p:tgtEl>
                                          <p:spTgt spid="90112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01138"/>
                                        </p:tgtEl>
                                        <p:attrNameLst>
                                          <p:attrName>style.visibility</p:attrName>
                                        </p:attrNameLst>
                                      </p:cBhvr>
                                      <p:to>
                                        <p:strVal val="visible"/>
                                      </p:to>
                                    </p:set>
                                    <p:animEffect transition="in" filter="wipe(left)">
                                      <p:cBhvr>
                                        <p:cTn id="22" dur="500"/>
                                        <p:tgtEl>
                                          <p:spTgt spid="901138"/>
                                        </p:tgtEl>
                                      </p:cBhvr>
                                    </p:animEffect>
                                  </p:childTnLst>
                                </p:cTn>
                              </p:par>
                            </p:childTnLst>
                          </p:cTn>
                        </p:par>
                        <p:par>
                          <p:cTn id="23" fill="hold" nodeType="afterGroup">
                            <p:stCondLst>
                              <p:cond delay="500"/>
                            </p:stCondLst>
                            <p:childTnLst>
                              <p:par>
                                <p:cTn id="24" presetID="22" presetClass="entr" presetSubtype="1" fill="hold" grpId="0" nodeType="afterEffect">
                                  <p:stCondLst>
                                    <p:cond delay="0"/>
                                  </p:stCondLst>
                                  <p:childTnLst>
                                    <p:set>
                                      <p:cBhvr>
                                        <p:cTn id="25" dur="1" fill="hold">
                                          <p:stCondLst>
                                            <p:cond delay="0"/>
                                          </p:stCondLst>
                                        </p:cTn>
                                        <p:tgtEl>
                                          <p:spTgt spid="901139"/>
                                        </p:tgtEl>
                                        <p:attrNameLst>
                                          <p:attrName>style.visibility</p:attrName>
                                        </p:attrNameLst>
                                      </p:cBhvr>
                                      <p:to>
                                        <p:strVal val="visible"/>
                                      </p:to>
                                    </p:set>
                                    <p:animEffect transition="in" filter="wipe(up)">
                                      <p:cBhvr>
                                        <p:cTn id="26" dur="500"/>
                                        <p:tgtEl>
                                          <p:spTgt spid="90113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901136"/>
                                        </p:tgtEl>
                                        <p:attrNameLst>
                                          <p:attrName>style.visibility</p:attrName>
                                        </p:attrNameLst>
                                      </p:cBhvr>
                                      <p:to>
                                        <p:strVal val="visible"/>
                                      </p:to>
                                    </p:set>
                                    <p:animEffect transition="in" filter="wipe(left)">
                                      <p:cBhvr>
                                        <p:cTn id="31" dur="500"/>
                                        <p:tgtEl>
                                          <p:spTgt spid="901136"/>
                                        </p:tgtEl>
                                      </p:cBhvr>
                                    </p:animEffect>
                                  </p:childTnLst>
                                </p:cTn>
                              </p:par>
                            </p:childTnLst>
                          </p:cTn>
                        </p:par>
                        <p:par>
                          <p:cTn id="32" fill="hold" nodeType="afterGroup">
                            <p:stCondLst>
                              <p:cond delay="500"/>
                            </p:stCondLst>
                            <p:childTnLst>
                              <p:par>
                                <p:cTn id="33" presetID="22" presetClass="entr" presetSubtype="2" fill="hold" grpId="0" nodeType="afterEffect">
                                  <p:stCondLst>
                                    <p:cond delay="0"/>
                                  </p:stCondLst>
                                  <p:childTnLst>
                                    <p:set>
                                      <p:cBhvr>
                                        <p:cTn id="34" dur="1" fill="hold">
                                          <p:stCondLst>
                                            <p:cond delay="0"/>
                                          </p:stCondLst>
                                        </p:cTn>
                                        <p:tgtEl>
                                          <p:spTgt spid="901137"/>
                                        </p:tgtEl>
                                        <p:attrNameLst>
                                          <p:attrName>style.visibility</p:attrName>
                                        </p:attrNameLst>
                                      </p:cBhvr>
                                      <p:to>
                                        <p:strVal val="visible"/>
                                      </p:to>
                                    </p:set>
                                    <p:animEffect transition="in" filter="wipe(right)">
                                      <p:cBhvr>
                                        <p:cTn id="35" dur="500"/>
                                        <p:tgtEl>
                                          <p:spTgt spid="901137"/>
                                        </p:tgtEl>
                                      </p:cBhvr>
                                    </p:animEffect>
                                  </p:childTnLst>
                                </p:cTn>
                              </p:par>
                            </p:childTnLst>
                          </p:cTn>
                        </p:par>
                        <p:par>
                          <p:cTn id="36" fill="hold" nodeType="afterGroup">
                            <p:stCondLst>
                              <p:cond delay="1000"/>
                            </p:stCondLst>
                            <p:childTnLst>
                              <p:par>
                                <p:cTn id="37" presetID="22" presetClass="entr" presetSubtype="1" fill="hold" grpId="0" nodeType="afterEffect">
                                  <p:stCondLst>
                                    <p:cond delay="0"/>
                                  </p:stCondLst>
                                  <p:childTnLst>
                                    <p:set>
                                      <p:cBhvr>
                                        <p:cTn id="38" dur="1" fill="hold">
                                          <p:stCondLst>
                                            <p:cond delay="0"/>
                                          </p:stCondLst>
                                        </p:cTn>
                                        <p:tgtEl>
                                          <p:spTgt spid="901140"/>
                                        </p:tgtEl>
                                        <p:attrNameLst>
                                          <p:attrName>style.visibility</p:attrName>
                                        </p:attrNameLst>
                                      </p:cBhvr>
                                      <p:to>
                                        <p:strVal val="visible"/>
                                      </p:to>
                                    </p:set>
                                    <p:animEffect transition="in" filter="wipe(up)">
                                      <p:cBhvr>
                                        <p:cTn id="39" dur="500"/>
                                        <p:tgtEl>
                                          <p:spTgt spid="901140"/>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additive="base">
                                        <p:cTn id="44" dur="500" fill="hold"/>
                                        <p:tgtEl>
                                          <p:spTgt spid="6"/>
                                        </p:tgtEl>
                                        <p:attrNameLst>
                                          <p:attrName>ppt_x</p:attrName>
                                        </p:attrNameLst>
                                      </p:cBhvr>
                                      <p:tavLst>
                                        <p:tav tm="0">
                                          <p:val>
                                            <p:strVal val="#ppt_x"/>
                                          </p:val>
                                        </p:tav>
                                        <p:tav tm="100000">
                                          <p:val>
                                            <p:strVal val="#ppt_x"/>
                                          </p:val>
                                        </p:tav>
                                      </p:tavLst>
                                    </p:anim>
                                    <p:anim calcmode="lin" valueType="num">
                                      <p:cBhvr additive="base">
                                        <p:cTn id="4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28" grpId="0" animBg="1"/>
      <p:bldP spid="901135" grpId="0" build="p"/>
      <p:bldP spid="901136" grpId="0" animBg="1"/>
      <p:bldP spid="901137" grpId="0" animBg="1"/>
      <p:bldP spid="901138" grpId="0" animBg="1"/>
      <p:bldP spid="901139" grpId="0" animBg="1"/>
      <p:bldP spid="901140" grpId="0" animBg="1"/>
      <p:bldP spid="90115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 Box 2"/>
          <p:cNvSpPr txBox="1">
            <a:spLocks noChangeArrowheads="1"/>
          </p:cNvSpPr>
          <p:nvPr/>
        </p:nvSpPr>
        <p:spPr bwMode="auto">
          <a:xfrm>
            <a:off x="0" y="0"/>
            <a:ext cx="9144000" cy="584775"/>
          </a:xfrm>
          <a:prstGeom prst="rect">
            <a:avLst/>
          </a:prstGeom>
          <a:solidFill>
            <a:srgbClr val="FF9999"/>
          </a:solidFill>
          <a:ln>
            <a:solidFill>
              <a:schemeClr val="tx1"/>
            </a:solidFill>
          </a:ln>
          <a:effectLs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3200" dirty="0">
                <a:solidFill>
                  <a:schemeClr val="tx1"/>
                </a:solidFill>
              </a:rPr>
              <a:t>Spherical </a:t>
            </a:r>
            <a:r>
              <a:rPr lang="en-US" sz="3200" dirty="0" smtClean="0">
                <a:solidFill>
                  <a:schemeClr val="tx1"/>
                </a:solidFill>
              </a:rPr>
              <a:t>Mirrors</a:t>
            </a:r>
          </a:p>
        </p:txBody>
      </p:sp>
      <p:sp>
        <p:nvSpPr>
          <p:cNvPr id="52229" name="Text Box 4"/>
          <p:cNvSpPr txBox="1">
            <a:spLocks noChangeArrowheads="1"/>
          </p:cNvSpPr>
          <p:nvPr/>
        </p:nvSpPr>
        <p:spPr bwMode="auto">
          <a:xfrm>
            <a:off x="3124200" y="673810"/>
            <a:ext cx="3962400" cy="92333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lnSpc>
                <a:spcPct val="150000"/>
              </a:lnSpc>
              <a:buFontTx/>
              <a:buAutoNum type="arabicPeriod"/>
            </a:pPr>
            <a:r>
              <a:rPr lang="en-US" sz="1200" dirty="0">
                <a:solidFill>
                  <a:schemeClr val="accent6"/>
                </a:solidFill>
              </a:rPr>
              <a:t>Any ray coming in parallel goes through the focus</a:t>
            </a:r>
          </a:p>
          <a:p>
            <a:pPr eaLnBrk="1" hangingPunct="1">
              <a:lnSpc>
                <a:spcPct val="150000"/>
              </a:lnSpc>
              <a:buFontTx/>
              <a:buAutoNum type="arabicPeriod"/>
            </a:pPr>
            <a:r>
              <a:rPr lang="en-US" sz="1200" dirty="0">
                <a:solidFill>
                  <a:srgbClr val="008000"/>
                </a:solidFill>
              </a:rPr>
              <a:t>Any ray through the </a:t>
            </a:r>
            <a:r>
              <a:rPr lang="en-US" sz="1200" dirty="0" smtClean="0">
                <a:solidFill>
                  <a:srgbClr val="008000"/>
                </a:solidFill>
              </a:rPr>
              <a:t>focal point, F, </a:t>
            </a:r>
            <a:r>
              <a:rPr lang="en-US" sz="1200" dirty="0">
                <a:solidFill>
                  <a:srgbClr val="008000"/>
                </a:solidFill>
              </a:rPr>
              <a:t>comes out parallel</a:t>
            </a:r>
          </a:p>
          <a:p>
            <a:pPr eaLnBrk="1" hangingPunct="1">
              <a:lnSpc>
                <a:spcPct val="150000"/>
              </a:lnSpc>
              <a:buFontTx/>
              <a:buAutoNum type="arabicPeriod"/>
            </a:pPr>
            <a:r>
              <a:rPr lang="en-US" sz="1200" dirty="0">
                <a:solidFill>
                  <a:srgbClr val="FF0000"/>
                </a:solidFill>
              </a:rPr>
              <a:t>Any ray through the </a:t>
            </a:r>
            <a:r>
              <a:rPr lang="en-US" sz="1200" dirty="0" smtClean="0">
                <a:solidFill>
                  <a:srgbClr val="FF0000"/>
                </a:solidFill>
              </a:rPr>
              <a:t>center, C, </a:t>
            </a:r>
            <a:r>
              <a:rPr lang="en-US" sz="1200" dirty="0">
                <a:solidFill>
                  <a:srgbClr val="FF0000"/>
                </a:solidFill>
              </a:rPr>
              <a:t>comes straight back</a:t>
            </a:r>
          </a:p>
        </p:txBody>
      </p:sp>
      <p:sp>
        <p:nvSpPr>
          <p:cNvPr id="2" name="TextBox 1"/>
          <p:cNvSpPr txBox="1"/>
          <p:nvPr/>
        </p:nvSpPr>
        <p:spPr>
          <a:xfrm>
            <a:off x="0" y="999342"/>
            <a:ext cx="3048000" cy="338554"/>
          </a:xfrm>
          <a:prstGeom prst="rect">
            <a:avLst/>
          </a:prstGeom>
          <a:solidFill>
            <a:srgbClr val="FF9999"/>
          </a:solidFill>
          <a:ln>
            <a:solidFill>
              <a:schemeClr val="tx1"/>
            </a:solidFill>
          </a:ln>
        </p:spPr>
        <p:txBody>
          <a:bodyPr wrap="square" rtlCol="0">
            <a:spAutoFit/>
          </a:bodyPr>
          <a:lstStyle/>
          <a:p>
            <a:r>
              <a:rPr lang="en-US" sz="1600" dirty="0" smtClean="0">
                <a:solidFill>
                  <a:schemeClr val="tx1"/>
                </a:solidFill>
              </a:rPr>
              <a:t>Ray tracing and creating an image</a:t>
            </a:r>
            <a:endParaRPr lang="en-US" sz="1600" dirty="0">
              <a:solidFill>
                <a:schemeClr val="tx1"/>
              </a:solidFill>
            </a:endParaRPr>
          </a:p>
        </p:txBody>
      </p:sp>
      <p:grpSp>
        <p:nvGrpSpPr>
          <p:cNvPr id="16" name="Group 15"/>
          <p:cNvGrpSpPr/>
          <p:nvPr/>
        </p:nvGrpSpPr>
        <p:grpSpPr>
          <a:xfrm>
            <a:off x="1752600" y="6107668"/>
            <a:ext cx="3505200" cy="338554"/>
            <a:chOff x="2476500" y="6197569"/>
            <a:chExt cx="4838700" cy="338554"/>
          </a:xfrm>
        </p:grpSpPr>
        <p:cxnSp>
          <p:nvCxnSpPr>
            <p:cNvPr id="11" name="Straight Arrow Connector 10"/>
            <p:cNvCxnSpPr/>
            <p:nvPr/>
          </p:nvCxnSpPr>
          <p:spPr bwMode="auto">
            <a:xfrm flipV="1">
              <a:off x="2476500" y="6407210"/>
              <a:ext cx="4838700" cy="12700"/>
            </a:xfrm>
            <a:prstGeom prst="straightConnector1">
              <a:avLst/>
            </a:prstGeom>
            <a:solidFill>
              <a:schemeClr val="accent1"/>
            </a:solidFill>
            <a:ln w="9525" cap="flat" cmpd="sng" algn="ctr">
              <a:solidFill>
                <a:schemeClr val="tx1"/>
              </a:solidFill>
              <a:prstDash val="solid"/>
              <a:round/>
              <a:headEnd type="triangl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p:cNvSpPr txBox="1"/>
            <p:nvPr/>
          </p:nvSpPr>
          <p:spPr>
            <a:xfrm>
              <a:off x="4790661" y="6197569"/>
              <a:ext cx="254000" cy="338554"/>
            </a:xfrm>
            <a:prstGeom prst="rect">
              <a:avLst/>
            </a:prstGeom>
            <a:solidFill>
              <a:srgbClr val="FFFFFF"/>
            </a:solidFill>
          </p:spPr>
          <p:txBody>
            <a:bodyPr wrap="square" rtlCol="0">
              <a:spAutoFit/>
            </a:bodyPr>
            <a:lstStyle/>
            <a:p>
              <a:pPr algn="ctr"/>
              <a:r>
                <a:rPr lang="en-US" sz="1600" dirty="0" smtClean="0">
                  <a:solidFill>
                    <a:schemeClr val="tx1"/>
                  </a:solidFill>
                </a:rPr>
                <a:t>p</a:t>
              </a:r>
              <a:endParaRPr lang="en-US" sz="1600" dirty="0">
                <a:solidFill>
                  <a:schemeClr val="tx1"/>
                </a:solidFill>
              </a:endParaRPr>
            </a:p>
          </p:txBody>
        </p:sp>
      </p:grpSp>
      <p:grpSp>
        <p:nvGrpSpPr>
          <p:cNvPr id="17" name="Group 16"/>
          <p:cNvGrpSpPr/>
          <p:nvPr/>
        </p:nvGrpSpPr>
        <p:grpSpPr>
          <a:xfrm>
            <a:off x="4191000" y="6418672"/>
            <a:ext cx="1066800" cy="338554"/>
            <a:chOff x="5232106" y="6488668"/>
            <a:chExt cx="2083094" cy="338554"/>
          </a:xfrm>
        </p:grpSpPr>
        <p:cxnSp>
          <p:nvCxnSpPr>
            <p:cNvPr id="8" name="Straight Arrow Connector 7"/>
            <p:cNvCxnSpPr/>
            <p:nvPr/>
          </p:nvCxnSpPr>
          <p:spPr bwMode="auto">
            <a:xfrm>
              <a:off x="5232106" y="6705600"/>
              <a:ext cx="2083094" cy="0"/>
            </a:xfrm>
            <a:prstGeom prst="straightConnector1">
              <a:avLst/>
            </a:prstGeom>
            <a:solidFill>
              <a:schemeClr val="accent1"/>
            </a:solidFill>
            <a:ln w="9525" cap="flat" cmpd="sng" algn="ctr">
              <a:solidFill>
                <a:schemeClr val="tx1"/>
              </a:solidFill>
              <a:prstDash val="solid"/>
              <a:round/>
              <a:headEnd type="triangl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TextBox 34"/>
            <p:cNvSpPr txBox="1"/>
            <p:nvPr/>
          </p:nvSpPr>
          <p:spPr>
            <a:xfrm>
              <a:off x="5976068" y="6488668"/>
              <a:ext cx="254000" cy="338554"/>
            </a:xfrm>
            <a:prstGeom prst="rect">
              <a:avLst/>
            </a:prstGeom>
            <a:solidFill>
              <a:srgbClr val="FFFFFF"/>
            </a:solidFill>
          </p:spPr>
          <p:txBody>
            <a:bodyPr wrap="square" rtlCol="0">
              <a:spAutoFit/>
            </a:bodyPr>
            <a:lstStyle/>
            <a:p>
              <a:pPr algn="ctr"/>
              <a:r>
                <a:rPr lang="en-US" sz="1600" dirty="0">
                  <a:solidFill>
                    <a:schemeClr val="tx1"/>
                  </a:solidFill>
                </a:rPr>
                <a:t>q</a:t>
              </a:r>
            </a:p>
          </p:txBody>
        </p:sp>
      </p:grpSp>
      <p:pic>
        <p:nvPicPr>
          <p:cNvPr id="32" name="Picture 4" descr="3613a"/>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7608" b="7604"/>
          <a:stretch/>
        </p:blipFill>
        <p:spPr bwMode="auto">
          <a:xfrm>
            <a:off x="1128486" y="3048000"/>
            <a:ext cx="70104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3962400" y="1905000"/>
            <a:ext cx="4176486" cy="1156086"/>
          </a:xfrm>
          <a:prstGeom prst="rect">
            <a:avLst/>
          </a:prstGeom>
          <a:solidFill>
            <a:srgbClr val="E0E1D1"/>
          </a:solidFill>
          <a:ln w="19050">
            <a:solidFill>
              <a:srgbClr val="959368"/>
            </a:solidFill>
          </a:ln>
        </p:spPr>
        <p:txBody>
          <a:bodyPr wrap="square" rtlCol="0">
            <a:spAutoFit/>
          </a:bodyPr>
          <a:lstStyle/>
          <a:p>
            <a:pPr>
              <a:lnSpc>
                <a:spcPct val="150000"/>
              </a:lnSpc>
            </a:pPr>
            <a:r>
              <a:rPr lang="en-US" sz="1600" dirty="0" smtClean="0">
                <a:solidFill>
                  <a:schemeClr val="tx1"/>
                </a:solidFill>
              </a:rPr>
              <a:t>When the object is out further than the center point, the image is real, inverted and reduced in size.</a:t>
            </a:r>
            <a:endParaRPr lang="en-US" sz="1600" dirty="0">
              <a:solidFill>
                <a:schemeClr val="tx1"/>
              </a:solidFill>
            </a:endParaRPr>
          </a:p>
        </p:txBody>
      </p:sp>
      <p:sp>
        <p:nvSpPr>
          <p:cNvPr id="15" name="TextBox 14"/>
          <p:cNvSpPr txBox="1"/>
          <p:nvPr/>
        </p:nvSpPr>
        <p:spPr>
          <a:xfrm>
            <a:off x="7453105" y="1340"/>
            <a:ext cx="1690895" cy="738664"/>
          </a:xfrm>
          <a:prstGeom prst="rect">
            <a:avLst/>
          </a:prstGeom>
          <a:solidFill>
            <a:srgbClr val="FFFF00"/>
          </a:solidFill>
          <a:ln>
            <a:solidFill>
              <a:schemeClr val="tx1"/>
            </a:solidFill>
          </a:ln>
        </p:spPr>
        <p:txBody>
          <a:bodyPr wrap="square" rtlCol="0">
            <a:spAutoFit/>
          </a:bodyPr>
          <a:lstStyle/>
          <a:p>
            <a:r>
              <a:rPr lang="en-US" sz="1400" dirty="0" smtClean="0">
                <a:solidFill>
                  <a:schemeClr val="tx1"/>
                </a:solidFill>
              </a:rPr>
              <a:t>Case 2.1: Concave mirror, object outside f, outside C</a:t>
            </a:r>
            <a:endParaRPr lang="en-US" sz="1400" dirty="0">
              <a:solidFill>
                <a:schemeClr val="tx1"/>
              </a:solidFill>
            </a:endParaRPr>
          </a:p>
        </p:txBody>
      </p:sp>
    </p:spTree>
    <p:extLst>
      <p:ext uri="{BB962C8B-B14F-4D97-AF65-F5344CB8AC3E}">
        <p14:creationId xmlns:p14="http://schemas.microsoft.com/office/powerpoint/2010/main" val="215928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Text Box 3"/>
          <p:cNvSpPr txBox="1">
            <a:spLocks noChangeArrowheads="1"/>
          </p:cNvSpPr>
          <p:nvPr/>
        </p:nvSpPr>
        <p:spPr bwMode="auto">
          <a:xfrm>
            <a:off x="0" y="-10318"/>
            <a:ext cx="9144000" cy="584775"/>
          </a:xfrm>
          <a:prstGeom prst="rect">
            <a:avLst/>
          </a:prstGeom>
          <a:solidFill>
            <a:srgbClr val="FF9999"/>
          </a:solidFill>
          <a:ln>
            <a:solidFill>
              <a:schemeClr val="tx1"/>
            </a:solidFill>
          </a:ln>
          <a:effectLst/>
        </p:spPr>
        <p:txBody>
          <a:bodyPr wrap="square">
            <a:spAutoFit/>
          </a:bodyPr>
          <a:lstStyle/>
          <a:p>
            <a:pPr algn="ctr">
              <a:spcBef>
                <a:spcPct val="50000"/>
              </a:spcBef>
            </a:pPr>
            <a:r>
              <a:rPr lang="en-US" altLang="en-US" sz="3200" dirty="0" smtClean="0">
                <a:solidFill>
                  <a:srgbClr val="000000"/>
                </a:solidFill>
              </a:rPr>
              <a:t>The mirror equation </a:t>
            </a:r>
          </a:p>
        </p:txBody>
      </p:sp>
      <p:graphicFrame>
        <p:nvGraphicFramePr>
          <p:cNvPr id="146443" name="Object 11"/>
          <p:cNvGraphicFramePr>
            <a:graphicFrameLocks noChangeAspect="1"/>
          </p:cNvGraphicFramePr>
          <p:nvPr>
            <p:extLst>
              <p:ext uri="{D42A27DB-BD31-4B8C-83A1-F6EECF244321}">
                <p14:modId xmlns:p14="http://schemas.microsoft.com/office/powerpoint/2010/main" val="2032916199"/>
              </p:ext>
            </p:extLst>
          </p:nvPr>
        </p:nvGraphicFramePr>
        <p:xfrm>
          <a:off x="5029200" y="4972814"/>
          <a:ext cx="3911600" cy="908282"/>
        </p:xfrm>
        <a:graphic>
          <a:graphicData uri="http://schemas.openxmlformats.org/presentationml/2006/ole">
            <mc:AlternateContent xmlns:mc="http://schemas.openxmlformats.org/markup-compatibility/2006">
              <mc:Choice xmlns:v="urn:schemas-microsoft-com:vml" Requires="v">
                <p:oleObj spid="_x0000_s137420" name="Equation" r:id="rId3" imgW="1803240" imgH="419040" progId="Equation.3">
                  <p:embed/>
                </p:oleObj>
              </mc:Choice>
              <mc:Fallback>
                <p:oleObj name="Equation" r:id="rId3" imgW="1803240" imgH="419040" progId="Equation.3">
                  <p:embed/>
                  <p:pic>
                    <p:nvPicPr>
                      <p:cNvPr id="0" name=""/>
                      <p:cNvPicPr>
                        <a:picLocks noChangeAspect="1" noChangeArrowheads="1"/>
                      </p:cNvPicPr>
                      <p:nvPr/>
                    </p:nvPicPr>
                    <p:blipFill>
                      <a:blip r:embed="rId4"/>
                      <a:srcRect/>
                      <a:stretch>
                        <a:fillRect/>
                      </a:stretch>
                    </p:blipFill>
                    <p:spPr bwMode="auto">
                      <a:xfrm>
                        <a:off x="5029200" y="4972814"/>
                        <a:ext cx="3911600" cy="908282"/>
                      </a:xfrm>
                      <a:prstGeom prst="rect">
                        <a:avLst/>
                      </a:prstGeom>
                      <a:solidFill>
                        <a:srgbClr val="FF9999"/>
                      </a:solidFill>
                      <a:ln>
                        <a:solidFill>
                          <a:schemeClr val="tx1"/>
                        </a:solidFill>
                      </a:ln>
                      <a:effectLst/>
                    </p:spPr>
                  </p:pic>
                </p:oleObj>
              </mc:Fallback>
            </mc:AlternateContent>
          </a:graphicData>
        </a:graphic>
      </p:graphicFrame>
      <p:graphicFrame>
        <p:nvGraphicFramePr>
          <p:cNvPr id="146445" name="Object 13"/>
          <p:cNvGraphicFramePr>
            <a:graphicFrameLocks noChangeAspect="1"/>
          </p:cNvGraphicFramePr>
          <p:nvPr>
            <p:extLst>
              <p:ext uri="{D42A27DB-BD31-4B8C-83A1-F6EECF244321}">
                <p14:modId xmlns:p14="http://schemas.microsoft.com/office/powerpoint/2010/main" val="3465334239"/>
              </p:ext>
            </p:extLst>
          </p:nvPr>
        </p:nvGraphicFramePr>
        <p:xfrm>
          <a:off x="215900" y="4972814"/>
          <a:ext cx="3675725" cy="905239"/>
        </p:xfrm>
        <a:graphic>
          <a:graphicData uri="http://schemas.openxmlformats.org/presentationml/2006/ole">
            <mc:AlternateContent xmlns:mc="http://schemas.openxmlformats.org/markup-compatibility/2006">
              <mc:Choice xmlns:v="urn:schemas-microsoft-com:vml" Requires="v">
                <p:oleObj spid="_x0000_s137421" name="Equation" r:id="rId5" imgW="1803240" imgH="444240" progId="Equation.3">
                  <p:embed/>
                </p:oleObj>
              </mc:Choice>
              <mc:Fallback>
                <p:oleObj name="Equation" r:id="rId5" imgW="1803240" imgH="444240" progId="Equation.3">
                  <p:embed/>
                  <p:pic>
                    <p:nvPicPr>
                      <p:cNvPr id="0" name=""/>
                      <p:cNvPicPr>
                        <a:picLocks noChangeAspect="1" noChangeArrowheads="1"/>
                      </p:cNvPicPr>
                      <p:nvPr/>
                    </p:nvPicPr>
                    <p:blipFill>
                      <a:blip r:embed="rId6"/>
                      <a:srcRect/>
                      <a:stretch>
                        <a:fillRect/>
                      </a:stretch>
                    </p:blipFill>
                    <p:spPr bwMode="auto">
                      <a:xfrm>
                        <a:off x="215900" y="4972814"/>
                        <a:ext cx="3675725" cy="905239"/>
                      </a:xfrm>
                      <a:prstGeom prst="rect">
                        <a:avLst/>
                      </a:prstGeom>
                      <a:solidFill>
                        <a:srgbClr val="FF9999"/>
                      </a:solidFill>
                      <a:ln>
                        <a:solidFill>
                          <a:schemeClr val="tx1"/>
                        </a:solidFill>
                      </a:ln>
                      <a:effectLst/>
                    </p:spPr>
                  </p:pic>
                </p:oleObj>
              </mc:Fallback>
            </mc:AlternateContent>
          </a:graphicData>
        </a:graphic>
      </p:graphicFrame>
      <p:pic>
        <p:nvPicPr>
          <p:cNvPr id="11" name="Picture 4" descr="360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15173" y="746671"/>
            <a:ext cx="5850053" cy="4053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15900" y="5963414"/>
            <a:ext cx="8724900" cy="738664"/>
          </a:xfrm>
          <a:prstGeom prst="rect">
            <a:avLst/>
          </a:prstGeom>
          <a:solidFill>
            <a:srgbClr val="FFFF00"/>
          </a:solidFill>
          <a:ln>
            <a:solidFill>
              <a:schemeClr val="tx1"/>
            </a:solidFill>
          </a:ln>
        </p:spPr>
        <p:txBody>
          <a:bodyPr wrap="square" rtlCol="0">
            <a:spAutoFit/>
          </a:bodyPr>
          <a:lstStyle/>
          <a:p>
            <a:pPr algn="ctr"/>
            <a:r>
              <a:rPr lang="en-US" sz="2400" dirty="0" smtClean="0">
                <a:solidFill>
                  <a:schemeClr val="tx1"/>
                </a:solidFill>
              </a:rPr>
              <a:t>These equations are true for all concave and convex mirrors </a:t>
            </a:r>
          </a:p>
          <a:p>
            <a:pPr algn="ctr"/>
            <a:r>
              <a:rPr lang="en-US" sz="1800" dirty="0" smtClean="0">
                <a:solidFill>
                  <a:schemeClr val="tx1"/>
                </a:solidFill>
              </a:rPr>
              <a:t>(Be careful with signs!!)</a:t>
            </a:r>
            <a:endParaRPr lang="en-US" sz="3200" dirty="0">
              <a:solidFill>
                <a:schemeClr val="tx1"/>
              </a:solidFill>
            </a:endParaRPr>
          </a:p>
        </p:txBody>
      </p:sp>
      <p:sp>
        <p:nvSpPr>
          <p:cNvPr id="3" name="Isosceles Triangle 2"/>
          <p:cNvSpPr/>
          <p:nvPr/>
        </p:nvSpPr>
        <p:spPr bwMode="auto">
          <a:xfrm>
            <a:off x="2286000" y="1676400"/>
            <a:ext cx="2286000" cy="1066800"/>
          </a:xfrm>
          <a:prstGeom prst="triangle">
            <a:avLst>
              <a:gd name="adj" fmla="val 0"/>
            </a:avLst>
          </a:prstGeom>
          <a:solidFill>
            <a:srgbClr val="FF0000">
              <a:alpha val="13000"/>
            </a:srgbClr>
          </a:solidFill>
          <a:ln w="9525" cap="flat" cmpd="sng" algn="ctr">
            <a:solidFill>
              <a:schemeClr val="tx1">
                <a:alpha val="3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anose="02020603050405020304" pitchFamily="18" charset="0"/>
            </a:endParaRPr>
          </a:p>
        </p:txBody>
      </p:sp>
    </p:spTree>
    <p:extLst>
      <p:ext uri="{BB962C8B-B14F-4D97-AF65-F5344CB8AC3E}">
        <p14:creationId xmlns:p14="http://schemas.microsoft.com/office/powerpoint/2010/main" val="13502001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descr="C:\Documents and Settings\nanowork\Desktop\Figure 23-14.jpg"/>
          <p:cNvPicPr>
            <a:picLocks noChangeAspect="1" noChangeArrowheads="1"/>
          </p:cNvPicPr>
          <p:nvPr/>
        </p:nvPicPr>
        <p:blipFill rotWithShape="1">
          <a:blip r:embed="rId2">
            <a:extLst>
              <a:ext uri="{28A0092B-C50C-407E-A947-70E740481C1C}">
                <a14:useLocalDpi xmlns:a14="http://schemas.microsoft.com/office/drawing/2010/main" val="0"/>
              </a:ext>
            </a:extLst>
          </a:blip>
          <a:srcRect t="6162" b="7573"/>
          <a:stretch/>
        </p:blipFill>
        <p:spPr bwMode="auto">
          <a:xfrm>
            <a:off x="76200" y="1161309"/>
            <a:ext cx="6858000" cy="5620491"/>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3" name="Picture 2" descr="C:\Documents and Settings\nanowork\Desktop\Figure 23-14.jpg"/>
          <p:cNvPicPr>
            <a:picLocks noChangeAspect="1" noChangeArrowheads="1"/>
          </p:cNvPicPr>
          <p:nvPr/>
        </p:nvPicPr>
        <p:blipFill rotWithShape="1">
          <a:blip r:embed="rId2">
            <a:extLst>
              <a:ext uri="{28A0092B-C50C-407E-A947-70E740481C1C}">
                <a14:useLocalDpi xmlns:a14="http://schemas.microsoft.com/office/drawing/2010/main" val="0"/>
              </a:ext>
            </a:extLst>
          </a:blip>
          <a:srcRect t="6162" b="72272"/>
          <a:stretch/>
        </p:blipFill>
        <p:spPr bwMode="auto">
          <a:xfrm>
            <a:off x="76200" y="1161309"/>
            <a:ext cx="6858000" cy="1405123"/>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4" name="Picture 2" descr="C:\Documents and Settings\nanowork\Desktop\Figure 23-14.jpg"/>
          <p:cNvPicPr>
            <a:picLocks noChangeAspect="1" noChangeArrowheads="1"/>
          </p:cNvPicPr>
          <p:nvPr/>
        </p:nvPicPr>
        <p:blipFill rotWithShape="1">
          <a:blip r:embed="rId2">
            <a:extLst>
              <a:ext uri="{28A0092B-C50C-407E-A947-70E740481C1C}">
                <a14:useLocalDpi xmlns:a14="http://schemas.microsoft.com/office/drawing/2010/main" val="0"/>
              </a:ext>
            </a:extLst>
          </a:blip>
          <a:srcRect t="6162" b="49679"/>
          <a:stretch/>
        </p:blipFill>
        <p:spPr bwMode="auto">
          <a:xfrm>
            <a:off x="76200" y="1161309"/>
            <a:ext cx="6858000" cy="2877156"/>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5" name="Text Box 2"/>
          <p:cNvSpPr txBox="1">
            <a:spLocks noChangeArrowheads="1"/>
          </p:cNvSpPr>
          <p:nvPr/>
        </p:nvSpPr>
        <p:spPr bwMode="auto">
          <a:xfrm>
            <a:off x="0" y="0"/>
            <a:ext cx="9144000" cy="584775"/>
          </a:xfrm>
          <a:prstGeom prst="rect">
            <a:avLst/>
          </a:prstGeom>
          <a:solidFill>
            <a:srgbClr val="FF9999"/>
          </a:solidFill>
          <a:ln>
            <a:solidFill>
              <a:schemeClr val="tx1"/>
            </a:solidFill>
          </a:ln>
          <a:effectLs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3200" dirty="0">
                <a:solidFill>
                  <a:schemeClr val="tx1"/>
                </a:solidFill>
              </a:rPr>
              <a:t>Spherical </a:t>
            </a:r>
            <a:r>
              <a:rPr lang="en-US" sz="3200" dirty="0" smtClean="0">
                <a:solidFill>
                  <a:schemeClr val="tx1"/>
                </a:solidFill>
              </a:rPr>
              <a:t>Mirrors</a:t>
            </a:r>
          </a:p>
        </p:txBody>
      </p:sp>
      <p:sp>
        <p:nvSpPr>
          <p:cNvPr id="2" name="TextBox 1"/>
          <p:cNvSpPr txBox="1"/>
          <p:nvPr/>
        </p:nvSpPr>
        <p:spPr>
          <a:xfrm>
            <a:off x="0" y="609600"/>
            <a:ext cx="8763000" cy="338554"/>
          </a:xfrm>
          <a:prstGeom prst="rect">
            <a:avLst/>
          </a:prstGeom>
          <a:noFill/>
        </p:spPr>
        <p:txBody>
          <a:bodyPr wrap="square" rtlCol="0">
            <a:spAutoFit/>
          </a:bodyPr>
          <a:lstStyle/>
          <a:p>
            <a:r>
              <a:rPr lang="en-US" sz="1600" dirty="0" smtClean="0">
                <a:solidFill>
                  <a:schemeClr val="tx1"/>
                </a:solidFill>
              </a:rPr>
              <a:t>How about putting the object between the center point and the focal point? </a:t>
            </a:r>
            <a:endParaRPr lang="en-US" sz="1600" dirty="0">
              <a:solidFill>
                <a:schemeClr val="tx1"/>
              </a:solidFill>
            </a:endParaRPr>
          </a:p>
        </p:txBody>
      </p:sp>
      <p:sp>
        <p:nvSpPr>
          <p:cNvPr id="7" name="TextBox 6"/>
          <p:cNvSpPr txBox="1"/>
          <p:nvPr/>
        </p:nvSpPr>
        <p:spPr>
          <a:xfrm>
            <a:off x="6735192" y="5473005"/>
            <a:ext cx="2408808" cy="1384995"/>
          </a:xfrm>
          <a:prstGeom prst="rect">
            <a:avLst/>
          </a:prstGeom>
          <a:solidFill>
            <a:srgbClr val="E0E1D1"/>
          </a:solidFill>
          <a:ln w="19050">
            <a:solidFill>
              <a:srgbClr val="959368"/>
            </a:solidFill>
          </a:ln>
        </p:spPr>
        <p:txBody>
          <a:bodyPr wrap="square" rtlCol="0">
            <a:spAutoFit/>
          </a:bodyPr>
          <a:lstStyle/>
          <a:p>
            <a:pPr>
              <a:lnSpc>
                <a:spcPct val="150000"/>
              </a:lnSpc>
            </a:pPr>
            <a:r>
              <a:rPr lang="en-US" sz="1400" dirty="0" smtClean="0">
                <a:solidFill>
                  <a:schemeClr val="tx1"/>
                </a:solidFill>
              </a:rPr>
              <a:t>When the object is between the center point and the focal point, the image is real, inverted and increased in size.</a:t>
            </a:r>
            <a:endParaRPr lang="en-US" sz="1400" dirty="0">
              <a:solidFill>
                <a:schemeClr val="tx1"/>
              </a:solidFill>
            </a:endParaRPr>
          </a:p>
        </p:txBody>
      </p:sp>
      <p:sp>
        <p:nvSpPr>
          <p:cNvPr id="9" name="TextBox 8"/>
          <p:cNvSpPr txBox="1"/>
          <p:nvPr/>
        </p:nvSpPr>
        <p:spPr>
          <a:xfrm>
            <a:off x="7453105" y="1340"/>
            <a:ext cx="1690895" cy="738664"/>
          </a:xfrm>
          <a:prstGeom prst="rect">
            <a:avLst/>
          </a:prstGeom>
          <a:solidFill>
            <a:srgbClr val="FFFF00"/>
          </a:solidFill>
          <a:ln>
            <a:solidFill>
              <a:schemeClr val="tx1"/>
            </a:solidFill>
          </a:ln>
        </p:spPr>
        <p:txBody>
          <a:bodyPr wrap="square" rtlCol="0">
            <a:spAutoFit/>
          </a:bodyPr>
          <a:lstStyle/>
          <a:p>
            <a:r>
              <a:rPr lang="en-US" sz="1400" dirty="0" smtClean="0">
                <a:solidFill>
                  <a:schemeClr val="tx1"/>
                </a:solidFill>
              </a:rPr>
              <a:t>Case 2.2: Concave mirror, object outside f, inside C</a:t>
            </a:r>
            <a:endParaRPr lang="en-US" sz="1400" dirty="0">
              <a:solidFill>
                <a:schemeClr val="tx1"/>
              </a:solidFill>
            </a:endParaRPr>
          </a:p>
        </p:txBody>
      </p:sp>
    </p:spTree>
    <p:extLst>
      <p:ext uri="{BB962C8B-B14F-4D97-AF65-F5344CB8AC3E}">
        <p14:creationId xmlns:p14="http://schemas.microsoft.com/office/powerpoint/2010/main" val="817889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5410"/>
                                        </p:tgtEl>
                                        <p:attrNameLst>
                                          <p:attrName>style.visibility</p:attrName>
                                        </p:attrNameLst>
                                      </p:cBhvr>
                                      <p:to>
                                        <p:strVal val="visible"/>
                                      </p:to>
                                    </p:set>
                                    <p:anim calcmode="lin" valueType="num">
                                      <p:cBhvr additive="base">
                                        <p:cTn id="13" dur="500" fill="hold"/>
                                        <p:tgtEl>
                                          <p:spTgt spid="145410"/>
                                        </p:tgtEl>
                                        <p:attrNameLst>
                                          <p:attrName>ppt_x</p:attrName>
                                        </p:attrNameLst>
                                      </p:cBhvr>
                                      <p:tavLst>
                                        <p:tav tm="0">
                                          <p:val>
                                            <p:strVal val="#ppt_x"/>
                                          </p:val>
                                        </p:tav>
                                        <p:tav tm="100000">
                                          <p:val>
                                            <p:strVal val="#ppt_x"/>
                                          </p:val>
                                        </p:tav>
                                      </p:tavLst>
                                    </p:anim>
                                    <p:anim calcmode="lin" valueType="num">
                                      <p:cBhvr additive="base">
                                        <p:cTn id="14" dur="500" fill="hold"/>
                                        <p:tgtEl>
                                          <p:spTgt spid="1454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descr="C:\Documents and Settings\nanowork\Desktop\Figure 23-6.jpg"/>
          <p:cNvPicPr>
            <a:picLocks noChangeAspect="1" noChangeArrowheads="1"/>
          </p:cNvPicPr>
          <p:nvPr/>
        </p:nvPicPr>
        <p:blipFill>
          <a:blip r:embed="rId2">
            <a:extLst>
              <a:ext uri="{28A0092B-C50C-407E-A947-70E740481C1C}">
                <a14:useLocalDpi xmlns:a14="http://schemas.microsoft.com/office/drawing/2010/main" val="0"/>
              </a:ext>
            </a:extLst>
          </a:blip>
          <a:srcRect l="7106" t="32808" r="17175"/>
          <a:stretch>
            <a:fillRect/>
          </a:stretch>
        </p:blipFill>
        <p:spPr bwMode="auto">
          <a:xfrm>
            <a:off x="254000" y="550863"/>
            <a:ext cx="4365625" cy="2905125"/>
          </a:xfrm>
          <a:prstGeom prst="rect">
            <a:avLst/>
          </a:prstGeom>
          <a:noFill/>
          <a:extLst>
            <a:ext uri="{909E8E84-426E-40DD-AFC4-6F175D3DCCD1}">
              <a14:hiddenFill xmlns:a14="http://schemas.microsoft.com/office/drawing/2010/main">
                <a:solidFill>
                  <a:srgbClr val="FFFFFF"/>
                </a:solidFill>
              </a14:hiddenFill>
            </a:ext>
          </a:extLst>
        </p:spPr>
      </p:pic>
      <p:pic>
        <p:nvPicPr>
          <p:cNvPr id="150531" name="Picture 3" descr="C:\Documents and Settings\nanowork\Desktop\Figure 23-15.jpg"/>
          <p:cNvPicPr>
            <a:picLocks noChangeAspect="1" noChangeArrowheads="1"/>
          </p:cNvPicPr>
          <p:nvPr/>
        </p:nvPicPr>
        <p:blipFill>
          <a:blip r:embed="rId3" cstate="print">
            <a:extLst>
              <a:ext uri="{28A0092B-C50C-407E-A947-70E740481C1C}">
                <a14:useLocalDpi xmlns:a14="http://schemas.microsoft.com/office/drawing/2010/main" val="0"/>
              </a:ext>
            </a:extLst>
          </a:blip>
          <a:srcRect t="20128" b="24115"/>
          <a:stretch>
            <a:fillRect/>
          </a:stretch>
        </p:blipFill>
        <p:spPr bwMode="auto">
          <a:xfrm>
            <a:off x="182563" y="4102100"/>
            <a:ext cx="4637087" cy="2382838"/>
          </a:xfrm>
          <a:prstGeom prst="rect">
            <a:avLst/>
          </a:prstGeom>
          <a:noFill/>
          <a:extLst>
            <a:ext uri="{909E8E84-426E-40DD-AFC4-6F175D3DCCD1}">
              <a14:hiddenFill xmlns:a14="http://schemas.microsoft.com/office/drawing/2010/main">
                <a:solidFill>
                  <a:srgbClr val="FFFFFF"/>
                </a:solidFill>
              </a14:hiddenFill>
            </a:ext>
          </a:extLst>
        </p:spPr>
      </p:pic>
      <p:sp>
        <p:nvSpPr>
          <p:cNvPr id="150532" name="Text Box 4"/>
          <p:cNvSpPr txBox="1">
            <a:spLocks noChangeArrowheads="1"/>
          </p:cNvSpPr>
          <p:nvPr/>
        </p:nvSpPr>
        <p:spPr bwMode="auto">
          <a:xfrm>
            <a:off x="4757738" y="2428875"/>
            <a:ext cx="1785937" cy="40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smtClean="0">
                <a:solidFill>
                  <a:srgbClr val="000000"/>
                </a:solidFill>
              </a:rPr>
              <a:t>Virtual image</a:t>
            </a:r>
          </a:p>
        </p:txBody>
      </p:sp>
      <p:sp>
        <p:nvSpPr>
          <p:cNvPr id="150533" name="Text Box 5"/>
          <p:cNvSpPr txBox="1">
            <a:spLocks noChangeArrowheads="1"/>
          </p:cNvSpPr>
          <p:nvPr/>
        </p:nvSpPr>
        <p:spPr bwMode="auto">
          <a:xfrm>
            <a:off x="895350" y="5695950"/>
            <a:ext cx="1414463" cy="40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smtClean="0">
                <a:solidFill>
                  <a:srgbClr val="000000"/>
                </a:solidFill>
              </a:rPr>
              <a:t>Real image</a:t>
            </a:r>
          </a:p>
        </p:txBody>
      </p:sp>
      <p:sp>
        <p:nvSpPr>
          <p:cNvPr id="150534" name="Text Box 6"/>
          <p:cNvSpPr txBox="1">
            <a:spLocks noChangeArrowheads="1"/>
          </p:cNvSpPr>
          <p:nvPr/>
        </p:nvSpPr>
        <p:spPr bwMode="auto">
          <a:xfrm>
            <a:off x="5186363" y="3986213"/>
            <a:ext cx="3743325"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u="sng" dirty="0" smtClean="0">
                <a:solidFill>
                  <a:srgbClr val="000000"/>
                </a:solidFill>
              </a:rPr>
              <a:t>Real image.</a:t>
            </a:r>
          </a:p>
          <a:p>
            <a:pPr>
              <a:spcBef>
                <a:spcPct val="50000"/>
              </a:spcBef>
            </a:pPr>
            <a:r>
              <a:rPr lang="en-US" altLang="en-US" sz="2400" dirty="0" smtClean="0">
                <a:solidFill>
                  <a:srgbClr val="000000"/>
                </a:solidFill>
              </a:rPr>
              <a:t>Our light rays actually pass through the real image. </a:t>
            </a:r>
          </a:p>
          <a:p>
            <a:pPr>
              <a:spcBef>
                <a:spcPct val="50000"/>
              </a:spcBef>
            </a:pPr>
            <a:r>
              <a:rPr lang="en-US" altLang="en-US" sz="2400" dirty="0" smtClean="0">
                <a:solidFill>
                  <a:srgbClr val="000000"/>
                </a:solidFill>
              </a:rPr>
              <a:t>A real image will appear on a piece of paper or film placed at the image location.</a:t>
            </a:r>
          </a:p>
        </p:txBody>
      </p:sp>
      <p:sp>
        <p:nvSpPr>
          <p:cNvPr id="150535" name="Text Box 7"/>
          <p:cNvSpPr txBox="1">
            <a:spLocks noChangeArrowheads="1"/>
          </p:cNvSpPr>
          <p:nvPr/>
        </p:nvSpPr>
        <p:spPr bwMode="auto">
          <a:xfrm>
            <a:off x="0" y="0"/>
            <a:ext cx="3914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smtClean="0">
                <a:solidFill>
                  <a:srgbClr val="000000"/>
                </a:solidFill>
              </a:rPr>
              <a:t>Virtual vs. real image</a:t>
            </a:r>
          </a:p>
        </p:txBody>
      </p:sp>
      <p:sp>
        <p:nvSpPr>
          <p:cNvPr id="150536" name="Text Box 8"/>
          <p:cNvSpPr txBox="1">
            <a:spLocks noChangeArrowheads="1"/>
          </p:cNvSpPr>
          <p:nvPr/>
        </p:nvSpPr>
        <p:spPr bwMode="auto">
          <a:xfrm>
            <a:off x="5353050" y="95250"/>
            <a:ext cx="3743325"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u="sng" dirty="0" smtClean="0">
                <a:solidFill>
                  <a:srgbClr val="000000"/>
                </a:solidFill>
              </a:rPr>
              <a:t>Virtual image.</a:t>
            </a:r>
          </a:p>
          <a:p>
            <a:pPr>
              <a:spcBef>
                <a:spcPct val="50000"/>
              </a:spcBef>
            </a:pPr>
            <a:r>
              <a:rPr lang="en-US" altLang="en-US" sz="2400" dirty="0" smtClean="0">
                <a:solidFill>
                  <a:srgbClr val="000000"/>
                </a:solidFill>
              </a:rPr>
              <a:t>Our light rays don’t pass through the virtual image. Rays only seem to come from the virtual image.  </a:t>
            </a:r>
          </a:p>
        </p:txBody>
      </p:sp>
      <p:sp>
        <p:nvSpPr>
          <p:cNvPr id="2" name="TextBox 1"/>
          <p:cNvSpPr txBox="1"/>
          <p:nvPr/>
        </p:nvSpPr>
        <p:spPr>
          <a:xfrm>
            <a:off x="1966912" y="3048000"/>
            <a:ext cx="381000" cy="338554"/>
          </a:xfrm>
          <a:prstGeom prst="rect">
            <a:avLst/>
          </a:prstGeom>
          <a:solidFill>
            <a:schemeClr val="bg1"/>
          </a:solidFill>
        </p:spPr>
        <p:txBody>
          <a:bodyPr wrap="square" rtlCol="0">
            <a:spAutoFit/>
          </a:bodyPr>
          <a:lstStyle/>
          <a:p>
            <a:pPr algn="ctr"/>
            <a:r>
              <a:rPr lang="en-US" sz="1600" dirty="0" smtClean="0">
                <a:solidFill>
                  <a:schemeClr val="tx1"/>
                </a:solidFill>
              </a:rPr>
              <a:t>p</a:t>
            </a:r>
            <a:endParaRPr lang="en-US" sz="1600" dirty="0">
              <a:solidFill>
                <a:schemeClr val="tx1"/>
              </a:solidFill>
            </a:endParaRPr>
          </a:p>
        </p:txBody>
      </p:sp>
      <p:sp>
        <p:nvSpPr>
          <p:cNvPr id="10" name="TextBox 9"/>
          <p:cNvSpPr txBox="1"/>
          <p:nvPr/>
        </p:nvSpPr>
        <p:spPr>
          <a:xfrm>
            <a:off x="3352800" y="3044826"/>
            <a:ext cx="381000" cy="338554"/>
          </a:xfrm>
          <a:prstGeom prst="rect">
            <a:avLst/>
          </a:prstGeom>
          <a:solidFill>
            <a:schemeClr val="bg1"/>
          </a:solidFill>
        </p:spPr>
        <p:txBody>
          <a:bodyPr wrap="square" rtlCol="0">
            <a:spAutoFit/>
          </a:bodyPr>
          <a:lstStyle/>
          <a:p>
            <a:pPr algn="ctr"/>
            <a:r>
              <a:rPr lang="en-US" sz="1600" dirty="0">
                <a:solidFill>
                  <a:schemeClr val="tx1"/>
                </a:solidFill>
              </a:rPr>
              <a:t>q</a:t>
            </a:r>
          </a:p>
        </p:txBody>
      </p:sp>
      <p:sp>
        <p:nvSpPr>
          <p:cNvPr id="11" name="TextBox 10"/>
          <p:cNvSpPr txBox="1"/>
          <p:nvPr/>
        </p:nvSpPr>
        <p:spPr>
          <a:xfrm>
            <a:off x="2819400" y="6146384"/>
            <a:ext cx="381000" cy="338554"/>
          </a:xfrm>
          <a:prstGeom prst="rect">
            <a:avLst/>
          </a:prstGeom>
          <a:solidFill>
            <a:schemeClr val="bg1"/>
          </a:solidFill>
        </p:spPr>
        <p:txBody>
          <a:bodyPr wrap="square" rtlCol="0">
            <a:spAutoFit/>
          </a:bodyPr>
          <a:lstStyle/>
          <a:p>
            <a:pPr algn="ctr"/>
            <a:r>
              <a:rPr lang="en-US" sz="1600" dirty="0">
                <a:solidFill>
                  <a:schemeClr val="tx1"/>
                </a:solidFill>
              </a:rPr>
              <a:t>q</a:t>
            </a:r>
          </a:p>
        </p:txBody>
      </p:sp>
      <p:sp>
        <p:nvSpPr>
          <p:cNvPr id="12" name="TextBox 11"/>
          <p:cNvSpPr txBox="1"/>
          <p:nvPr/>
        </p:nvSpPr>
        <p:spPr>
          <a:xfrm>
            <a:off x="3300413" y="5877343"/>
            <a:ext cx="381000" cy="338554"/>
          </a:xfrm>
          <a:prstGeom prst="rect">
            <a:avLst/>
          </a:prstGeom>
          <a:solidFill>
            <a:schemeClr val="bg1"/>
          </a:solidFill>
        </p:spPr>
        <p:txBody>
          <a:bodyPr wrap="square" rtlCol="0">
            <a:spAutoFit/>
          </a:bodyPr>
          <a:lstStyle/>
          <a:p>
            <a:pPr algn="ctr"/>
            <a:r>
              <a:rPr lang="en-US" sz="1600" dirty="0" smtClean="0">
                <a:solidFill>
                  <a:schemeClr val="tx1"/>
                </a:solidFill>
              </a:rPr>
              <a:t>p</a:t>
            </a:r>
            <a:endParaRPr lang="en-US" sz="1600" dirty="0">
              <a:solidFill>
                <a:schemeClr val="tx1"/>
              </a:solidFill>
            </a:endParaRPr>
          </a:p>
        </p:txBody>
      </p:sp>
    </p:spTree>
    <p:extLst>
      <p:ext uri="{BB962C8B-B14F-4D97-AF65-F5344CB8AC3E}">
        <p14:creationId xmlns:p14="http://schemas.microsoft.com/office/powerpoint/2010/main" val="4453472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ext Box 2"/>
          <p:cNvSpPr txBox="1">
            <a:spLocks noChangeArrowheads="1"/>
          </p:cNvSpPr>
          <p:nvPr/>
        </p:nvSpPr>
        <p:spPr bwMode="auto">
          <a:xfrm>
            <a:off x="0" y="13447"/>
            <a:ext cx="9144000" cy="466725"/>
          </a:xfrm>
          <a:prstGeom prst="rect">
            <a:avLst/>
          </a:prstGeom>
          <a:solidFill>
            <a:srgbClr val="FF9999"/>
          </a:solidFill>
          <a:ln w="9525">
            <a:solidFill>
              <a:schemeClr val="tx1"/>
            </a:solidFill>
            <a:miter lim="800000"/>
            <a:headEnd/>
            <a:tailEnd/>
          </a:ln>
          <a:effectLst/>
        </p:spPr>
        <p:txBody>
          <a:bodyPr wrap="square">
            <a:spAutoFit/>
          </a:bodyPr>
          <a:lstStyle/>
          <a:p>
            <a:pPr>
              <a:spcBef>
                <a:spcPct val="50000"/>
              </a:spcBef>
            </a:pPr>
            <a:r>
              <a:rPr lang="en-US" altLang="en-US" sz="2400" dirty="0" smtClean="0">
                <a:solidFill>
                  <a:srgbClr val="000000"/>
                </a:solidFill>
              </a:rPr>
              <a:t>White board example</a:t>
            </a:r>
          </a:p>
        </p:txBody>
      </p:sp>
      <p:sp>
        <p:nvSpPr>
          <p:cNvPr id="147459" name="Text Box 3"/>
          <p:cNvSpPr txBox="1">
            <a:spLocks noChangeArrowheads="1"/>
          </p:cNvSpPr>
          <p:nvPr/>
        </p:nvSpPr>
        <p:spPr bwMode="auto">
          <a:xfrm>
            <a:off x="214313" y="742950"/>
            <a:ext cx="8472487"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000" b="1" dirty="0" smtClean="0">
                <a:solidFill>
                  <a:srgbClr val="000000"/>
                </a:solidFill>
              </a:rPr>
              <a:t>Application of the mirror equation. Image in a concave mirror.</a:t>
            </a:r>
          </a:p>
          <a:p>
            <a:pPr>
              <a:spcBef>
                <a:spcPct val="50000"/>
              </a:spcBef>
            </a:pPr>
            <a:r>
              <a:rPr lang="en-US" altLang="en-US" sz="2000" dirty="0" smtClean="0">
                <a:solidFill>
                  <a:srgbClr val="000000"/>
                </a:solidFill>
              </a:rPr>
              <a:t>A 1.5 cm high diamond ring is placed 20.00 cm from a concave mirror whose radius of curvature is 30.0cm. Determine</a:t>
            </a:r>
          </a:p>
          <a:p>
            <a:pPr>
              <a:spcBef>
                <a:spcPct val="50000"/>
              </a:spcBef>
              <a:buFontTx/>
              <a:buAutoNum type="alphaLcParenBoth"/>
            </a:pPr>
            <a:r>
              <a:rPr lang="en-US" altLang="en-US" sz="2000" dirty="0" smtClean="0">
                <a:solidFill>
                  <a:srgbClr val="000000"/>
                </a:solidFill>
              </a:rPr>
              <a:t>The position of the image</a:t>
            </a:r>
          </a:p>
          <a:p>
            <a:pPr>
              <a:spcBef>
                <a:spcPct val="50000"/>
              </a:spcBef>
              <a:buFontTx/>
              <a:buAutoNum type="alphaLcParenBoth"/>
            </a:pPr>
            <a:r>
              <a:rPr lang="en-US" altLang="en-US" sz="2000" dirty="0" smtClean="0">
                <a:solidFill>
                  <a:srgbClr val="000000"/>
                </a:solidFill>
              </a:rPr>
              <a:t>The size of the diamond in the image. </a:t>
            </a:r>
          </a:p>
        </p:txBody>
      </p:sp>
      <p:pic>
        <p:nvPicPr>
          <p:cNvPr id="147461" name="Picture 5" descr="C:\Documents and Settings\nanowork\Desktop\Figure 23-15.jpg"/>
          <p:cNvPicPr>
            <a:picLocks noChangeAspect="1" noChangeArrowheads="1"/>
          </p:cNvPicPr>
          <p:nvPr/>
        </p:nvPicPr>
        <p:blipFill rotWithShape="1">
          <a:blip r:embed="rId3">
            <a:extLst>
              <a:ext uri="{28A0092B-C50C-407E-A947-70E740481C1C}">
                <a14:useLocalDpi xmlns:a14="http://schemas.microsoft.com/office/drawing/2010/main" val="0"/>
              </a:ext>
            </a:extLst>
          </a:blip>
          <a:srcRect t="20128" b="38067"/>
          <a:stretch/>
        </p:blipFill>
        <p:spPr bwMode="auto">
          <a:xfrm>
            <a:off x="1371600" y="3079003"/>
            <a:ext cx="6329219" cy="2438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7" name="Object 11"/>
          <p:cNvGraphicFramePr>
            <a:graphicFrameLocks noChangeAspect="1"/>
          </p:cNvGraphicFramePr>
          <p:nvPr>
            <p:extLst>
              <p:ext uri="{D42A27DB-BD31-4B8C-83A1-F6EECF244321}">
                <p14:modId xmlns:p14="http://schemas.microsoft.com/office/powerpoint/2010/main" val="2187210781"/>
              </p:ext>
            </p:extLst>
          </p:nvPr>
        </p:nvGraphicFramePr>
        <p:xfrm>
          <a:off x="6189663" y="5818188"/>
          <a:ext cx="1512887" cy="890587"/>
        </p:xfrm>
        <a:graphic>
          <a:graphicData uri="http://schemas.openxmlformats.org/presentationml/2006/ole">
            <mc:AlternateContent xmlns:mc="http://schemas.openxmlformats.org/markup-compatibility/2006">
              <mc:Choice xmlns:v="urn:schemas-microsoft-com:vml" Requires="v">
                <p:oleObj spid="_x0000_s138430" name="Equation" r:id="rId4" imgW="711000" imgH="419040" progId="Equation.3">
                  <p:embed/>
                </p:oleObj>
              </mc:Choice>
              <mc:Fallback>
                <p:oleObj name="Equation" r:id="rId4" imgW="711000" imgH="419040" progId="Equation.3">
                  <p:embed/>
                  <p:pic>
                    <p:nvPicPr>
                      <p:cNvPr id="0" name=""/>
                      <p:cNvPicPr>
                        <a:picLocks noChangeAspect="1" noChangeArrowheads="1"/>
                      </p:cNvPicPr>
                      <p:nvPr/>
                    </p:nvPicPr>
                    <p:blipFill>
                      <a:blip r:embed="rId5"/>
                      <a:srcRect/>
                      <a:stretch>
                        <a:fillRect/>
                      </a:stretch>
                    </p:blipFill>
                    <p:spPr bwMode="auto">
                      <a:xfrm>
                        <a:off x="6189663" y="5818188"/>
                        <a:ext cx="1512887" cy="890587"/>
                      </a:xfrm>
                      <a:prstGeom prst="rect">
                        <a:avLst/>
                      </a:prstGeom>
                      <a:solidFill>
                        <a:srgbClr val="FF9999"/>
                      </a:solidFill>
                      <a:ln>
                        <a:solidFill>
                          <a:schemeClr val="tx1"/>
                        </a:solidFill>
                      </a:ln>
                      <a:effectLst/>
                    </p:spPr>
                  </p:pic>
                </p:oleObj>
              </mc:Fallback>
            </mc:AlternateContent>
          </a:graphicData>
        </a:graphic>
      </p:graphicFrame>
      <p:graphicFrame>
        <p:nvGraphicFramePr>
          <p:cNvPr id="8" name="Object 13"/>
          <p:cNvGraphicFramePr>
            <a:graphicFrameLocks noChangeAspect="1"/>
          </p:cNvGraphicFramePr>
          <p:nvPr>
            <p:extLst>
              <p:ext uri="{D42A27DB-BD31-4B8C-83A1-F6EECF244321}">
                <p14:modId xmlns:p14="http://schemas.microsoft.com/office/powerpoint/2010/main" val="1613522972"/>
              </p:ext>
            </p:extLst>
          </p:nvPr>
        </p:nvGraphicFramePr>
        <p:xfrm>
          <a:off x="2133600" y="5764212"/>
          <a:ext cx="1863725" cy="944563"/>
        </p:xfrm>
        <a:graphic>
          <a:graphicData uri="http://schemas.openxmlformats.org/presentationml/2006/ole">
            <mc:AlternateContent xmlns:mc="http://schemas.openxmlformats.org/markup-compatibility/2006">
              <mc:Choice xmlns:v="urn:schemas-microsoft-com:vml" Requires="v">
                <p:oleObj spid="_x0000_s138431" name="Equation" r:id="rId6" imgW="876240" imgH="444240" progId="Equation.3">
                  <p:embed/>
                </p:oleObj>
              </mc:Choice>
              <mc:Fallback>
                <p:oleObj name="Equation" r:id="rId6" imgW="876240" imgH="444240" progId="Equation.3">
                  <p:embed/>
                  <p:pic>
                    <p:nvPicPr>
                      <p:cNvPr id="0" name=""/>
                      <p:cNvPicPr>
                        <a:picLocks noChangeAspect="1" noChangeArrowheads="1"/>
                      </p:cNvPicPr>
                      <p:nvPr/>
                    </p:nvPicPr>
                    <p:blipFill>
                      <a:blip r:embed="rId7"/>
                      <a:srcRect/>
                      <a:stretch>
                        <a:fillRect/>
                      </a:stretch>
                    </p:blipFill>
                    <p:spPr bwMode="auto">
                      <a:xfrm>
                        <a:off x="2133600" y="5764212"/>
                        <a:ext cx="1863725" cy="944563"/>
                      </a:xfrm>
                      <a:prstGeom prst="rect">
                        <a:avLst/>
                      </a:prstGeom>
                      <a:solidFill>
                        <a:srgbClr val="FF9999"/>
                      </a:solidFill>
                      <a:ln>
                        <a:solidFill>
                          <a:schemeClr val="tx1"/>
                        </a:solidFill>
                      </a:ln>
                      <a:effectLst/>
                    </p:spPr>
                  </p:pic>
                </p:oleObj>
              </mc:Fallback>
            </mc:AlternateContent>
          </a:graphicData>
        </a:graphic>
      </p:graphicFrame>
      <p:sp>
        <p:nvSpPr>
          <p:cNvPr id="10" name="TextBox 9"/>
          <p:cNvSpPr txBox="1"/>
          <p:nvPr/>
        </p:nvSpPr>
        <p:spPr>
          <a:xfrm>
            <a:off x="7453105" y="1340"/>
            <a:ext cx="1690895" cy="738664"/>
          </a:xfrm>
          <a:prstGeom prst="rect">
            <a:avLst/>
          </a:prstGeom>
          <a:solidFill>
            <a:srgbClr val="FFFF00"/>
          </a:solidFill>
          <a:ln>
            <a:solidFill>
              <a:schemeClr val="tx1"/>
            </a:solidFill>
          </a:ln>
        </p:spPr>
        <p:txBody>
          <a:bodyPr wrap="square" rtlCol="0">
            <a:spAutoFit/>
          </a:bodyPr>
          <a:lstStyle/>
          <a:p>
            <a:r>
              <a:rPr lang="en-US" sz="1400" dirty="0" smtClean="0">
                <a:solidFill>
                  <a:schemeClr val="tx1"/>
                </a:solidFill>
              </a:rPr>
              <a:t>Case 2.2: Concave mirror, object outside f, inside C</a:t>
            </a:r>
            <a:endParaRPr lang="en-US" sz="1400" dirty="0">
              <a:solidFill>
                <a:schemeClr val="tx1"/>
              </a:solidFill>
            </a:endParaRPr>
          </a:p>
        </p:txBody>
      </p:sp>
    </p:spTree>
    <p:extLst>
      <p:ext uri="{BB962C8B-B14F-4D97-AF65-F5344CB8AC3E}">
        <p14:creationId xmlns:p14="http://schemas.microsoft.com/office/powerpoint/2010/main" val="13719101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ext Box 2"/>
          <p:cNvSpPr txBox="1">
            <a:spLocks noChangeArrowheads="1"/>
          </p:cNvSpPr>
          <p:nvPr/>
        </p:nvSpPr>
        <p:spPr bwMode="auto">
          <a:xfrm>
            <a:off x="0" y="0"/>
            <a:ext cx="9143999" cy="466725"/>
          </a:xfrm>
          <a:prstGeom prst="rect">
            <a:avLst/>
          </a:prstGeom>
          <a:solidFill>
            <a:srgbClr val="FF9999"/>
          </a:solidFill>
          <a:ln w="9525">
            <a:solidFill>
              <a:schemeClr val="tx1"/>
            </a:solidFill>
            <a:miter lim="800000"/>
            <a:headEnd/>
            <a:tailEnd/>
          </a:ln>
          <a:effectLst/>
          <a:extLst/>
        </p:spPr>
        <p:txBody>
          <a:bodyPr wrap="square">
            <a:spAutoFit/>
          </a:bodyPr>
          <a:lstStyle/>
          <a:p>
            <a:pPr>
              <a:spcBef>
                <a:spcPct val="50000"/>
              </a:spcBef>
            </a:pPr>
            <a:r>
              <a:rPr lang="en-US" altLang="en-US" sz="2400" dirty="0" err="1" smtClean="0">
                <a:solidFill>
                  <a:srgbClr val="000000"/>
                </a:solidFill>
              </a:rPr>
              <a:t>i</a:t>
            </a:r>
            <a:r>
              <a:rPr lang="en-US" altLang="en-US" sz="2400" dirty="0" smtClean="0">
                <a:solidFill>
                  <a:srgbClr val="000000"/>
                </a:solidFill>
              </a:rPr>
              <a:t>-clicker</a:t>
            </a:r>
          </a:p>
        </p:txBody>
      </p:sp>
      <p:pic>
        <p:nvPicPr>
          <p:cNvPr id="148483" name="Picture 3" descr="C:\Documents and Settings\nanowork\Desktop\Figure 23-15.jpg"/>
          <p:cNvPicPr>
            <a:picLocks noChangeAspect="1" noChangeArrowheads="1"/>
          </p:cNvPicPr>
          <p:nvPr/>
        </p:nvPicPr>
        <p:blipFill rotWithShape="1">
          <a:blip r:embed="rId2">
            <a:extLst>
              <a:ext uri="{28A0092B-C50C-407E-A947-70E740481C1C}">
                <a14:useLocalDpi xmlns:a14="http://schemas.microsoft.com/office/drawing/2010/main" val="0"/>
              </a:ext>
            </a:extLst>
          </a:blip>
          <a:srcRect t="20129" b="38590"/>
          <a:stretch/>
        </p:blipFill>
        <p:spPr bwMode="auto">
          <a:xfrm>
            <a:off x="1154113" y="609600"/>
            <a:ext cx="6021387" cy="22907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8484" name="Text Box 4"/>
          <p:cNvSpPr txBox="1">
            <a:spLocks noChangeArrowheads="1"/>
          </p:cNvSpPr>
          <p:nvPr/>
        </p:nvSpPr>
        <p:spPr bwMode="auto">
          <a:xfrm>
            <a:off x="514350" y="3032125"/>
            <a:ext cx="762952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dirty="0" smtClean="0">
                <a:solidFill>
                  <a:srgbClr val="000000"/>
                </a:solidFill>
              </a:rPr>
              <a:t>If the object in the previous figure is placed instead where the image is, where will the new image be?</a:t>
            </a:r>
          </a:p>
        </p:txBody>
      </p:sp>
      <p:sp>
        <p:nvSpPr>
          <p:cNvPr id="148488" name="Rectangle 8"/>
          <p:cNvSpPr>
            <a:spLocks noChangeArrowheads="1"/>
          </p:cNvSpPr>
          <p:nvPr/>
        </p:nvSpPr>
        <p:spPr bwMode="auto">
          <a:xfrm>
            <a:off x="2414588" y="1820861"/>
            <a:ext cx="38735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smtClean="0">
                <a:solidFill>
                  <a:srgbClr val="000000"/>
                </a:solidFill>
              </a:rPr>
              <a:t>h</a:t>
            </a:r>
            <a:r>
              <a:rPr lang="en-US" altLang="en-US" sz="1800" b="1" baseline="-25000" smtClean="0">
                <a:solidFill>
                  <a:srgbClr val="000000"/>
                </a:solidFill>
              </a:rPr>
              <a:t>o</a:t>
            </a:r>
          </a:p>
        </p:txBody>
      </p:sp>
      <p:sp>
        <p:nvSpPr>
          <p:cNvPr id="148489" name="Rectangle 9"/>
          <p:cNvSpPr>
            <a:spLocks noChangeArrowheads="1"/>
          </p:cNvSpPr>
          <p:nvPr/>
        </p:nvSpPr>
        <p:spPr bwMode="auto">
          <a:xfrm>
            <a:off x="4038600" y="1311274"/>
            <a:ext cx="409575"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b="1" dirty="0" smtClean="0">
                <a:solidFill>
                  <a:srgbClr val="000000"/>
                </a:solidFill>
              </a:rPr>
              <a:t>h</a:t>
            </a:r>
            <a:r>
              <a:rPr lang="en-US" altLang="en-US" sz="1600" b="1" baseline="-25000" dirty="0">
                <a:solidFill>
                  <a:srgbClr val="000000"/>
                </a:solidFill>
              </a:rPr>
              <a:t>i</a:t>
            </a:r>
            <a:endParaRPr lang="en-US" altLang="en-US" sz="1600" b="1" baseline="-25000" dirty="0" smtClean="0">
              <a:solidFill>
                <a:srgbClr val="000000"/>
              </a:solidFill>
            </a:endParaRPr>
          </a:p>
        </p:txBody>
      </p:sp>
      <p:sp>
        <p:nvSpPr>
          <p:cNvPr id="2" name="TextBox 1"/>
          <p:cNvSpPr txBox="1"/>
          <p:nvPr/>
        </p:nvSpPr>
        <p:spPr>
          <a:xfrm>
            <a:off x="2302437" y="4343400"/>
            <a:ext cx="2838450" cy="1200329"/>
          </a:xfrm>
          <a:prstGeom prst="rect">
            <a:avLst/>
          </a:prstGeom>
          <a:noFill/>
        </p:spPr>
        <p:txBody>
          <a:bodyPr wrap="square" rtlCol="0">
            <a:spAutoFit/>
          </a:bodyPr>
          <a:lstStyle/>
          <a:p>
            <a:pPr marL="457200" indent="-457200">
              <a:buAutoNum type="alphaUcPeriod"/>
            </a:pPr>
            <a:r>
              <a:rPr lang="en-US" sz="2400" dirty="0" smtClean="0">
                <a:solidFill>
                  <a:schemeClr val="tx1"/>
                </a:solidFill>
              </a:rPr>
              <a:t>20 cm</a:t>
            </a:r>
          </a:p>
          <a:p>
            <a:pPr marL="457200" indent="-457200">
              <a:buAutoNum type="alphaUcPeriod"/>
            </a:pPr>
            <a:r>
              <a:rPr lang="en-US" sz="2400" dirty="0" smtClean="0">
                <a:solidFill>
                  <a:schemeClr val="tx1"/>
                </a:solidFill>
              </a:rPr>
              <a:t>30 cm</a:t>
            </a:r>
          </a:p>
          <a:p>
            <a:pPr marL="457200" indent="-457200">
              <a:buAutoNum type="alphaUcPeriod"/>
            </a:pPr>
            <a:r>
              <a:rPr lang="en-US" sz="2400" dirty="0" smtClean="0">
                <a:solidFill>
                  <a:schemeClr val="tx1"/>
                </a:solidFill>
              </a:rPr>
              <a:t>40 cm</a:t>
            </a:r>
          </a:p>
        </p:txBody>
      </p:sp>
      <p:sp>
        <p:nvSpPr>
          <p:cNvPr id="4" name="Rectangle 3"/>
          <p:cNvSpPr/>
          <p:nvPr/>
        </p:nvSpPr>
        <p:spPr>
          <a:xfrm>
            <a:off x="4460502" y="4343400"/>
            <a:ext cx="1483098" cy="830997"/>
          </a:xfrm>
          <a:prstGeom prst="rect">
            <a:avLst/>
          </a:prstGeom>
        </p:spPr>
        <p:txBody>
          <a:bodyPr wrap="none">
            <a:spAutoFit/>
          </a:bodyPr>
          <a:lstStyle/>
          <a:p>
            <a:pPr marL="457200" lvl="0" indent="-457200">
              <a:buAutoNum type="alphaUcPeriod" startAt="4"/>
            </a:pPr>
            <a:r>
              <a:rPr lang="en-US" sz="2400" dirty="0" smtClean="0">
                <a:solidFill>
                  <a:srgbClr val="000000"/>
                </a:solidFill>
              </a:rPr>
              <a:t>50 cm</a:t>
            </a:r>
          </a:p>
          <a:p>
            <a:pPr marL="457200" lvl="0" indent="-457200">
              <a:buAutoNum type="alphaUcPeriod" startAt="4"/>
            </a:pPr>
            <a:r>
              <a:rPr lang="en-US" sz="2400" dirty="0" smtClean="0">
                <a:solidFill>
                  <a:srgbClr val="000000"/>
                </a:solidFill>
              </a:rPr>
              <a:t>60 cm </a:t>
            </a:r>
            <a:endParaRPr lang="en-US" sz="2400" dirty="0">
              <a:solidFill>
                <a:srgbClr val="000000"/>
              </a:solidFill>
            </a:endParaRPr>
          </a:p>
        </p:txBody>
      </p:sp>
      <p:sp>
        <p:nvSpPr>
          <p:cNvPr id="5" name="Rectangle 4"/>
          <p:cNvSpPr/>
          <p:nvPr/>
        </p:nvSpPr>
        <p:spPr>
          <a:xfrm>
            <a:off x="514350" y="6242606"/>
            <a:ext cx="8477250" cy="338554"/>
          </a:xfrm>
          <a:prstGeom prst="rect">
            <a:avLst/>
          </a:prstGeom>
        </p:spPr>
        <p:txBody>
          <a:bodyPr wrap="square">
            <a:spAutoFit/>
          </a:bodyPr>
          <a:lstStyle/>
          <a:p>
            <a:pPr>
              <a:spcBef>
                <a:spcPct val="50000"/>
              </a:spcBef>
            </a:pPr>
            <a:r>
              <a:rPr lang="en-US" altLang="en-US" sz="1600" dirty="0">
                <a:solidFill>
                  <a:srgbClr val="000000"/>
                </a:solidFill>
              </a:rPr>
              <a:t>Mirror equation is symmetric in p and q. Thus, the new image will be where the old object was. </a:t>
            </a:r>
          </a:p>
        </p:txBody>
      </p:sp>
    </p:spTree>
    <p:extLst>
      <p:ext uri="{BB962C8B-B14F-4D97-AF65-F5344CB8AC3E}">
        <p14:creationId xmlns:p14="http://schemas.microsoft.com/office/powerpoint/2010/main" val="25469021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44"/>
          <p:cNvSpPr>
            <a:spLocks noChangeArrowheads="1"/>
          </p:cNvSpPr>
          <p:nvPr/>
        </p:nvSpPr>
        <p:spPr bwMode="auto">
          <a:xfrm flipV="1">
            <a:off x="6172200" y="5257800"/>
            <a:ext cx="228600" cy="457200"/>
          </a:xfrm>
          <a:prstGeom prst="downArrow">
            <a:avLst>
              <a:gd name="adj1" fmla="val 50000"/>
              <a:gd name="adj2" fmla="val 50000"/>
            </a:avLst>
          </a:prstGeom>
          <a:solidFill>
            <a:schemeClr val="bg1">
              <a:lumMod val="65000"/>
            </a:schemeClr>
          </a:solidFill>
          <a:ln w="28575">
            <a:solidFill>
              <a:schemeClr val="bg1">
                <a:lumMod val="50000"/>
              </a:schemeClr>
            </a:solidFill>
            <a:miter lim="800000"/>
            <a:headEnd/>
            <a:tailEnd/>
          </a:ln>
          <a:effectLst/>
          <a:extLst/>
        </p:spPr>
        <p:txBody>
          <a:bodyPr vert="eaVert" wrap="none" anchor="ctr"/>
          <a:lstStyle/>
          <a:p>
            <a:endParaRPr lang="en-US">
              <a:solidFill>
                <a:srgbClr val="FFFFFF"/>
              </a:solidFill>
            </a:endParaRPr>
          </a:p>
        </p:txBody>
      </p:sp>
      <p:sp>
        <p:nvSpPr>
          <p:cNvPr id="52227" name="Text Box 2"/>
          <p:cNvSpPr txBox="1">
            <a:spLocks noChangeArrowheads="1"/>
          </p:cNvSpPr>
          <p:nvPr/>
        </p:nvSpPr>
        <p:spPr bwMode="auto">
          <a:xfrm>
            <a:off x="0" y="0"/>
            <a:ext cx="9144000" cy="523220"/>
          </a:xfrm>
          <a:prstGeom prst="rect">
            <a:avLst/>
          </a:prstGeom>
          <a:solidFill>
            <a:srgbClr val="FF9999"/>
          </a:solidFill>
          <a:ln>
            <a:solidFill>
              <a:schemeClr val="tx1"/>
            </a:solidFill>
          </a:ln>
          <a:effectLs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2800" dirty="0">
                <a:solidFill>
                  <a:srgbClr val="000000"/>
                </a:solidFill>
              </a:rPr>
              <a:t>Spherical Mirrors: Ray Tracing</a:t>
            </a:r>
          </a:p>
        </p:txBody>
      </p:sp>
      <p:sp>
        <p:nvSpPr>
          <p:cNvPr id="52228" name="Text Box 3"/>
          <p:cNvSpPr txBox="1">
            <a:spLocks noChangeArrowheads="1"/>
          </p:cNvSpPr>
          <p:nvPr/>
        </p:nvSpPr>
        <p:spPr bwMode="auto">
          <a:xfrm>
            <a:off x="152400" y="762000"/>
            <a:ext cx="899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buFontTx/>
              <a:buChar char="•"/>
            </a:pPr>
            <a:endParaRPr lang="en-US" sz="2400">
              <a:solidFill>
                <a:srgbClr val="9900CC"/>
              </a:solidFill>
            </a:endParaRPr>
          </a:p>
        </p:txBody>
      </p:sp>
      <p:sp>
        <p:nvSpPr>
          <p:cNvPr id="52229" name="Text Box 4"/>
          <p:cNvSpPr txBox="1">
            <a:spLocks noChangeArrowheads="1"/>
          </p:cNvSpPr>
          <p:nvPr/>
        </p:nvSpPr>
        <p:spPr bwMode="auto">
          <a:xfrm>
            <a:off x="76200" y="685800"/>
            <a:ext cx="6934200" cy="147732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lnSpc>
                <a:spcPct val="150000"/>
              </a:lnSpc>
              <a:buFontTx/>
              <a:buAutoNum type="arabicPeriod"/>
            </a:pPr>
            <a:r>
              <a:rPr lang="en-US" sz="2000" dirty="0">
                <a:solidFill>
                  <a:schemeClr val="accent2"/>
                </a:solidFill>
              </a:rPr>
              <a:t>Any ray coming in parallel goes through the focus</a:t>
            </a:r>
          </a:p>
          <a:p>
            <a:pPr eaLnBrk="1" hangingPunct="1">
              <a:lnSpc>
                <a:spcPct val="150000"/>
              </a:lnSpc>
              <a:buFontTx/>
              <a:buAutoNum type="arabicPeriod"/>
            </a:pPr>
            <a:r>
              <a:rPr lang="en-US" sz="2000" dirty="0">
                <a:solidFill>
                  <a:srgbClr val="00B050"/>
                </a:solidFill>
              </a:rPr>
              <a:t>Any ray through the focus comes out parallel</a:t>
            </a:r>
          </a:p>
          <a:p>
            <a:pPr eaLnBrk="1" hangingPunct="1">
              <a:lnSpc>
                <a:spcPct val="150000"/>
              </a:lnSpc>
              <a:buFontTx/>
              <a:buAutoNum type="arabicPeriod"/>
            </a:pPr>
            <a:r>
              <a:rPr lang="en-US" sz="2000" dirty="0">
                <a:solidFill>
                  <a:srgbClr val="FF0000"/>
                </a:solidFill>
              </a:rPr>
              <a:t>Any ray through the center comes straight back</a:t>
            </a:r>
          </a:p>
        </p:txBody>
      </p:sp>
      <p:sp>
        <p:nvSpPr>
          <p:cNvPr id="52245" name="Freeform 39"/>
          <p:cNvSpPr>
            <a:spLocks/>
          </p:cNvSpPr>
          <p:nvPr/>
        </p:nvSpPr>
        <p:spPr bwMode="auto">
          <a:xfrm>
            <a:off x="7010400" y="4648200"/>
            <a:ext cx="215900" cy="2209800"/>
          </a:xfrm>
          <a:custGeom>
            <a:avLst/>
            <a:gdLst>
              <a:gd name="T0" fmla="*/ 0 w 48"/>
              <a:gd name="T1" fmla="*/ 0 h 864"/>
              <a:gd name="T2" fmla="*/ 215900 w 48"/>
              <a:gd name="T3" fmla="*/ 1104900 h 864"/>
              <a:gd name="T4" fmla="*/ 0 w 48"/>
              <a:gd name="T5" fmla="*/ 2209800 h 864"/>
              <a:gd name="T6" fmla="*/ 0 60000 65536"/>
              <a:gd name="T7" fmla="*/ 0 60000 65536"/>
              <a:gd name="T8" fmla="*/ 0 60000 65536"/>
            </a:gdLst>
            <a:ahLst/>
            <a:cxnLst>
              <a:cxn ang="T6">
                <a:pos x="T0" y="T1"/>
              </a:cxn>
              <a:cxn ang="T7">
                <a:pos x="T2" y="T3"/>
              </a:cxn>
              <a:cxn ang="T8">
                <a:pos x="T4" y="T5"/>
              </a:cxn>
            </a:cxnLst>
            <a:rect l="0" t="0" r="r" b="b"/>
            <a:pathLst>
              <a:path w="48" h="864">
                <a:moveTo>
                  <a:pt x="0" y="0"/>
                </a:moveTo>
                <a:cubicBezTo>
                  <a:pt x="24" y="144"/>
                  <a:pt x="48" y="288"/>
                  <a:pt x="48" y="432"/>
                </a:cubicBezTo>
                <a:cubicBezTo>
                  <a:pt x="48" y="576"/>
                  <a:pt x="24" y="720"/>
                  <a:pt x="0" y="864"/>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sp>
        <p:nvSpPr>
          <p:cNvPr id="52246" name="Oval 40"/>
          <p:cNvSpPr>
            <a:spLocks noChangeArrowheads="1"/>
          </p:cNvSpPr>
          <p:nvPr/>
        </p:nvSpPr>
        <p:spPr bwMode="auto">
          <a:xfrm>
            <a:off x="4254500" y="5689600"/>
            <a:ext cx="76200" cy="76200"/>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901161" name="Line 41"/>
          <p:cNvSpPr>
            <a:spLocks noChangeShapeType="1"/>
          </p:cNvSpPr>
          <p:nvPr/>
        </p:nvSpPr>
        <p:spPr bwMode="auto">
          <a:xfrm flipH="1">
            <a:off x="3962400" y="5257800"/>
            <a:ext cx="3200400" cy="990600"/>
          </a:xfrm>
          <a:prstGeom prst="line">
            <a:avLst/>
          </a:prstGeom>
          <a:noFill/>
          <a:ln w="28575">
            <a:solidFill>
              <a:schemeClr val="accent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sp>
        <p:nvSpPr>
          <p:cNvPr id="52248" name="Text Box 42"/>
          <p:cNvSpPr txBox="1">
            <a:spLocks noChangeArrowheads="1"/>
          </p:cNvSpPr>
          <p:nvPr/>
        </p:nvSpPr>
        <p:spPr bwMode="auto">
          <a:xfrm>
            <a:off x="3962400" y="5715000"/>
            <a:ext cx="381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2400" b="1" i="1">
                <a:solidFill>
                  <a:srgbClr val="000000"/>
                </a:solidFill>
                <a:sym typeface="Symbol" pitchFamily="18" charset="2"/>
              </a:rPr>
              <a:t>C</a:t>
            </a:r>
          </a:p>
        </p:txBody>
      </p:sp>
      <p:sp>
        <p:nvSpPr>
          <p:cNvPr id="52249" name="Line 43"/>
          <p:cNvSpPr>
            <a:spLocks noChangeShapeType="1"/>
          </p:cNvSpPr>
          <p:nvPr/>
        </p:nvSpPr>
        <p:spPr bwMode="auto">
          <a:xfrm>
            <a:off x="2311400" y="5715000"/>
            <a:ext cx="6832600" cy="0"/>
          </a:xfrm>
          <a:prstGeom prst="line">
            <a:avLst/>
          </a:prstGeom>
          <a:noFill/>
          <a:ln w="2857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sp>
        <p:nvSpPr>
          <p:cNvPr id="901165" name="Line 45"/>
          <p:cNvSpPr>
            <a:spLocks noChangeShapeType="1"/>
          </p:cNvSpPr>
          <p:nvPr/>
        </p:nvSpPr>
        <p:spPr bwMode="auto">
          <a:xfrm flipV="1">
            <a:off x="6324600" y="5029200"/>
            <a:ext cx="838200" cy="22860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sp>
        <p:nvSpPr>
          <p:cNvPr id="901166" name="Line 46"/>
          <p:cNvSpPr>
            <a:spLocks noChangeShapeType="1"/>
          </p:cNvSpPr>
          <p:nvPr/>
        </p:nvSpPr>
        <p:spPr bwMode="auto">
          <a:xfrm flipH="1">
            <a:off x="3429000" y="5257800"/>
            <a:ext cx="2819400" cy="68580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sp>
        <p:nvSpPr>
          <p:cNvPr id="901167" name="Line 47"/>
          <p:cNvSpPr>
            <a:spLocks noChangeShapeType="1"/>
          </p:cNvSpPr>
          <p:nvPr/>
        </p:nvSpPr>
        <p:spPr bwMode="auto">
          <a:xfrm flipV="1">
            <a:off x="6248400" y="4648200"/>
            <a:ext cx="762000" cy="609600"/>
          </a:xfrm>
          <a:prstGeom prst="line">
            <a:avLst/>
          </a:prstGeom>
          <a:noFill/>
          <a:ln w="28575">
            <a:solidFill>
              <a:srgbClr val="00B05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sp>
        <p:nvSpPr>
          <p:cNvPr id="901168" name="Line 48"/>
          <p:cNvSpPr>
            <a:spLocks noChangeShapeType="1"/>
          </p:cNvSpPr>
          <p:nvPr/>
        </p:nvSpPr>
        <p:spPr bwMode="auto">
          <a:xfrm flipH="1">
            <a:off x="5486400" y="4648200"/>
            <a:ext cx="1524000" cy="0"/>
          </a:xfrm>
          <a:prstGeom prst="line">
            <a:avLst/>
          </a:prstGeom>
          <a:noFill/>
          <a:ln w="28575">
            <a:solidFill>
              <a:srgbClr val="00B05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sp>
        <p:nvSpPr>
          <p:cNvPr id="901169" name="AutoShape 49"/>
          <p:cNvSpPr>
            <a:spLocks noChangeArrowheads="1"/>
          </p:cNvSpPr>
          <p:nvPr/>
        </p:nvSpPr>
        <p:spPr bwMode="auto">
          <a:xfrm flipV="1">
            <a:off x="8458200" y="4648200"/>
            <a:ext cx="381000" cy="1066800"/>
          </a:xfrm>
          <a:prstGeom prst="downArrow">
            <a:avLst>
              <a:gd name="adj1" fmla="val 50000"/>
              <a:gd name="adj2" fmla="val 70000"/>
            </a:avLst>
          </a:prstGeom>
          <a:solidFill>
            <a:srgbClr val="FF9999"/>
          </a:solidFill>
          <a:ln w="28575">
            <a:solidFill>
              <a:srgbClr val="C00000"/>
            </a:solidFill>
            <a:miter lim="800000"/>
            <a:headEnd/>
            <a:tailEnd/>
          </a:ln>
          <a:effectLst/>
          <a:extLst/>
        </p:spPr>
        <p:txBody>
          <a:bodyPr vert="eaVert" wrap="none" anchor="ctr"/>
          <a:lstStyle/>
          <a:p>
            <a:endParaRPr lang="en-US">
              <a:solidFill>
                <a:srgbClr val="FFFFFF"/>
              </a:solidFill>
            </a:endParaRPr>
          </a:p>
        </p:txBody>
      </p:sp>
      <p:sp>
        <p:nvSpPr>
          <p:cNvPr id="52255" name="Text Box 50"/>
          <p:cNvSpPr txBox="1">
            <a:spLocks noChangeArrowheads="1"/>
          </p:cNvSpPr>
          <p:nvPr/>
        </p:nvSpPr>
        <p:spPr bwMode="auto">
          <a:xfrm>
            <a:off x="2209800" y="5638800"/>
            <a:ext cx="4572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2400" i="1">
                <a:solidFill>
                  <a:srgbClr val="000000"/>
                </a:solidFill>
                <a:sym typeface="Symbol" pitchFamily="18" charset="2"/>
              </a:rPr>
              <a:t>P</a:t>
            </a:r>
          </a:p>
        </p:txBody>
      </p:sp>
      <p:grpSp>
        <p:nvGrpSpPr>
          <p:cNvPr id="52256" name="Group 51"/>
          <p:cNvGrpSpPr>
            <a:grpSpLocks/>
          </p:cNvGrpSpPr>
          <p:nvPr/>
        </p:nvGrpSpPr>
        <p:grpSpPr bwMode="auto">
          <a:xfrm>
            <a:off x="5588000" y="5245100"/>
            <a:ext cx="381000" cy="495300"/>
            <a:chOff x="3936" y="3312"/>
            <a:chExt cx="240" cy="312"/>
          </a:xfrm>
        </p:grpSpPr>
        <p:sp>
          <p:nvSpPr>
            <p:cNvPr id="52265" name="Oval 52"/>
            <p:cNvSpPr>
              <a:spLocks noChangeArrowheads="1"/>
            </p:cNvSpPr>
            <p:nvPr/>
          </p:nvSpPr>
          <p:spPr bwMode="auto">
            <a:xfrm>
              <a:off x="4016" y="3576"/>
              <a:ext cx="48" cy="48"/>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52266" name="Text Box 53"/>
            <p:cNvSpPr txBox="1">
              <a:spLocks noChangeArrowheads="1"/>
            </p:cNvSpPr>
            <p:nvPr/>
          </p:nvSpPr>
          <p:spPr bwMode="auto">
            <a:xfrm>
              <a:off x="3936" y="3312"/>
              <a:ext cx="240" cy="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2400" b="1" i="1">
                  <a:solidFill>
                    <a:srgbClr val="000000"/>
                  </a:solidFill>
                  <a:sym typeface="Symbol" pitchFamily="18" charset="2"/>
                </a:rPr>
                <a:t>F</a:t>
              </a:r>
            </a:p>
          </p:txBody>
        </p:sp>
      </p:grpSp>
      <p:sp>
        <p:nvSpPr>
          <p:cNvPr id="901174" name="Line 54"/>
          <p:cNvSpPr>
            <a:spLocks noChangeShapeType="1"/>
          </p:cNvSpPr>
          <p:nvPr/>
        </p:nvSpPr>
        <p:spPr bwMode="auto">
          <a:xfrm>
            <a:off x="6248400" y="5257800"/>
            <a:ext cx="914400" cy="0"/>
          </a:xfrm>
          <a:prstGeom prst="line">
            <a:avLst/>
          </a:prstGeom>
          <a:noFill/>
          <a:ln w="28575">
            <a:solidFill>
              <a:schemeClr val="accent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sp>
        <p:nvSpPr>
          <p:cNvPr id="901175" name="Line 55"/>
          <p:cNvSpPr>
            <a:spLocks noChangeShapeType="1"/>
          </p:cNvSpPr>
          <p:nvPr/>
        </p:nvSpPr>
        <p:spPr bwMode="auto">
          <a:xfrm flipV="1">
            <a:off x="4419600" y="5257800"/>
            <a:ext cx="1905000" cy="457200"/>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sp>
        <p:nvSpPr>
          <p:cNvPr id="901176" name="Text Box 56"/>
          <p:cNvSpPr txBox="1">
            <a:spLocks noChangeArrowheads="1"/>
          </p:cNvSpPr>
          <p:nvPr/>
        </p:nvSpPr>
        <p:spPr bwMode="auto">
          <a:xfrm>
            <a:off x="0" y="2209800"/>
            <a:ext cx="8153400"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lnSpc>
                <a:spcPct val="150000"/>
              </a:lnSpc>
            </a:pPr>
            <a:r>
              <a:rPr lang="en-US" sz="2000" dirty="0">
                <a:solidFill>
                  <a:srgbClr val="3333CC"/>
                </a:solidFill>
              </a:rPr>
              <a:t>Do it again, but </a:t>
            </a:r>
            <a:r>
              <a:rPr lang="en-US" sz="2000" dirty="0" smtClean="0">
                <a:solidFill>
                  <a:srgbClr val="3333CC"/>
                </a:solidFill>
              </a:rPr>
              <a:t>a bit harder (for an object inside the focal point)</a:t>
            </a:r>
            <a:endParaRPr lang="en-US" sz="2000" dirty="0">
              <a:solidFill>
                <a:srgbClr val="3333CC"/>
              </a:solidFill>
            </a:endParaRPr>
          </a:p>
          <a:p>
            <a:pPr marL="688975" indent="-225425" eaLnBrk="1" hangingPunct="1">
              <a:lnSpc>
                <a:spcPct val="150000"/>
              </a:lnSpc>
              <a:buFontTx/>
              <a:buChar char="•"/>
            </a:pPr>
            <a:r>
              <a:rPr lang="en-US" sz="2000" dirty="0">
                <a:solidFill>
                  <a:srgbClr val="FF0000"/>
                </a:solidFill>
              </a:rPr>
              <a:t>A ray through the center </a:t>
            </a:r>
            <a:r>
              <a:rPr lang="en-US" sz="2000" dirty="0" smtClean="0">
                <a:solidFill>
                  <a:srgbClr val="FF0000"/>
                </a:solidFill>
              </a:rPr>
              <a:t>won’t hit </a:t>
            </a:r>
            <a:r>
              <a:rPr lang="en-US" sz="2000" dirty="0">
                <a:solidFill>
                  <a:srgbClr val="FF0000"/>
                </a:solidFill>
              </a:rPr>
              <a:t>the mirror</a:t>
            </a:r>
          </a:p>
          <a:p>
            <a:pPr marL="688975" indent="-225425" eaLnBrk="1" hangingPunct="1">
              <a:lnSpc>
                <a:spcPct val="150000"/>
              </a:lnSpc>
              <a:buFontTx/>
              <a:buChar char="•"/>
            </a:pPr>
            <a:r>
              <a:rPr lang="en-US" sz="2000" dirty="0">
                <a:solidFill>
                  <a:srgbClr val="FF0000"/>
                </a:solidFill>
              </a:rPr>
              <a:t>So pretend it </a:t>
            </a:r>
            <a:r>
              <a:rPr lang="en-US" sz="2000" i="1" dirty="0">
                <a:solidFill>
                  <a:srgbClr val="FF0000"/>
                </a:solidFill>
              </a:rPr>
              <a:t>comes from</a:t>
            </a:r>
            <a:r>
              <a:rPr lang="en-US" sz="2000" dirty="0">
                <a:solidFill>
                  <a:srgbClr val="FF0000"/>
                </a:solidFill>
              </a:rPr>
              <a:t> the center</a:t>
            </a:r>
          </a:p>
          <a:p>
            <a:pPr marL="688975" indent="-225425" eaLnBrk="1" hangingPunct="1">
              <a:lnSpc>
                <a:spcPct val="150000"/>
              </a:lnSpc>
              <a:buFontTx/>
              <a:buChar char="•"/>
            </a:pPr>
            <a:r>
              <a:rPr lang="en-US" sz="2000" dirty="0">
                <a:solidFill>
                  <a:srgbClr val="9900CC"/>
                </a:solidFill>
              </a:rPr>
              <a:t>Similarly for ray through focus</a:t>
            </a:r>
          </a:p>
          <a:p>
            <a:pPr marL="688975" indent="-225425" eaLnBrk="1" hangingPunct="1">
              <a:lnSpc>
                <a:spcPct val="150000"/>
              </a:lnSpc>
              <a:buFontTx/>
              <a:buChar char="•"/>
            </a:pPr>
            <a:r>
              <a:rPr lang="en-US" sz="2000" dirty="0">
                <a:solidFill>
                  <a:srgbClr val="3333CC"/>
                </a:solidFill>
              </a:rPr>
              <a:t>Trace </a:t>
            </a:r>
            <a:r>
              <a:rPr lang="en-US" sz="2000" i="1" dirty="0">
                <a:solidFill>
                  <a:srgbClr val="3333CC"/>
                </a:solidFill>
              </a:rPr>
              <a:t>back</a:t>
            </a:r>
            <a:r>
              <a:rPr lang="en-US" sz="2000" dirty="0">
                <a:solidFill>
                  <a:srgbClr val="3333CC"/>
                </a:solidFill>
              </a:rPr>
              <a:t> to see where they came from</a:t>
            </a:r>
          </a:p>
        </p:txBody>
      </p:sp>
      <p:sp>
        <p:nvSpPr>
          <p:cNvPr id="901177" name="Line 57"/>
          <p:cNvSpPr>
            <a:spLocks noChangeShapeType="1"/>
          </p:cNvSpPr>
          <p:nvPr/>
        </p:nvSpPr>
        <p:spPr bwMode="auto">
          <a:xfrm flipH="1">
            <a:off x="4343400" y="5029200"/>
            <a:ext cx="2819400" cy="68580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sp>
        <p:nvSpPr>
          <p:cNvPr id="901178" name="Line 58"/>
          <p:cNvSpPr>
            <a:spLocks noChangeShapeType="1"/>
          </p:cNvSpPr>
          <p:nvPr/>
        </p:nvSpPr>
        <p:spPr bwMode="auto">
          <a:xfrm flipV="1">
            <a:off x="5715000" y="5257800"/>
            <a:ext cx="533400" cy="457200"/>
          </a:xfrm>
          <a:prstGeom prst="line">
            <a:avLst/>
          </a:prstGeom>
          <a:noFill/>
          <a:ln w="28575">
            <a:solidFill>
              <a:srgbClr val="00B05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sp>
        <p:nvSpPr>
          <p:cNvPr id="901179" name="Line 59"/>
          <p:cNvSpPr>
            <a:spLocks noChangeShapeType="1"/>
          </p:cNvSpPr>
          <p:nvPr/>
        </p:nvSpPr>
        <p:spPr bwMode="auto">
          <a:xfrm flipH="1">
            <a:off x="7010400" y="4648200"/>
            <a:ext cx="1600200" cy="0"/>
          </a:xfrm>
          <a:prstGeom prst="line">
            <a:avLst/>
          </a:prstGeom>
          <a:noFill/>
          <a:ln w="28575">
            <a:solidFill>
              <a:srgbClr val="00B05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sp>
        <p:nvSpPr>
          <p:cNvPr id="901180" name="Line 60"/>
          <p:cNvSpPr>
            <a:spLocks noChangeShapeType="1"/>
          </p:cNvSpPr>
          <p:nvPr/>
        </p:nvSpPr>
        <p:spPr bwMode="auto">
          <a:xfrm flipH="1">
            <a:off x="7162800" y="4648200"/>
            <a:ext cx="1447800" cy="381000"/>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sp>
        <p:nvSpPr>
          <p:cNvPr id="901181" name="Line 61"/>
          <p:cNvSpPr>
            <a:spLocks noChangeShapeType="1"/>
          </p:cNvSpPr>
          <p:nvPr/>
        </p:nvSpPr>
        <p:spPr bwMode="auto">
          <a:xfrm flipH="1">
            <a:off x="7086600" y="4648200"/>
            <a:ext cx="1600200" cy="609600"/>
          </a:xfrm>
          <a:prstGeom prst="line">
            <a:avLst/>
          </a:prstGeom>
          <a:noFill/>
          <a:ln w="28575">
            <a:solidFill>
              <a:schemeClr val="accent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sp>
        <p:nvSpPr>
          <p:cNvPr id="28" name="TextBox 27"/>
          <p:cNvSpPr txBox="1"/>
          <p:nvPr/>
        </p:nvSpPr>
        <p:spPr>
          <a:xfrm>
            <a:off x="7391401" y="0"/>
            <a:ext cx="1752600" cy="738664"/>
          </a:xfrm>
          <a:prstGeom prst="rect">
            <a:avLst/>
          </a:prstGeom>
          <a:solidFill>
            <a:srgbClr val="FFFF00"/>
          </a:solidFill>
          <a:ln>
            <a:solidFill>
              <a:schemeClr val="tx1"/>
            </a:solidFill>
          </a:ln>
        </p:spPr>
        <p:txBody>
          <a:bodyPr wrap="square" rtlCol="0">
            <a:spAutoFit/>
          </a:bodyPr>
          <a:lstStyle/>
          <a:p>
            <a:r>
              <a:rPr lang="en-US" sz="1400" dirty="0" smtClean="0">
                <a:solidFill>
                  <a:schemeClr val="tx1"/>
                </a:solidFill>
              </a:rPr>
              <a:t>Case 3: Concave mirror, object between F and mirror</a:t>
            </a:r>
            <a:endParaRPr lang="en-US" sz="1400" dirty="0">
              <a:solidFill>
                <a:schemeClr val="tx1"/>
              </a:solidFill>
            </a:endParaRPr>
          </a:p>
        </p:txBody>
      </p:sp>
    </p:spTree>
    <p:extLst>
      <p:ext uri="{BB962C8B-B14F-4D97-AF65-F5344CB8AC3E}">
        <p14:creationId xmlns:p14="http://schemas.microsoft.com/office/powerpoint/2010/main" val="21700203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01176">
                                            <p:txEl>
                                              <p:pRg st="0" end="0"/>
                                            </p:txEl>
                                          </p:spTgt>
                                        </p:tgtEl>
                                        <p:attrNameLst>
                                          <p:attrName>style.visibility</p:attrName>
                                        </p:attrNameLst>
                                      </p:cBhvr>
                                      <p:to>
                                        <p:strVal val="visible"/>
                                      </p:to>
                                    </p:set>
                                    <p:anim calcmode="lin" valueType="num">
                                      <p:cBhvr additive="base">
                                        <p:cTn id="7" dur="500" fill="hold"/>
                                        <p:tgtEl>
                                          <p:spTgt spid="90117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0117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901174"/>
                                        </p:tgtEl>
                                        <p:attrNameLst>
                                          <p:attrName>style.visibility</p:attrName>
                                        </p:attrNameLst>
                                      </p:cBhvr>
                                      <p:to>
                                        <p:strVal val="visible"/>
                                      </p:to>
                                    </p:set>
                                    <p:animEffect transition="in" filter="wipe(left)">
                                      <p:cBhvr>
                                        <p:cTn id="13" dur="500"/>
                                        <p:tgtEl>
                                          <p:spTgt spid="901174"/>
                                        </p:tgtEl>
                                      </p:cBhvr>
                                    </p:animEffect>
                                  </p:childTnLst>
                                </p:cTn>
                              </p:par>
                            </p:childTnLst>
                          </p:cTn>
                        </p:par>
                        <p:par>
                          <p:cTn id="14" fill="hold" nodeType="afterGroup">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901161"/>
                                        </p:tgtEl>
                                        <p:attrNameLst>
                                          <p:attrName>style.visibility</p:attrName>
                                        </p:attrNameLst>
                                      </p:cBhvr>
                                      <p:to>
                                        <p:strVal val="visible"/>
                                      </p:to>
                                    </p:set>
                                    <p:animEffect transition="in" filter="wipe(up)">
                                      <p:cBhvr>
                                        <p:cTn id="17" dur="500"/>
                                        <p:tgtEl>
                                          <p:spTgt spid="90116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901176">
                                            <p:txEl>
                                              <p:pRg st="1" end="1"/>
                                            </p:txEl>
                                          </p:spTgt>
                                        </p:tgtEl>
                                        <p:attrNameLst>
                                          <p:attrName>style.visibility</p:attrName>
                                        </p:attrNameLst>
                                      </p:cBhvr>
                                      <p:to>
                                        <p:strVal val="visible"/>
                                      </p:to>
                                    </p:set>
                                    <p:anim calcmode="lin" valueType="num">
                                      <p:cBhvr additive="base">
                                        <p:cTn id="22" dur="500" fill="hold"/>
                                        <p:tgtEl>
                                          <p:spTgt spid="901176">
                                            <p:txEl>
                                              <p:pRg st="1" end="1"/>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901176">
                                            <p:txEl>
                                              <p:pRg st="1" end="1"/>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500"/>
                            </p:stCondLst>
                            <p:childTnLst>
                              <p:par>
                                <p:cTn id="25" presetID="22" presetClass="entr" presetSubtype="1" fill="hold" grpId="0" nodeType="afterEffect">
                                  <p:stCondLst>
                                    <p:cond delay="0"/>
                                  </p:stCondLst>
                                  <p:childTnLst>
                                    <p:set>
                                      <p:cBhvr>
                                        <p:cTn id="26" dur="1" fill="hold">
                                          <p:stCondLst>
                                            <p:cond delay="0"/>
                                          </p:stCondLst>
                                        </p:cTn>
                                        <p:tgtEl>
                                          <p:spTgt spid="901166"/>
                                        </p:tgtEl>
                                        <p:attrNameLst>
                                          <p:attrName>style.visibility</p:attrName>
                                        </p:attrNameLst>
                                      </p:cBhvr>
                                      <p:to>
                                        <p:strVal val="visible"/>
                                      </p:to>
                                    </p:set>
                                    <p:animEffect transition="in" filter="wipe(up)">
                                      <p:cBhvr>
                                        <p:cTn id="27" dur="500"/>
                                        <p:tgtEl>
                                          <p:spTgt spid="90116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xit" presetSubtype="0" fill="hold" grpId="1" nodeType="clickEffect">
                                  <p:stCondLst>
                                    <p:cond delay="0"/>
                                  </p:stCondLst>
                                  <p:childTnLst>
                                    <p:animEffect transition="out" filter="dissolve">
                                      <p:cBhvr>
                                        <p:cTn id="31" dur="500"/>
                                        <p:tgtEl>
                                          <p:spTgt spid="901166"/>
                                        </p:tgtEl>
                                      </p:cBhvr>
                                    </p:animEffect>
                                    <p:set>
                                      <p:cBhvr>
                                        <p:cTn id="32" dur="1" fill="hold">
                                          <p:stCondLst>
                                            <p:cond delay="499"/>
                                          </p:stCondLst>
                                        </p:cTn>
                                        <p:tgtEl>
                                          <p:spTgt spid="901166"/>
                                        </p:tgtEl>
                                        <p:attrNameLst>
                                          <p:attrName>style.visibility</p:attrName>
                                        </p:attrNameLst>
                                      </p:cBhvr>
                                      <p:to>
                                        <p:strVal val="hidden"/>
                                      </p:to>
                                    </p:set>
                                  </p:childTnLst>
                                </p:cTn>
                              </p:par>
                            </p:childTnLst>
                          </p:cTn>
                        </p:par>
                        <p:par>
                          <p:cTn id="33" fill="hold" nodeType="afterGroup">
                            <p:stCondLst>
                              <p:cond delay="500"/>
                            </p:stCondLst>
                            <p:childTnLst>
                              <p:par>
                                <p:cTn id="34" presetID="2" presetClass="entr" presetSubtype="8" fill="hold" grpId="0" nodeType="afterEffect">
                                  <p:stCondLst>
                                    <p:cond delay="0"/>
                                  </p:stCondLst>
                                  <p:childTnLst>
                                    <p:set>
                                      <p:cBhvr>
                                        <p:cTn id="35" dur="1" fill="hold">
                                          <p:stCondLst>
                                            <p:cond delay="0"/>
                                          </p:stCondLst>
                                        </p:cTn>
                                        <p:tgtEl>
                                          <p:spTgt spid="901176">
                                            <p:txEl>
                                              <p:pRg st="2" end="2"/>
                                            </p:txEl>
                                          </p:spTgt>
                                        </p:tgtEl>
                                        <p:attrNameLst>
                                          <p:attrName>style.visibility</p:attrName>
                                        </p:attrNameLst>
                                      </p:cBhvr>
                                      <p:to>
                                        <p:strVal val="visible"/>
                                      </p:to>
                                    </p:set>
                                    <p:anim calcmode="lin" valueType="num">
                                      <p:cBhvr additive="base">
                                        <p:cTn id="36" dur="500" fill="hold"/>
                                        <p:tgtEl>
                                          <p:spTgt spid="901176">
                                            <p:txEl>
                                              <p:pRg st="2" end="2"/>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90117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01175"/>
                                        </p:tgtEl>
                                        <p:attrNameLst>
                                          <p:attrName>style.visibility</p:attrName>
                                        </p:attrNameLst>
                                      </p:cBhvr>
                                      <p:to>
                                        <p:strVal val="visible"/>
                                      </p:to>
                                    </p:set>
                                    <p:animEffect transition="in" filter="wipe(left)">
                                      <p:cBhvr>
                                        <p:cTn id="42" dur="500"/>
                                        <p:tgtEl>
                                          <p:spTgt spid="901175"/>
                                        </p:tgtEl>
                                      </p:cBhvr>
                                    </p:animEffect>
                                  </p:childTnLst>
                                </p:cTn>
                              </p:par>
                            </p:childTnLst>
                          </p:cTn>
                        </p:par>
                        <p:par>
                          <p:cTn id="43" fill="hold" nodeType="afterGroup">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901165"/>
                                        </p:tgtEl>
                                        <p:attrNameLst>
                                          <p:attrName>style.visibility</p:attrName>
                                        </p:attrNameLst>
                                      </p:cBhvr>
                                      <p:to>
                                        <p:strVal val="visible"/>
                                      </p:to>
                                    </p:set>
                                    <p:animEffect transition="in" filter="wipe(left)">
                                      <p:cBhvr>
                                        <p:cTn id="46" dur="500"/>
                                        <p:tgtEl>
                                          <p:spTgt spid="901165"/>
                                        </p:tgtEl>
                                      </p:cBhvr>
                                    </p:animEffect>
                                  </p:childTnLst>
                                </p:cTn>
                              </p:par>
                            </p:childTnLst>
                          </p:cTn>
                        </p:par>
                        <p:par>
                          <p:cTn id="47" fill="hold" nodeType="afterGroup">
                            <p:stCondLst>
                              <p:cond delay="1000"/>
                            </p:stCondLst>
                            <p:childTnLst>
                              <p:par>
                                <p:cTn id="48" presetID="22" presetClass="entr" presetSubtype="1" fill="hold" grpId="0" nodeType="afterEffect">
                                  <p:stCondLst>
                                    <p:cond delay="0"/>
                                  </p:stCondLst>
                                  <p:childTnLst>
                                    <p:set>
                                      <p:cBhvr>
                                        <p:cTn id="49" dur="1" fill="hold">
                                          <p:stCondLst>
                                            <p:cond delay="0"/>
                                          </p:stCondLst>
                                        </p:cTn>
                                        <p:tgtEl>
                                          <p:spTgt spid="901177"/>
                                        </p:tgtEl>
                                        <p:attrNameLst>
                                          <p:attrName>style.visibility</p:attrName>
                                        </p:attrNameLst>
                                      </p:cBhvr>
                                      <p:to>
                                        <p:strVal val="visible"/>
                                      </p:to>
                                    </p:set>
                                    <p:animEffect transition="in" filter="wipe(up)">
                                      <p:cBhvr>
                                        <p:cTn id="50" dur="500"/>
                                        <p:tgtEl>
                                          <p:spTgt spid="901177"/>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901176">
                                            <p:txEl>
                                              <p:pRg st="3" end="3"/>
                                            </p:txEl>
                                          </p:spTgt>
                                        </p:tgtEl>
                                        <p:attrNameLst>
                                          <p:attrName>style.visibility</p:attrName>
                                        </p:attrNameLst>
                                      </p:cBhvr>
                                      <p:to>
                                        <p:strVal val="visible"/>
                                      </p:to>
                                    </p:set>
                                    <p:anim calcmode="lin" valueType="num">
                                      <p:cBhvr additive="base">
                                        <p:cTn id="55" dur="500" fill="hold"/>
                                        <p:tgtEl>
                                          <p:spTgt spid="901176">
                                            <p:txEl>
                                              <p:pRg st="3" end="3"/>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901176">
                                            <p:txEl>
                                              <p:pRg st="3" end="3"/>
                                            </p:txEl>
                                          </p:spTgt>
                                        </p:tgtEl>
                                        <p:attrNameLst>
                                          <p:attrName>ppt_y</p:attrName>
                                        </p:attrNameLst>
                                      </p:cBhvr>
                                      <p:tavLst>
                                        <p:tav tm="0">
                                          <p:val>
                                            <p:strVal val="#ppt_y"/>
                                          </p:val>
                                        </p:tav>
                                        <p:tav tm="100000">
                                          <p:val>
                                            <p:strVal val="#ppt_y"/>
                                          </p:val>
                                        </p:tav>
                                      </p:tavLst>
                                    </p:anim>
                                  </p:childTnLst>
                                </p:cTn>
                              </p:par>
                            </p:childTnLst>
                          </p:cTn>
                        </p:par>
                        <p:par>
                          <p:cTn id="57" fill="hold" nodeType="afterGroup">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901178"/>
                                        </p:tgtEl>
                                        <p:attrNameLst>
                                          <p:attrName>style.visibility</p:attrName>
                                        </p:attrNameLst>
                                      </p:cBhvr>
                                      <p:to>
                                        <p:strVal val="visible"/>
                                      </p:to>
                                    </p:set>
                                    <p:animEffect transition="in" filter="wipe(left)">
                                      <p:cBhvr>
                                        <p:cTn id="60" dur="500"/>
                                        <p:tgtEl>
                                          <p:spTgt spid="901178"/>
                                        </p:tgtEl>
                                      </p:cBhvr>
                                    </p:animEffect>
                                  </p:childTnLst>
                                </p:cTn>
                              </p:par>
                            </p:childTnLst>
                          </p:cTn>
                        </p:par>
                        <p:par>
                          <p:cTn id="61" fill="hold" nodeType="afterGroup">
                            <p:stCondLst>
                              <p:cond delay="1000"/>
                            </p:stCondLst>
                            <p:childTnLst>
                              <p:par>
                                <p:cTn id="62" presetID="22" presetClass="entr" presetSubtype="8" fill="hold" grpId="0" nodeType="afterEffect">
                                  <p:stCondLst>
                                    <p:cond delay="0"/>
                                  </p:stCondLst>
                                  <p:childTnLst>
                                    <p:set>
                                      <p:cBhvr>
                                        <p:cTn id="63" dur="1" fill="hold">
                                          <p:stCondLst>
                                            <p:cond delay="0"/>
                                          </p:stCondLst>
                                        </p:cTn>
                                        <p:tgtEl>
                                          <p:spTgt spid="901167"/>
                                        </p:tgtEl>
                                        <p:attrNameLst>
                                          <p:attrName>style.visibility</p:attrName>
                                        </p:attrNameLst>
                                      </p:cBhvr>
                                      <p:to>
                                        <p:strVal val="visible"/>
                                      </p:to>
                                    </p:set>
                                    <p:animEffect transition="in" filter="wipe(left)">
                                      <p:cBhvr>
                                        <p:cTn id="64" dur="500"/>
                                        <p:tgtEl>
                                          <p:spTgt spid="901167"/>
                                        </p:tgtEl>
                                      </p:cBhvr>
                                    </p:animEffect>
                                  </p:childTnLst>
                                </p:cTn>
                              </p:par>
                            </p:childTnLst>
                          </p:cTn>
                        </p:par>
                        <p:par>
                          <p:cTn id="65" fill="hold" nodeType="afterGroup">
                            <p:stCondLst>
                              <p:cond delay="1500"/>
                            </p:stCondLst>
                            <p:childTnLst>
                              <p:par>
                                <p:cTn id="66" presetID="22" presetClass="entr" presetSubtype="2" fill="hold" grpId="0" nodeType="afterEffect">
                                  <p:stCondLst>
                                    <p:cond delay="0"/>
                                  </p:stCondLst>
                                  <p:childTnLst>
                                    <p:set>
                                      <p:cBhvr>
                                        <p:cTn id="67" dur="1" fill="hold">
                                          <p:stCondLst>
                                            <p:cond delay="0"/>
                                          </p:stCondLst>
                                        </p:cTn>
                                        <p:tgtEl>
                                          <p:spTgt spid="901168"/>
                                        </p:tgtEl>
                                        <p:attrNameLst>
                                          <p:attrName>style.visibility</p:attrName>
                                        </p:attrNameLst>
                                      </p:cBhvr>
                                      <p:to>
                                        <p:strVal val="visible"/>
                                      </p:to>
                                    </p:set>
                                    <p:animEffect transition="in" filter="wipe(right)">
                                      <p:cBhvr>
                                        <p:cTn id="68" dur="500"/>
                                        <p:tgtEl>
                                          <p:spTgt spid="901168"/>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901176">
                                            <p:txEl>
                                              <p:pRg st="4" end="4"/>
                                            </p:txEl>
                                          </p:spTgt>
                                        </p:tgtEl>
                                        <p:attrNameLst>
                                          <p:attrName>style.visibility</p:attrName>
                                        </p:attrNameLst>
                                      </p:cBhvr>
                                      <p:to>
                                        <p:strVal val="visible"/>
                                      </p:to>
                                    </p:set>
                                    <p:anim calcmode="lin" valueType="num">
                                      <p:cBhvr additive="base">
                                        <p:cTn id="73" dur="500" fill="hold"/>
                                        <p:tgtEl>
                                          <p:spTgt spid="901176">
                                            <p:txEl>
                                              <p:pRg st="4" end="4"/>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901176">
                                            <p:txEl>
                                              <p:pRg st="4" end="4"/>
                                            </p:txEl>
                                          </p:spTgt>
                                        </p:tgtEl>
                                        <p:attrNameLst>
                                          <p:attrName>ppt_y</p:attrName>
                                        </p:attrNameLst>
                                      </p:cBhvr>
                                      <p:tavLst>
                                        <p:tav tm="0">
                                          <p:val>
                                            <p:strVal val="#ppt_y"/>
                                          </p:val>
                                        </p:tav>
                                        <p:tav tm="100000">
                                          <p:val>
                                            <p:strVal val="#ppt_y"/>
                                          </p:val>
                                        </p:tav>
                                      </p:tavLst>
                                    </p:anim>
                                  </p:childTnLst>
                                </p:cTn>
                              </p:par>
                            </p:childTnLst>
                          </p:cTn>
                        </p:par>
                        <p:par>
                          <p:cTn id="75" fill="hold" nodeType="afterGroup">
                            <p:stCondLst>
                              <p:cond delay="1000"/>
                            </p:stCondLst>
                            <p:childTnLst>
                              <p:par>
                                <p:cTn id="76" presetID="22" presetClass="entr" presetSubtype="8" fill="hold" grpId="0" nodeType="afterEffect">
                                  <p:stCondLst>
                                    <p:cond delay="0"/>
                                  </p:stCondLst>
                                  <p:childTnLst>
                                    <p:set>
                                      <p:cBhvr>
                                        <p:cTn id="77" dur="1" fill="hold">
                                          <p:stCondLst>
                                            <p:cond delay="0"/>
                                          </p:stCondLst>
                                        </p:cTn>
                                        <p:tgtEl>
                                          <p:spTgt spid="901179"/>
                                        </p:tgtEl>
                                        <p:attrNameLst>
                                          <p:attrName>style.visibility</p:attrName>
                                        </p:attrNameLst>
                                      </p:cBhvr>
                                      <p:to>
                                        <p:strVal val="visible"/>
                                      </p:to>
                                    </p:set>
                                    <p:animEffect transition="in" filter="wipe(left)">
                                      <p:cBhvr>
                                        <p:cTn id="78" dur="500"/>
                                        <p:tgtEl>
                                          <p:spTgt spid="901179"/>
                                        </p:tgtEl>
                                      </p:cBhvr>
                                    </p:animEffect>
                                  </p:childTnLst>
                                </p:cTn>
                              </p:par>
                            </p:childTnLst>
                          </p:cTn>
                        </p:par>
                        <p:par>
                          <p:cTn id="79" fill="hold" nodeType="afterGroup">
                            <p:stCondLst>
                              <p:cond delay="1500"/>
                            </p:stCondLst>
                            <p:childTnLst>
                              <p:par>
                                <p:cTn id="80" presetID="22" presetClass="entr" presetSubtype="8" fill="hold" grpId="0" nodeType="afterEffect">
                                  <p:stCondLst>
                                    <p:cond delay="0"/>
                                  </p:stCondLst>
                                  <p:childTnLst>
                                    <p:set>
                                      <p:cBhvr>
                                        <p:cTn id="81" dur="1" fill="hold">
                                          <p:stCondLst>
                                            <p:cond delay="0"/>
                                          </p:stCondLst>
                                        </p:cTn>
                                        <p:tgtEl>
                                          <p:spTgt spid="901180"/>
                                        </p:tgtEl>
                                        <p:attrNameLst>
                                          <p:attrName>style.visibility</p:attrName>
                                        </p:attrNameLst>
                                      </p:cBhvr>
                                      <p:to>
                                        <p:strVal val="visible"/>
                                      </p:to>
                                    </p:set>
                                    <p:animEffect transition="in" filter="wipe(left)">
                                      <p:cBhvr>
                                        <p:cTn id="82" dur="500"/>
                                        <p:tgtEl>
                                          <p:spTgt spid="901180"/>
                                        </p:tgtEl>
                                      </p:cBhvr>
                                    </p:animEffect>
                                  </p:childTnLst>
                                </p:cTn>
                              </p:par>
                            </p:childTnLst>
                          </p:cTn>
                        </p:par>
                        <p:par>
                          <p:cTn id="83" fill="hold" nodeType="afterGroup">
                            <p:stCondLst>
                              <p:cond delay="2000"/>
                            </p:stCondLst>
                            <p:childTnLst>
                              <p:par>
                                <p:cTn id="84" presetID="22" presetClass="entr" presetSubtype="8" fill="hold" grpId="0" nodeType="afterEffect">
                                  <p:stCondLst>
                                    <p:cond delay="0"/>
                                  </p:stCondLst>
                                  <p:childTnLst>
                                    <p:set>
                                      <p:cBhvr>
                                        <p:cTn id="85" dur="1" fill="hold">
                                          <p:stCondLst>
                                            <p:cond delay="0"/>
                                          </p:stCondLst>
                                        </p:cTn>
                                        <p:tgtEl>
                                          <p:spTgt spid="901181"/>
                                        </p:tgtEl>
                                        <p:attrNameLst>
                                          <p:attrName>style.visibility</p:attrName>
                                        </p:attrNameLst>
                                      </p:cBhvr>
                                      <p:to>
                                        <p:strVal val="visible"/>
                                      </p:to>
                                    </p:set>
                                    <p:animEffect transition="in" filter="wipe(left)">
                                      <p:cBhvr>
                                        <p:cTn id="86" dur="500"/>
                                        <p:tgtEl>
                                          <p:spTgt spid="901181"/>
                                        </p:tgtEl>
                                      </p:cBhvr>
                                    </p:animEffect>
                                  </p:childTnLst>
                                </p:cTn>
                              </p:par>
                            </p:childTnLst>
                          </p:cTn>
                        </p:par>
                        <p:par>
                          <p:cTn id="87" fill="hold" nodeType="afterGroup">
                            <p:stCondLst>
                              <p:cond delay="2500"/>
                            </p:stCondLst>
                            <p:childTnLst>
                              <p:par>
                                <p:cTn id="88" presetID="22" presetClass="entr" presetSubtype="4" fill="hold" grpId="0" nodeType="afterEffect">
                                  <p:stCondLst>
                                    <p:cond delay="0"/>
                                  </p:stCondLst>
                                  <p:childTnLst>
                                    <p:set>
                                      <p:cBhvr>
                                        <p:cTn id="89" dur="1" fill="hold">
                                          <p:stCondLst>
                                            <p:cond delay="0"/>
                                          </p:stCondLst>
                                        </p:cTn>
                                        <p:tgtEl>
                                          <p:spTgt spid="901169"/>
                                        </p:tgtEl>
                                        <p:attrNameLst>
                                          <p:attrName>style.visibility</p:attrName>
                                        </p:attrNameLst>
                                      </p:cBhvr>
                                      <p:to>
                                        <p:strVal val="visible"/>
                                      </p:to>
                                    </p:set>
                                    <p:animEffect transition="in" filter="wipe(down)">
                                      <p:cBhvr>
                                        <p:cTn id="90" dur="500"/>
                                        <p:tgtEl>
                                          <p:spTgt spid="901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61" grpId="0" animBg="1"/>
      <p:bldP spid="901165" grpId="0" animBg="1"/>
      <p:bldP spid="901166" grpId="0" animBg="1"/>
      <p:bldP spid="901166" grpId="1" animBg="1"/>
      <p:bldP spid="901167" grpId="0" animBg="1"/>
      <p:bldP spid="901168" grpId="0" animBg="1"/>
      <p:bldP spid="901169" grpId="0" animBg="1"/>
      <p:bldP spid="901174" grpId="0" animBg="1"/>
      <p:bldP spid="901175" grpId="0" animBg="1"/>
      <p:bldP spid="901176" grpId="0" build="p"/>
      <p:bldP spid="901177" grpId="0" animBg="1"/>
      <p:bldP spid="901178" grpId="0" animBg="1"/>
      <p:bldP spid="901179" grpId="0" animBg="1"/>
      <p:bldP spid="901180" grpId="0" animBg="1"/>
      <p:bldP spid="90118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0254" y="462650"/>
            <a:ext cx="8013278" cy="1823384"/>
          </a:xfrm>
          <a:prstGeom prst="rect">
            <a:avLst/>
          </a:prstGeom>
          <a:noFill/>
        </p:spPr>
        <p:txBody>
          <a:bodyPr wrap="square" rtlCol="0">
            <a:spAutoFit/>
          </a:bodyPr>
          <a:lstStyle/>
          <a:p>
            <a:r>
              <a:rPr lang="en-US" sz="2903" dirty="0">
                <a:ea typeface="Times New Roman" charset="0"/>
                <a:cs typeface="Times New Roman" charset="0"/>
              </a:rPr>
              <a:t>Summer Session Registration (Mar 18 – May 31)</a:t>
            </a:r>
          </a:p>
          <a:p>
            <a:endParaRPr lang="en-US" sz="2903" dirty="0">
              <a:solidFill>
                <a:srgbClr val="0000FF"/>
              </a:solidFill>
              <a:ea typeface="Times New Roman" charset="0"/>
              <a:cs typeface="Times New Roman" charset="0"/>
            </a:endParaRPr>
          </a:p>
          <a:p>
            <a:r>
              <a:rPr lang="en-US" sz="2903" dirty="0">
                <a:solidFill>
                  <a:srgbClr val="0000FF"/>
                </a:solidFill>
                <a:ea typeface="Times New Roman" charset="0"/>
                <a:cs typeface="Times New Roman" charset="0"/>
              </a:rPr>
              <a:t>Please spread the word!</a:t>
            </a:r>
          </a:p>
          <a:p>
            <a:endParaRPr lang="en-US" sz="2540" dirty="0">
              <a:solidFill>
                <a:srgbClr val="0000FF"/>
              </a:solidFill>
              <a:ea typeface="Times New Roman" charset="0"/>
              <a:cs typeface="Times New Roman" charset="0"/>
            </a:endParaRPr>
          </a:p>
        </p:txBody>
      </p:sp>
      <p:sp>
        <p:nvSpPr>
          <p:cNvPr id="6" name="TextBox 5"/>
          <p:cNvSpPr txBox="1"/>
          <p:nvPr/>
        </p:nvSpPr>
        <p:spPr>
          <a:xfrm>
            <a:off x="430470" y="2530678"/>
            <a:ext cx="184731" cy="762388"/>
          </a:xfrm>
          <a:prstGeom prst="rect">
            <a:avLst/>
          </a:prstGeom>
          <a:noFill/>
        </p:spPr>
        <p:txBody>
          <a:bodyPr wrap="none" rtlCol="0">
            <a:spAutoFit/>
          </a:bodyPr>
          <a:lstStyle/>
          <a:p>
            <a:endParaRPr lang="en-US" sz="4354" dirty="0"/>
          </a:p>
        </p:txBody>
      </p:sp>
      <p:graphicFrame>
        <p:nvGraphicFramePr>
          <p:cNvPr id="3" name="Table 2">
            <a:extLst>
              <a:ext uri="{FF2B5EF4-FFF2-40B4-BE49-F238E27FC236}">
                <a16:creationId xmlns:a16="http://schemas.microsoft.com/office/drawing/2014/main" id="{A8AB8A7C-39EB-48B6-B295-A4E98CEDC9B3}"/>
              </a:ext>
            </a:extLst>
          </p:cNvPr>
          <p:cNvGraphicFramePr>
            <a:graphicFrameLocks noGrp="1"/>
          </p:cNvGraphicFramePr>
          <p:nvPr>
            <p:extLst/>
          </p:nvPr>
        </p:nvGraphicFramePr>
        <p:xfrm>
          <a:off x="621622" y="2219638"/>
          <a:ext cx="7900756" cy="3704402"/>
        </p:xfrm>
        <a:graphic>
          <a:graphicData uri="http://schemas.openxmlformats.org/drawingml/2006/table">
            <a:tbl>
              <a:tblPr firstRow="1" bandRow="1">
                <a:tableStyleId>{5C22544A-7EE6-4342-B048-85BDC9FD1C3A}</a:tableStyleId>
              </a:tblPr>
              <a:tblGrid>
                <a:gridCol w="1342056">
                  <a:extLst>
                    <a:ext uri="{9D8B030D-6E8A-4147-A177-3AD203B41FA5}">
                      <a16:colId xmlns:a16="http://schemas.microsoft.com/office/drawing/2014/main" val="3346766986"/>
                    </a:ext>
                  </a:extLst>
                </a:gridCol>
                <a:gridCol w="1462497">
                  <a:extLst>
                    <a:ext uri="{9D8B030D-6E8A-4147-A177-3AD203B41FA5}">
                      <a16:colId xmlns:a16="http://schemas.microsoft.com/office/drawing/2014/main" val="768949065"/>
                    </a:ext>
                  </a:extLst>
                </a:gridCol>
                <a:gridCol w="1592902">
                  <a:extLst>
                    <a:ext uri="{9D8B030D-6E8A-4147-A177-3AD203B41FA5}">
                      <a16:colId xmlns:a16="http://schemas.microsoft.com/office/drawing/2014/main" val="3108437914"/>
                    </a:ext>
                  </a:extLst>
                </a:gridCol>
                <a:gridCol w="1731065">
                  <a:extLst>
                    <a:ext uri="{9D8B030D-6E8A-4147-A177-3AD203B41FA5}">
                      <a16:colId xmlns:a16="http://schemas.microsoft.com/office/drawing/2014/main" val="2209198148"/>
                    </a:ext>
                  </a:extLst>
                </a:gridCol>
                <a:gridCol w="1772236">
                  <a:extLst>
                    <a:ext uri="{9D8B030D-6E8A-4147-A177-3AD203B41FA5}">
                      <a16:colId xmlns:a16="http://schemas.microsoft.com/office/drawing/2014/main" val="2305038613"/>
                    </a:ext>
                  </a:extLst>
                </a:gridCol>
              </a:tblGrid>
              <a:tr h="887079">
                <a:tc>
                  <a:txBody>
                    <a:bodyPr/>
                    <a:lstStyle/>
                    <a:p>
                      <a:pPr algn="ctr"/>
                      <a:r>
                        <a:rPr lang="en-US" sz="2000" b="1" dirty="0">
                          <a:solidFill>
                            <a:schemeClr val="tx1"/>
                          </a:solidFill>
                        </a:rPr>
                        <a:t>Summer 1</a:t>
                      </a:r>
                    </a:p>
                  </a:txBody>
                  <a:tcPr marL="82944" marR="82944" marT="41472" marB="41472">
                    <a:solidFill>
                      <a:schemeClr val="accent1">
                        <a:lumMod val="40000"/>
                        <a:lumOff val="60000"/>
                      </a:schemeClr>
                    </a:solidFill>
                  </a:tcPr>
                </a:tc>
                <a:tc>
                  <a:txBody>
                    <a:bodyPr/>
                    <a:lstStyle/>
                    <a:p>
                      <a:pPr algn="ctr"/>
                      <a:r>
                        <a:rPr lang="en-US" sz="2000" b="1" dirty="0">
                          <a:solidFill>
                            <a:schemeClr val="tx1"/>
                          </a:solidFill>
                        </a:rPr>
                        <a:t>PHY 110 </a:t>
                      </a:r>
                    </a:p>
                  </a:txBody>
                  <a:tcPr marL="82944" marR="82944" marT="41472" marB="41472">
                    <a:solidFill>
                      <a:schemeClr val="accent1">
                        <a:lumMod val="40000"/>
                        <a:lumOff val="60000"/>
                      </a:schemeClr>
                    </a:solidFill>
                  </a:tcPr>
                </a:tc>
                <a:tc>
                  <a:txBody>
                    <a:bodyPr/>
                    <a:lstStyle/>
                    <a:p>
                      <a:pPr algn="ctr"/>
                      <a:r>
                        <a:rPr lang="en-US" sz="2000" b="1" dirty="0">
                          <a:solidFill>
                            <a:schemeClr val="tx1"/>
                          </a:solidFill>
                        </a:rPr>
                        <a:t>May 29-Jul 3</a:t>
                      </a:r>
                    </a:p>
                  </a:txBody>
                  <a:tcPr marL="82944" marR="82944" marT="41472" marB="41472">
                    <a:solidFill>
                      <a:schemeClr val="accent1">
                        <a:lumMod val="40000"/>
                        <a:lumOff val="60000"/>
                      </a:schemeClr>
                    </a:solidFill>
                  </a:tcPr>
                </a:tc>
                <a:tc>
                  <a:txBody>
                    <a:bodyPr/>
                    <a:lstStyle/>
                    <a:p>
                      <a:pPr algn="ctr"/>
                      <a:r>
                        <a:rPr lang="en-US" sz="2000" b="1" dirty="0">
                          <a:solidFill>
                            <a:schemeClr val="tx1"/>
                          </a:solidFill>
                        </a:rPr>
                        <a:t>MTWRF </a:t>
                      </a:r>
                    </a:p>
                    <a:p>
                      <a:pPr algn="ctr"/>
                      <a:r>
                        <a:rPr lang="en-US" sz="2000" b="1" dirty="0">
                          <a:solidFill>
                            <a:schemeClr val="tx1"/>
                          </a:solidFill>
                        </a:rPr>
                        <a:t>9:30-1:00</a:t>
                      </a:r>
                    </a:p>
                  </a:txBody>
                  <a:tcPr marL="82944" marR="82944" marT="41472" marB="41472">
                    <a:solidFill>
                      <a:schemeClr val="accent1">
                        <a:lumMod val="40000"/>
                        <a:lumOff val="60000"/>
                      </a:schemeClr>
                    </a:solidFill>
                  </a:tcPr>
                </a:tc>
                <a:tc>
                  <a:txBody>
                    <a:bodyPr/>
                    <a:lstStyle/>
                    <a:p>
                      <a:pPr algn="ctr"/>
                      <a:r>
                        <a:rPr lang="en-US" sz="2000" b="1" dirty="0">
                          <a:solidFill>
                            <a:schemeClr val="tx1"/>
                          </a:solidFill>
                        </a:rPr>
                        <a:t>Dr. Bin He</a:t>
                      </a:r>
                    </a:p>
                  </a:txBody>
                  <a:tcPr marL="82944" marR="82944" marT="41472" marB="41472">
                    <a:solidFill>
                      <a:schemeClr val="accent1">
                        <a:lumMod val="40000"/>
                        <a:lumOff val="60000"/>
                      </a:schemeClr>
                    </a:solidFill>
                  </a:tcPr>
                </a:tc>
                <a:extLst>
                  <a:ext uri="{0D108BD9-81ED-4DB2-BD59-A6C34878D82A}">
                    <a16:rowId xmlns:a16="http://schemas.microsoft.com/office/drawing/2014/main" val="490112943"/>
                  </a:ext>
                </a:extLst>
              </a:tr>
              <a:tr h="956465">
                <a:tc>
                  <a:txBody>
                    <a:bodyPr/>
                    <a:lstStyle/>
                    <a:p>
                      <a:pPr algn="ctr"/>
                      <a:r>
                        <a:rPr lang="en-US" sz="2000" b="1" dirty="0">
                          <a:solidFill>
                            <a:schemeClr val="tx1"/>
                          </a:solidFill>
                        </a:rPr>
                        <a:t>Summer 1</a:t>
                      </a:r>
                    </a:p>
                  </a:txBody>
                  <a:tcPr marL="82944" marR="82944" marT="41472" marB="41472"/>
                </a:tc>
                <a:tc>
                  <a:txBody>
                    <a:bodyPr/>
                    <a:lstStyle/>
                    <a:p>
                      <a:pPr marL="0" algn="ctr" defTabSz="756026" rtl="0" eaLnBrk="1" latinLnBrk="0" hangingPunct="1"/>
                      <a:r>
                        <a:rPr lang="en-US" sz="2000" b="1" kern="1200" dirty="0">
                          <a:solidFill>
                            <a:schemeClr val="tx1"/>
                          </a:solidFill>
                          <a:latin typeface="+mn-lt"/>
                          <a:ea typeface="+mn-ea"/>
                          <a:cs typeface="+mn-cs"/>
                        </a:rPr>
                        <a:t>PHY 113</a:t>
                      </a:r>
                    </a:p>
                  </a:txBody>
                  <a:tcPr marL="82944" marR="82944" marT="41472" marB="41472"/>
                </a:tc>
                <a:tc>
                  <a:txBody>
                    <a:bodyPr/>
                    <a:lstStyle/>
                    <a:p>
                      <a:pPr algn="ctr"/>
                      <a:r>
                        <a:rPr lang="en-US" sz="2000" b="1" dirty="0">
                          <a:solidFill>
                            <a:schemeClr val="tx1"/>
                          </a:solidFill>
                        </a:rPr>
                        <a:t>May 29-Jul 3</a:t>
                      </a:r>
                    </a:p>
                  </a:txBody>
                  <a:tcPr marL="82944" marR="82944" marT="41472" marB="41472"/>
                </a:tc>
                <a:tc>
                  <a:txBody>
                    <a:bodyPr/>
                    <a:lstStyle/>
                    <a:p>
                      <a:pPr algn="ctr"/>
                      <a:r>
                        <a:rPr lang="en-US" sz="2000" b="1" dirty="0">
                          <a:solidFill>
                            <a:schemeClr val="tx1"/>
                          </a:solidFill>
                        </a:rPr>
                        <a:t>MTWRF </a:t>
                      </a:r>
                    </a:p>
                    <a:p>
                      <a:pPr algn="ctr"/>
                      <a:r>
                        <a:rPr lang="en-US" sz="2000" b="1" dirty="0">
                          <a:solidFill>
                            <a:schemeClr val="tx1"/>
                          </a:solidFill>
                        </a:rPr>
                        <a:t>8:30-12:30</a:t>
                      </a:r>
                    </a:p>
                  </a:txBody>
                  <a:tcPr marL="82944" marR="82944" marT="41472" marB="41472"/>
                </a:tc>
                <a:tc>
                  <a:txBody>
                    <a:bodyPr/>
                    <a:lstStyle/>
                    <a:p>
                      <a:pPr algn="ctr"/>
                      <a:r>
                        <a:rPr lang="en-US" sz="2000" b="1" dirty="0">
                          <a:solidFill>
                            <a:schemeClr val="tx1"/>
                          </a:solidFill>
                        </a:rPr>
                        <a:t>Dr. Jack Dostal</a:t>
                      </a:r>
                    </a:p>
                  </a:txBody>
                  <a:tcPr marL="82944" marR="82944" marT="41472" marB="41472"/>
                </a:tc>
                <a:extLst>
                  <a:ext uri="{0D108BD9-81ED-4DB2-BD59-A6C34878D82A}">
                    <a16:rowId xmlns:a16="http://schemas.microsoft.com/office/drawing/2014/main" val="3398343153"/>
                  </a:ext>
                </a:extLst>
              </a:tr>
              <a:tr h="904393">
                <a:tc>
                  <a:txBody>
                    <a:bodyPr/>
                    <a:lstStyle/>
                    <a:p>
                      <a:pPr algn="ctr"/>
                      <a:r>
                        <a:rPr lang="en-US" sz="2000" b="1" dirty="0">
                          <a:solidFill>
                            <a:schemeClr val="tx1"/>
                          </a:solidFill>
                        </a:rPr>
                        <a:t>Summer 2</a:t>
                      </a:r>
                    </a:p>
                  </a:txBody>
                  <a:tcPr marL="82944" marR="82944" marT="41472" marB="41472"/>
                </a:tc>
                <a:tc>
                  <a:txBody>
                    <a:bodyPr/>
                    <a:lstStyle/>
                    <a:p>
                      <a:pPr algn="ctr"/>
                      <a:r>
                        <a:rPr lang="en-US" sz="2000" b="1" dirty="0">
                          <a:solidFill>
                            <a:schemeClr val="tx1"/>
                          </a:solidFill>
                        </a:rPr>
                        <a:t>PHY 113</a:t>
                      </a:r>
                    </a:p>
                  </a:txBody>
                  <a:tcPr marL="82944" marR="82944" marT="41472" marB="41472"/>
                </a:tc>
                <a:tc>
                  <a:txBody>
                    <a:bodyPr/>
                    <a:lstStyle/>
                    <a:p>
                      <a:pPr algn="ctr"/>
                      <a:r>
                        <a:rPr lang="en-US" sz="2000" b="1" dirty="0">
                          <a:solidFill>
                            <a:schemeClr val="tx1"/>
                          </a:solidFill>
                        </a:rPr>
                        <a:t>Jul 8-Aug 10</a:t>
                      </a:r>
                    </a:p>
                  </a:txBody>
                  <a:tcPr marL="82944" marR="82944" marT="41472" marB="41472"/>
                </a:tc>
                <a:tc>
                  <a:txBody>
                    <a:bodyPr/>
                    <a:lstStyle/>
                    <a:p>
                      <a:pPr marL="0" marR="0" lvl="0" indent="0" algn="ctr" defTabSz="756026"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MTWRF </a:t>
                      </a:r>
                    </a:p>
                    <a:p>
                      <a:pPr marL="0" marR="0" lvl="0" indent="0" algn="ctr" defTabSz="756026"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9:30-1:30</a:t>
                      </a:r>
                    </a:p>
                  </a:txBody>
                  <a:tcPr marL="82944" marR="82944" marT="41472" marB="41472"/>
                </a:tc>
                <a:tc>
                  <a:txBody>
                    <a:bodyPr/>
                    <a:lstStyle/>
                    <a:p>
                      <a:pPr algn="ctr"/>
                      <a:r>
                        <a:rPr lang="en-US" sz="2000" b="1" dirty="0">
                          <a:solidFill>
                            <a:schemeClr val="tx1"/>
                          </a:solidFill>
                        </a:rPr>
                        <a:t>Dr. Bin He</a:t>
                      </a:r>
                    </a:p>
                  </a:txBody>
                  <a:tcPr marL="82944" marR="82944" marT="41472" marB="41472"/>
                </a:tc>
                <a:extLst>
                  <a:ext uri="{0D108BD9-81ED-4DB2-BD59-A6C34878D82A}">
                    <a16:rowId xmlns:a16="http://schemas.microsoft.com/office/drawing/2014/main" val="1452271228"/>
                  </a:ext>
                </a:extLst>
              </a:tr>
              <a:tr h="956465">
                <a:tc>
                  <a:txBody>
                    <a:bodyPr/>
                    <a:lstStyle/>
                    <a:p>
                      <a:pPr algn="ctr"/>
                      <a:r>
                        <a:rPr lang="en-US" sz="2000" b="1" dirty="0">
                          <a:solidFill>
                            <a:schemeClr val="tx1"/>
                          </a:solidFill>
                        </a:rPr>
                        <a:t>Summer 2</a:t>
                      </a:r>
                    </a:p>
                  </a:txBody>
                  <a:tcPr marL="82944" marR="82944" marT="41472" marB="41472"/>
                </a:tc>
                <a:tc>
                  <a:txBody>
                    <a:bodyPr/>
                    <a:lstStyle/>
                    <a:p>
                      <a:pPr algn="ctr"/>
                      <a:r>
                        <a:rPr lang="en-US" sz="2000" b="1" dirty="0">
                          <a:solidFill>
                            <a:schemeClr val="tx1"/>
                          </a:solidFill>
                        </a:rPr>
                        <a:t>PHY 114</a:t>
                      </a:r>
                    </a:p>
                  </a:txBody>
                  <a:tcPr marL="82944" marR="82944" marT="41472" marB="41472"/>
                </a:tc>
                <a:tc>
                  <a:txBody>
                    <a:bodyPr/>
                    <a:lstStyle/>
                    <a:p>
                      <a:pPr algn="ctr"/>
                      <a:r>
                        <a:rPr lang="en-US" sz="2000" b="1" dirty="0">
                          <a:solidFill>
                            <a:schemeClr val="tx1"/>
                          </a:solidFill>
                        </a:rPr>
                        <a:t>Jul 8-Aug 10</a:t>
                      </a:r>
                    </a:p>
                  </a:txBody>
                  <a:tcPr marL="82944" marR="82944" marT="41472" marB="41472"/>
                </a:tc>
                <a:tc>
                  <a:txBody>
                    <a:bodyPr/>
                    <a:lstStyle/>
                    <a:p>
                      <a:pPr marL="0" marR="0" lvl="0" indent="0" algn="ctr" defTabSz="756026"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MTWRF </a:t>
                      </a:r>
                    </a:p>
                    <a:p>
                      <a:pPr marL="0" marR="0" lvl="0" indent="0" algn="ctr" defTabSz="756026"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8:30-12:30</a:t>
                      </a:r>
                    </a:p>
                  </a:txBody>
                  <a:tcPr marL="82944" marR="82944" marT="41472" marB="41472"/>
                </a:tc>
                <a:tc>
                  <a:txBody>
                    <a:bodyPr/>
                    <a:lstStyle/>
                    <a:p>
                      <a:pPr algn="ctr"/>
                      <a:r>
                        <a:rPr lang="en-US" sz="2000" b="1" dirty="0">
                          <a:solidFill>
                            <a:schemeClr val="tx1"/>
                          </a:solidFill>
                        </a:rPr>
                        <a:t>Dr. Burak Ucer</a:t>
                      </a:r>
                    </a:p>
                  </a:txBody>
                  <a:tcPr marL="82944" marR="82944" marT="41472" marB="41472"/>
                </a:tc>
                <a:extLst>
                  <a:ext uri="{0D108BD9-81ED-4DB2-BD59-A6C34878D82A}">
                    <a16:rowId xmlns:a16="http://schemas.microsoft.com/office/drawing/2014/main" val="4244337550"/>
                  </a:ext>
                </a:extLst>
              </a:tr>
            </a:tbl>
          </a:graphicData>
        </a:graphic>
      </p:graphicFrame>
    </p:spTree>
    <p:extLst>
      <p:ext uri="{BB962C8B-B14F-4D97-AF65-F5344CB8AC3E}">
        <p14:creationId xmlns:p14="http://schemas.microsoft.com/office/powerpoint/2010/main" val="26613395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 Box 2"/>
          <p:cNvSpPr txBox="1">
            <a:spLocks noChangeArrowheads="1"/>
          </p:cNvSpPr>
          <p:nvPr/>
        </p:nvSpPr>
        <p:spPr bwMode="auto">
          <a:xfrm>
            <a:off x="0" y="0"/>
            <a:ext cx="9144000" cy="584775"/>
          </a:xfrm>
          <a:prstGeom prst="rect">
            <a:avLst/>
          </a:prstGeom>
          <a:solidFill>
            <a:srgbClr val="FF9999"/>
          </a:solidFill>
          <a:ln>
            <a:solidFill>
              <a:schemeClr val="tx1"/>
            </a:solidFill>
          </a:ln>
          <a:effectLs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3200" dirty="0">
                <a:solidFill>
                  <a:schemeClr val="tx1"/>
                </a:solidFill>
              </a:rPr>
              <a:t>Spherical </a:t>
            </a:r>
            <a:r>
              <a:rPr lang="en-US" sz="3200" dirty="0" smtClean="0">
                <a:solidFill>
                  <a:schemeClr val="tx1"/>
                </a:solidFill>
              </a:rPr>
              <a:t>Mirrors</a:t>
            </a:r>
          </a:p>
        </p:txBody>
      </p:sp>
      <p:sp>
        <p:nvSpPr>
          <p:cNvPr id="52229" name="Text Box 4"/>
          <p:cNvSpPr txBox="1">
            <a:spLocks noChangeArrowheads="1"/>
          </p:cNvSpPr>
          <p:nvPr/>
        </p:nvSpPr>
        <p:spPr bwMode="auto">
          <a:xfrm>
            <a:off x="3124200" y="673810"/>
            <a:ext cx="3962400" cy="92333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lnSpc>
                <a:spcPct val="150000"/>
              </a:lnSpc>
              <a:buFontTx/>
              <a:buAutoNum type="arabicPeriod"/>
            </a:pPr>
            <a:r>
              <a:rPr lang="en-US" sz="1200" dirty="0">
                <a:solidFill>
                  <a:schemeClr val="accent6"/>
                </a:solidFill>
              </a:rPr>
              <a:t>Any ray coming in parallel goes through the focus</a:t>
            </a:r>
          </a:p>
          <a:p>
            <a:pPr eaLnBrk="1" hangingPunct="1">
              <a:lnSpc>
                <a:spcPct val="150000"/>
              </a:lnSpc>
              <a:buFontTx/>
              <a:buAutoNum type="arabicPeriod"/>
            </a:pPr>
            <a:r>
              <a:rPr lang="en-US" sz="1200" dirty="0">
                <a:solidFill>
                  <a:srgbClr val="008000"/>
                </a:solidFill>
              </a:rPr>
              <a:t>Any ray through the </a:t>
            </a:r>
            <a:r>
              <a:rPr lang="en-US" sz="1200" dirty="0" smtClean="0">
                <a:solidFill>
                  <a:srgbClr val="008000"/>
                </a:solidFill>
              </a:rPr>
              <a:t>focal point, F, </a:t>
            </a:r>
            <a:r>
              <a:rPr lang="en-US" sz="1200" dirty="0">
                <a:solidFill>
                  <a:srgbClr val="008000"/>
                </a:solidFill>
              </a:rPr>
              <a:t>comes out parallel</a:t>
            </a:r>
          </a:p>
          <a:p>
            <a:pPr eaLnBrk="1" hangingPunct="1">
              <a:lnSpc>
                <a:spcPct val="150000"/>
              </a:lnSpc>
              <a:buFontTx/>
              <a:buAutoNum type="arabicPeriod"/>
            </a:pPr>
            <a:r>
              <a:rPr lang="en-US" sz="1200" dirty="0">
                <a:solidFill>
                  <a:srgbClr val="FF0000"/>
                </a:solidFill>
              </a:rPr>
              <a:t>Any ray through the </a:t>
            </a:r>
            <a:r>
              <a:rPr lang="en-US" sz="1200" dirty="0" smtClean="0">
                <a:solidFill>
                  <a:srgbClr val="FF0000"/>
                </a:solidFill>
              </a:rPr>
              <a:t>center, C, </a:t>
            </a:r>
            <a:r>
              <a:rPr lang="en-US" sz="1200" dirty="0">
                <a:solidFill>
                  <a:srgbClr val="FF0000"/>
                </a:solidFill>
              </a:rPr>
              <a:t>comes straight back</a:t>
            </a:r>
          </a:p>
        </p:txBody>
      </p:sp>
      <p:sp>
        <p:nvSpPr>
          <p:cNvPr id="2" name="TextBox 1"/>
          <p:cNvSpPr txBox="1"/>
          <p:nvPr/>
        </p:nvSpPr>
        <p:spPr>
          <a:xfrm>
            <a:off x="0" y="999342"/>
            <a:ext cx="3048000" cy="338554"/>
          </a:xfrm>
          <a:prstGeom prst="rect">
            <a:avLst/>
          </a:prstGeom>
          <a:solidFill>
            <a:srgbClr val="FF9999"/>
          </a:solidFill>
          <a:ln>
            <a:solidFill>
              <a:schemeClr val="tx1"/>
            </a:solidFill>
          </a:ln>
        </p:spPr>
        <p:txBody>
          <a:bodyPr wrap="square" rtlCol="0">
            <a:spAutoFit/>
          </a:bodyPr>
          <a:lstStyle/>
          <a:p>
            <a:r>
              <a:rPr lang="en-US" sz="1600" dirty="0" smtClean="0">
                <a:solidFill>
                  <a:schemeClr val="tx1"/>
                </a:solidFill>
              </a:rPr>
              <a:t>Ray tracing and creating an image</a:t>
            </a:r>
            <a:endParaRPr lang="en-US" sz="1600" dirty="0">
              <a:solidFill>
                <a:schemeClr val="tx1"/>
              </a:solidFill>
            </a:endParaRPr>
          </a:p>
        </p:txBody>
      </p:sp>
      <p:grpSp>
        <p:nvGrpSpPr>
          <p:cNvPr id="16" name="Group 15"/>
          <p:cNvGrpSpPr/>
          <p:nvPr/>
        </p:nvGrpSpPr>
        <p:grpSpPr>
          <a:xfrm>
            <a:off x="3025066" y="6205064"/>
            <a:ext cx="632534" cy="338554"/>
            <a:chOff x="2476500" y="6197569"/>
            <a:chExt cx="4838700" cy="338554"/>
          </a:xfrm>
        </p:grpSpPr>
        <p:cxnSp>
          <p:nvCxnSpPr>
            <p:cNvPr id="11" name="Straight Arrow Connector 10"/>
            <p:cNvCxnSpPr/>
            <p:nvPr/>
          </p:nvCxnSpPr>
          <p:spPr bwMode="auto">
            <a:xfrm flipV="1">
              <a:off x="2476500" y="6407210"/>
              <a:ext cx="4838700" cy="12700"/>
            </a:xfrm>
            <a:prstGeom prst="straightConnector1">
              <a:avLst/>
            </a:prstGeom>
            <a:solidFill>
              <a:schemeClr val="accent1"/>
            </a:solidFill>
            <a:ln w="9525" cap="flat" cmpd="sng" algn="ctr">
              <a:solidFill>
                <a:schemeClr val="tx1"/>
              </a:solidFill>
              <a:prstDash val="solid"/>
              <a:round/>
              <a:headEnd type="triangl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p:cNvSpPr txBox="1"/>
            <p:nvPr/>
          </p:nvSpPr>
          <p:spPr>
            <a:xfrm>
              <a:off x="4790661" y="6197569"/>
              <a:ext cx="254000" cy="338554"/>
            </a:xfrm>
            <a:prstGeom prst="rect">
              <a:avLst/>
            </a:prstGeom>
            <a:solidFill>
              <a:srgbClr val="FFFFFF"/>
            </a:solidFill>
          </p:spPr>
          <p:txBody>
            <a:bodyPr wrap="square" rtlCol="0">
              <a:spAutoFit/>
            </a:bodyPr>
            <a:lstStyle/>
            <a:p>
              <a:pPr algn="ctr"/>
              <a:r>
                <a:rPr lang="en-US" sz="1600" dirty="0" smtClean="0">
                  <a:solidFill>
                    <a:schemeClr val="tx1"/>
                  </a:solidFill>
                </a:rPr>
                <a:t>p</a:t>
              </a:r>
              <a:endParaRPr lang="en-US" sz="1600" dirty="0">
                <a:solidFill>
                  <a:schemeClr val="tx1"/>
                </a:solidFill>
              </a:endParaRPr>
            </a:p>
          </p:txBody>
        </p:sp>
      </p:grpSp>
      <p:grpSp>
        <p:nvGrpSpPr>
          <p:cNvPr id="17" name="Group 16"/>
          <p:cNvGrpSpPr/>
          <p:nvPr/>
        </p:nvGrpSpPr>
        <p:grpSpPr>
          <a:xfrm>
            <a:off x="3661299" y="6401129"/>
            <a:ext cx="1066800" cy="338554"/>
            <a:chOff x="5232106" y="6488668"/>
            <a:chExt cx="2083094" cy="338554"/>
          </a:xfrm>
        </p:grpSpPr>
        <p:cxnSp>
          <p:nvCxnSpPr>
            <p:cNvPr id="8" name="Straight Arrow Connector 7"/>
            <p:cNvCxnSpPr/>
            <p:nvPr/>
          </p:nvCxnSpPr>
          <p:spPr bwMode="auto">
            <a:xfrm>
              <a:off x="5232106" y="6705600"/>
              <a:ext cx="2083094" cy="0"/>
            </a:xfrm>
            <a:prstGeom prst="straightConnector1">
              <a:avLst/>
            </a:prstGeom>
            <a:solidFill>
              <a:schemeClr val="accent1"/>
            </a:solidFill>
            <a:ln w="9525" cap="flat" cmpd="sng" algn="ctr">
              <a:solidFill>
                <a:schemeClr val="tx1"/>
              </a:solidFill>
              <a:prstDash val="solid"/>
              <a:round/>
              <a:headEnd type="triangl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TextBox 34"/>
            <p:cNvSpPr txBox="1"/>
            <p:nvPr/>
          </p:nvSpPr>
          <p:spPr>
            <a:xfrm>
              <a:off x="5976068" y="6488668"/>
              <a:ext cx="254000" cy="338554"/>
            </a:xfrm>
            <a:prstGeom prst="rect">
              <a:avLst/>
            </a:prstGeom>
            <a:solidFill>
              <a:srgbClr val="FFFFFF"/>
            </a:solidFill>
          </p:spPr>
          <p:txBody>
            <a:bodyPr wrap="square" rtlCol="0">
              <a:spAutoFit/>
            </a:bodyPr>
            <a:lstStyle/>
            <a:p>
              <a:pPr algn="ctr"/>
              <a:r>
                <a:rPr lang="en-US" sz="1600" dirty="0">
                  <a:solidFill>
                    <a:schemeClr val="tx1"/>
                  </a:solidFill>
                </a:rPr>
                <a:t>q</a:t>
              </a:r>
            </a:p>
          </p:txBody>
        </p:sp>
      </p:grpSp>
      <p:pic>
        <p:nvPicPr>
          <p:cNvPr id="13" name="Picture 4" descr="3613b"/>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4089" b="6493"/>
          <a:stretch/>
        </p:blipFill>
        <p:spPr bwMode="auto">
          <a:xfrm>
            <a:off x="755032" y="3124200"/>
            <a:ext cx="7659519" cy="3205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4172378" y="2293203"/>
            <a:ext cx="4242173" cy="830997"/>
          </a:xfrm>
          <a:prstGeom prst="rect">
            <a:avLst/>
          </a:prstGeom>
          <a:solidFill>
            <a:srgbClr val="E0E1D1"/>
          </a:solidFill>
          <a:ln w="19050">
            <a:solidFill>
              <a:srgbClr val="959368"/>
            </a:solidFill>
          </a:ln>
        </p:spPr>
        <p:txBody>
          <a:bodyPr wrap="square" rtlCol="0">
            <a:spAutoFit/>
          </a:bodyPr>
          <a:lstStyle/>
          <a:p>
            <a:pPr>
              <a:lnSpc>
                <a:spcPct val="150000"/>
              </a:lnSpc>
            </a:pPr>
            <a:r>
              <a:rPr lang="en-US" sz="1600" dirty="0" smtClean="0">
                <a:solidFill>
                  <a:schemeClr val="tx1"/>
                </a:solidFill>
              </a:rPr>
              <a:t>When the object is closer than the focal point, the image is virtual, upright and increased in size.</a:t>
            </a:r>
            <a:endParaRPr lang="en-US" sz="1600" dirty="0">
              <a:solidFill>
                <a:schemeClr val="tx1"/>
              </a:solidFill>
            </a:endParaRPr>
          </a:p>
        </p:txBody>
      </p:sp>
      <p:sp>
        <p:nvSpPr>
          <p:cNvPr id="15" name="TextBox 14"/>
          <p:cNvSpPr txBox="1"/>
          <p:nvPr/>
        </p:nvSpPr>
        <p:spPr>
          <a:xfrm>
            <a:off x="7391401" y="0"/>
            <a:ext cx="1752600" cy="738664"/>
          </a:xfrm>
          <a:prstGeom prst="rect">
            <a:avLst/>
          </a:prstGeom>
          <a:solidFill>
            <a:srgbClr val="FFFF00"/>
          </a:solidFill>
          <a:ln>
            <a:solidFill>
              <a:schemeClr val="tx1"/>
            </a:solidFill>
          </a:ln>
        </p:spPr>
        <p:txBody>
          <a:bodyPr wrap="square" rtlCol="0">
            <a:spAutoFit/>
          </a:bodyPr>
          <a:lstStyle/>
          <a:p>
            <a:r>
              <a:rPr lang="en-US" sz="1400" dirty="0" smtClean="0">
                <a:solidFill>
                  <a:schemeClr val="tx1"/>
                </a:solidFill>
              </a:rPr>
              <a:t>Case 3: Concave mirror, object between F and mirror</a:t>
            </a:r>
            <a:endParaRPr lang="en-US" sz="1400" dirty="0">
              <a:solidFill>
                <a:schemeClr val="tx1"/>
              </a:solidFill>
            </a:endParaRPr>
          </a:p>
        </p:txBody>
      </p:sp>
    </p:spTree>
    <p:extLst>
      <p:ext uri="{BB962C8B-B14F-4D97-AF65-F5344CB8AC3E}">
        <p14:creationId xmlns:p14="http://schemas.microsoft.com/office/powerpoint/2010/main" val="2368211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ext Box 2"/>
          <p:cNvSpPr txBox="1">
            <a:spLocks noChangeArrowheads="1"/>
          </p:cNvSpPr>
          <p:nvPr/>
        </p:nvSpPr>
        <p:spPr bwMode="auto">
          <a:xfrm>
            <a:off x="0" y="0"/>
            <a:ext cx="9143999" cy="466725"/>
          </a:xfrm>
          <a:prstGeom prst="rect">
            <a:avLst/>
          </a:prstGeom>
          <a:solidFill>
            <a:srgbClr val="FF9999"/>
          </a:solidFill>
          <a:ln w="9525">
            <a:solidFill>
              <a:schemeClr val="tx1"/>
            </a:solidFill>
            <a:miter lim="800000"/>
            <a:headEnd/>
            <a:tailEnd/>
          </a:ln>
          <a:effectLst/>
          <a:extLst/>
        </p:spPr>
        <p:txBody>
          <a:bodyPr wrap="square">
            <a:spAutoFit/>
          </a:bodyPr>
          <a:lstStyle/>
          <a:p>
            <a:pPr algn="ctr">
              <a:spcBef>
                <a:spcPct val="50000"/>
              </a:spcBef>
            </a:pPr>
            <a:r>
              <a:rPr lang="en-US" altLang="en-US" sz="2400" dirty="0" smtClean="0">
                <a:solidFill>
                  <a:srgbClr val="000000"/>
                </a:solidFill>
              </a:rPr>
              <a:t>White board example</a:t>
            </a:r>
          </a:p>
        </p:txBody>
      </p:sp>
      <p:sp>
        <p:nvSpPr>
          <p:cNvPr id="149507" name="Text Box 3"/>
          <p:cNvSpPr txBox="1">
            <a:spLocks noChangeArrowheads="1"/>
          </p:cNvSpPr>
          <p:nvPr/>
        </p:nvSpPr>
        <p:spPr bwMode="auto">
          <a:xfrm>
            <a:off x="400050" y="900113"/>
            <a:ext cx="840105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000" b="1" dirty="0" smtClean="0">
                <a:solidFill>
                  <a:srgbClr val="000000"/>
                </a:solidFill>
              </a:rPr>
              <a:t>Object closer than focal point to concave mirror.</a:t>
            </a:r>
          </a:p>
          <a:p>
            <a:pPr>
              <a:spcBef>
                <a:spcPct val="50000"/>
              </a:spcBef>
            </a:pPr>
            <a:r>
              <a:rPr lang="en-US" altLang="en-US" sz="2000" dirty="0" smtClean="0">
                <a:solidFill>
                  <a:srgbClr val="000000"/>
                </a:solidFill>
              </a:rPr>
              <a:t>A 1.00 cm object is placed 10.0 cm from a concave mirror whose radius of curvature is 30.0 cm. </a:t>
            </a:r>
          </a:p>
          <a:p>
            <a:pPr>
              <a:spcBef>
                <a:spcPct val="50000"/>
              </a:spcBef>
              <a:buFontTx/>
              <a:buAutoNum type="alphaLcParenBoth"/>
            </a:pPr>
            <a:r>
              <a:rPr lang="en-US" altLang="en-US" sz="2000" dirty="0" smtClean="0">
                <a:solidFill>
                  <a:srgbClr val="000000"/>
                </a:solidFill>
              </a:rPr>
              <a:t>Draw a ray diagram to locate (approximately) the position of the image. </a:t>
            </a:r>
          </a:p>
          <a:p>
            <a:pPr>
              <a:spcBef>
                <a:spcPct val="50000"/>
              </a:spcBef>
              <a:buFontTx/>
              <a:buAutoNum type="alphaLcParenBoth"/>
            </a:pPr>
            <a:r>
              <a:rPr lang="en-US" altLang="en-US" sz="2000" dirty="0" smtClean="0">
                <a:solidFill>
                  <a:srgbClr val="000000"/>
                </a:solidFill>
              </a:rPr>
              <a:t>Determine the position of the image and the magnification analytically.</a:t>
            </a:r>
          </a:p>
          <a:p>
            <a:pPr>
              <a:spcBef>
                <a:spcPct val="50000"/>
              </a:spcBef>
              <a:buFontTx/>
              <a:buAutoNum type="alphaLcParenBoth"/>
            </a:pPr>
            <a:r>
              <a:rPr lang="en-US" altLang="en-US" sz="2000" dirty="0" smtClean="0">
                <a:solidFill>
                  <a:srgbClr val="000000"/>
                </a:solidFill>
              </a:rPr>
              <a:t>Is this a real or virtual image?</a:t>
            </a:r>
          </a:p>
        </p:txBody>
      </p:sp>
      <p:pic>
        <p:nvPicPr>
          <p:cNvPr id="4" name="Picture 4" descr="3613b"/>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4089" b="6493"/>
          <a:stretch/>
        </p:blipFill>
        <p:spPr bwMode="auto">
          <a:xfrm>
            <a:off x="609600" y="3652191"/>
            <a:ext cx="7659519" cy="3205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391401" y="0"/>
            <a:ext cx="1752600" cy="738664"/>
          </a:xfrm>
          <a:prstGeom prst="rect">
            <a:avLst/>
          </a:prstGeom>
          <a:solidFill>
            <a:srgbClr val="FFFF00"/>
          </a:solidFill>
          <a:ln>
            <a:solidFill>
              <a:schemeClr val="tx1"/>
            </a:solidFill>
          </a:ln>
        </p:spPr>
        <p:txBody>
          <a:bodyPr wrap="square" rtlCol="0">
            <a:spAutoFit/>
          </a:bodyPr>
          <a:lstStyle/>
          <a:p>
            <a:r>
              <a:rPr lang="en-US" sz="1400" dirty="0" smtClean="0">
                <a:solidFill>
                  <a:schemeClr val="tx1"/>
                </a:solidFill>
              </a:rPr>
              <a:t>Case 3: Concave mirror, object between F and mirror</a:t>
            </a:r>
            <a:endParaRPr lang="en-US" sz="1400" dirty="0">
              <a:solidFill>
                <a:schemeClr val="tx1"/>
              </a:solidFill>
            </a:endParaRPr>
          </a:p>
        </p:txBody>
      </p:sp>
    </p:spTree>
    <p:extLst>
      <p:ext uri="{BB962C8B-B14F-4D97-AF65-F5344CB8AC3E}">
        <p14:creationId xmlns:p14="http://schemas.microsoft.com/office/powerpoint/2010/main" val="32038081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Freeform 28"/>
          <p:cNvSpPr>
            <a:spLocks/>
          </p:cNvSpPr>
          <p:nvPr/>
        </p:nvSpPr>
        <p:spPr bwMode="auto">
          <a:xfrm flipH="1">
            <a:off x="4800600" y="3962400"/>
            <a:ext cx="166688" cy="1981200"/>
          </a:xfrm>
          <a:custGeom>
            <a:avLst/>
            <a:gdLst>
              <a:gd name="T0" fmla="*/ 0 w 48"/>
              <a:gd name="T1" fmla="*/ 0 h 864"/>
              <a:gd name="T2" fmla="*/ 166688 w 48"/>
              <a:gd name="T3" fmla="*/ 990600 h 864"/>
              <a:gd name="T4" fmla="*/ 0 w 48"/>
              <a:gd name="T5" fmla="*/ 1981200 h 864"/>
              <a:gd name="T6" fmla="*/ 0 60000 65536"/>
              <a:gd name="T7" fmla="*/ 0 60000 65536"/>
              <a:gd name="T8" fmla="*/ 0 60000 65536"/>
            </a:gdLst>
            <a:ahLst/>
            <a:cxnLst>
              <a:cxn ang="T6">
                <a:pos x="T0" y="T1"/>
              </a:cxn>
              <a:cxn ang="T7">
                <a:pos x="T2" y="T3"/>
              </a:cxn>
              <a:cxn ang="T8">
                <a:pos x="T4" y="T5"/>
              </a:cxn>
            </a:cxnLst>
            <a:rect l="0" t="0" r="r" b="b"/>
            <a:pathLst>
              <a:path w="48" h="864">
                <a:moveTo>
                  <a:pt x="0" y="0"/>
                </a:moveTo>
                <a:cubicBezTo>
                  <a:pt x="24" y="144"/>
                  <a:pt x="48" y="288"/>
                  <a:pt x="48" y="432"/>
                </a:cubicBezTo>
                <a:cubicBezTo>
                  <a:pt x="48" y="576"/>
                  <a:pt x="24" y="720"/>
                  <a:pt x="0" y="864"/>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600"/>
          </a:p>
        </p:txBody>
      </p:sp>
      <p:sp>
        <p:nvSpPr>
          <p:cNvPr id="54277" name="Oval 31"/>
          <p:cNvSpPr>
            <a:spLocks noChangeArrowheads="1"/>
          </p:cNvSpPr>
          <p:nvPr/>
        </p:nvSpPr>
        <p:spPr bwMode="auto">
          <a:xfrm>
            <a:off x="4749800" y="4927600"/>
            <a:ext cx="76200" cy="76200"/>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3600"/>
          </a:p>
        </p:txBody>
      </p:sp>
      <p:sp>
        <p:nvSpPr>
          <p:cNvPr id="54278" name="Text Box 38"/>
          <p:cNvSpPr txBox="1">
            <a:spLocks noChangeArrowheads="1"/>
          </p:cNvSpPr>
          <p:nvPr/>
        </p:nvSpPr>
        <p:spPr bwMode="auto">
          <a:xfrm>
            <a:off x="7543800" y="5105400"/>
            <a:ext cx="381000"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1600" b="1" i="1">
                <a:solidFill>
                  <a:schemeClr val="tx1"/>
                </a:solidFill>
                <a:sym typeface="Symbol" pitchFamily="18" charset="2"/>
              </a:rPr>
              <a:t>C</a:t>
            </a:r>
          </a:p>
        </p:txBody>
      </p:sp>
      <p:sp>
        <p:nvSpPr>
          <p:cNvPr id="54279" name="Line 24"/>
          <p:cNvSpPr>
            <a:spLocks noChangeShapeType="1"/>
          </p:cNvSpPr>
          <p:nvPr/>
        </p:nvSpPr>
        <p:spPr bwMode="auto">
          <a:xfrm>
            <a:off x="2844800" y="4953000"/>
            <a:ext cx="4927600" cy="0"/>
          </a:xfrm>
          <a:prstGeom prst="line">
            <a:avLst/>
          </a:prstGeom>
          <a:noFill/>
          <a:ln w="2857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600"/>
          </a:p>
        </p:txBody>
      </p:sp>
      <p:sp>
        <p:nvSpPr>
          <p:cNvPr id="54280" name="Oval 49"/>
          <p:cNvSpPr>
            <a:spLocks noChangeArrowheads="1"/>
          </p:cNvSpPr>
          <p:nvPr/>
        </p:nvSpPr>
        <p:spPr bwMode="auto">
          <a:xfrm>
            <a:off x="7721600" y="4914900"/>
            <a:ext cx="96838" cy="76200"/>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3600"/>
          </a:p>
        </p:txBody>
      </p:sp>
      <p:sp>
        <p:nvSpPr>
          <p:cNvPr id="54282" name="AutoShape 68"/>
          <p:cNvSpPr>
            <a:spLocks noChangeArrowheads="1"/>
          </p:cNvSpPr>
          <p:nvPr/>
        </p:nvSpPr>
        <p:spPr bwMode="auto">
          <a:xfrm flipV="1">
            <a:off x="2743200" y="4191000"/>
            <a:ext cx="381000" cy="762000"/>
          </a:xfrm>
          <a:prstGeom prst="downArrow">
            <a:avLst>
              <a:gd name="adj1" fmla="val 50000"/>
              <a:gd name="adj2" fmla="val 50000"/>
            </a:avLst>
          </a:prstGeom>
          <a:solidFill>
            <a:schemeClr val="bg1">
              <a:lumMod val="65000"/>
            </a:schemeClr>
          </a:solidFill>
          <a:ln w="28575">
            <a:solidFill>
              <a:schemeClr val="bg1">
                <a:lumMod val="50000"/>
              </a:schemeClr>
            </a:solidFill>
            <a:miter lim="800000"/>
            <a:headEnd/>
            <a:tailEnd/>
          </a:ln>
          <a:effectLst/>
          <a:extLst/>
        </p:spPr>
        <p:txBody>
          <a:bodyPr vert="eaVert" wrap="none" anchor="ctr"/>
          <a:lstStyle/>
          <a:p>
            <a:endParaRPr lang="en-US" sz="3600"/>
          </a:p>
        </p:txBody>
      </p:sp>
      <p:sp>
        <p:nvSpPr>
          <p:cNvPr id="897093" name="Text Box 69"/>
          <p:cNvSpPr txBox="1">
            <a:spLocks noChangeArrowheads="1"/>
          </p:cNvSpPr>
          <p:nvPr/>
        </p:nvSpPr>
        <p:spPr bwMode="auto">
          <a:xfrm>
            <a:off x="0" y="1063625"/>
            <a:ext cx="89916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800">
                <a:solidFill>
                  <a:schemeClr val="bg1"/>
                </a:solidFill>
                <a:latin typeface="Times New Roman" pitchFamily="18" charset="0"/>
              </a:defRPr>
            </a:lvl1pPr>
            <a:lvl2pPr>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marL="230188" indent="-230188" eaLnBrk="1" hangingPunct="1">
              <a:lnSpc>
                <a:spcPct val="150000"/>
              </a:lnSpc>
              <a:buFontTx/>
              <a:buChar char="•"/>
            </a:pPr>
            <a:r>
              <a:rPr lang="en-US" sz="1600" dirty="0">
                <a:solidFill>
                  <a:schemeClr val="tx1"/>
                </a:solidFill>
              </a:rPr>
              <a:t>Up until now, we’ve assumed the mirror is </a:t>
            </a:r>
            <a:r>
              <a:rPr lang="en-US" sz="1600" i="1" dirty="0">
                <a:solidFill>
                  <a:schemeClr val="tx1"/>
                </a:solidFill>
              </a:rPr>
              <a:t>concave – </a:t>
            </a:r>
            <a:r>
              <a:rPr lang="en-US" sz="1600" dirty="0">
                <a:solidFill>
                  <a:schemeClr val="tx1"/>
                </a:solidFill>
              </a:rPr>
              <a:t>hollow on the side the light goes </a:t>
            </a:r>
            <a:r>
              <a:rPr lang="en-US" sz="1600" dirty="0" smtClean="0">
                <a:solidFill>
                  <a:schemeClr val="tx1"/>
                </a:solidFill>
              </a:rPr>
              <a:t>in </a:t>
            </a:r>
            <a:r>
              <a:rPr lang="en-US" sz="1600" i="1" dirty="0" smtClean="0">
                <a:solidFill>
                  <a:schemeClr val="tx1"/>
                </a:solidFill>
              </a:rPr>
              <a:t>(like </a:t>
            </a:r>
            <a:r>
              <a:rPr lang="en-US" sz="1600" i="1" dirty="0">
                <a:solidFill>
                  <a:schemeClr val="tx1"/>
                </a:solidFill>
              </a:rPr>
              <a:t>a </a:t>
            </a:r>
            <a:r>
              <a:rPr lang="en-US" sz="1600" i="1" dirty="0" smtClean="0">
                <a:solidFill>
                  <a:schemeClr val="tx1"/>
                </a:solidFill>
              </a:rPr>
              <a:t>cave).</a:t>
            </a:r>
            <a:endParaRPr lang="en-US" sz="1600" i="1" dirty="0">
              <a:solidFill>
                <a:schemeClr val="tx1"/>
              </a:solidFill>
            </a:endParaRPr>
          </a:p>
          <a:p>
            <a:pPr marL="230188" indent="-230188" eaLnBrk="1" hangingPunct="1">
              <a:lnSpc>
                <a:spcPct val="150000"/>
              </a:lnSpc>
              <a:buFontTx/>
              <a:buChar char="•"/>
            </a:pPr>
            <a:r>
              <a:rPr lang="en-US" sz="1600" dirty="0">
                <a:solidFill>
                  <a:schemeClr val="tx1"/>
                </a:solidFill>
              </a:rPr>
              <a:t>A </a:t>
            </a:r>
            <a:r>
              <a:rPr lang="en-US" sz="1600" i="1" dirty="0">
                <a:solidFill>
                  <a:schemeClr val="tx1"/>
                </a:solidFill>
              </a:rPr>
              <a:t>convex </a:t>
            </a:r>
            <a:r>
              <a:rPr lang="en-US" sz="1600" dirty="0">
                <a:solidFill>
                  <a:schemeClr val="tx1"/>
                </a:solidFill>
              </a:rPr>
              <a:t>mirror sticks out on the side the light goes in</a:t>
            </a:r>
          </a:p>
          <a:p>
            <a:pPr marL="230188" indent="-230188" eaLnBrk="1" hangingPunct="1">
              <a:lnSpc>
                <a:spcPct val="150000"/>
              </a:lnSpc>
              <a:buFontTx/>
              <a:buChar char="•"/>
            </a:pPr>
            <a:r>
              <a:rPr lang="en-US" sz="1600" dirty="0">
                <a:solidFill>
                  <a:schemeClr val="tx1"/>
                </a:solidFill>
              </a:rPr>
              <a:t>The formulas still work, but just </a:t>
            </a:r>
            <a:r>
              <a:rPr lang="en-US" sz="1600" dirty="0">
                <a:solidFill>
                  <a:srgbClr val="FF0000"/>
                </a:solidFill>
              </a:rPr>
              <a:t>treat </a:t>
            </a:r>
            <a:r>
              <a:rPr lang="en-US" sz="1600" i="1" dirty="0">
                <a:solidFill>
                  <a:srgbClr val="FF0000"/>
                </a:solidFill>
              </a:rPr>
              <a:t>R</a:t>
            </a:r>
            <a:r>
              <a:rPr lang="en-US" sz="1600" dirty="0">
                <a:solidFill>
                  <a:srgbClr val="FF0000"/>
                </a:solidFill>
              </a:rPr>
              <a:t> as </a:t>
            </a:r>
            <a:r>
              <a:rPr lang="en-US" sz="1600" dirty="0" smtClean="0">
                <a:solidFill>
                  <a:srgbClr val="FF0000"/>
                </a:solidFill>
              </a:rPr>
              <a:t>negative (thus, f is also negative)</a:t>
            </a:r>
            <a:endParaRPr lang="en-US" sz="1600" dirty="0">
              <a:solidFill>
                <a:srgbClr val="FF0000"/>
              </a:solidFill>
            </a:endParaRPr>
          </a:p>
          <a:p>
            <a:pPr marL="230188" indent="-230188" eaLnBrk="1" hangingPunct="1">
              <a:lnSpc>
                <a:spcPct val="150000"/>
              </a:lnSpc>
              <a:buFontTx/>
              <a:buChar char="•"/>
            </a:pPr>
            <a:r>
              <a:rPr lang="en-US" sz="1600" dirty="0">
                <a:solidFill>
                  <a:schemeClr val="tx1"/>
                </a:solidFill>
              </a:rPr>
              <a:t>The </a:t>
            </a:r>
            <a:r>
              <a:rPr lang="en-US" sz="1600" i="1" dirty="0" smtClean="0">
                <a:solidFill>
                  <a:schemeClr val="tx1"/>
                </a:solidFill>
              </a:rPr>
              <a:t>focus</a:t>
            </a:r>
            <a:r>
              <a:rPr lang="en-US" sz="1600" dirty="0" smtClean="0">
                <a:solidFill>
                  <a:schemeClr val="tx1"/>
                </a:solidFill>
              </a:rPr>
              <a:t>, this time, </a:t>
            </a:r>
            <a:r>
              <a:rPr lang="en-US" sz="1600" dirty="0">
                <a:solidFill>
                  <a:schemeClr val="tx1"/>
                </a:solidFill>
              </a:rPr>
              <a:t>will be on the other side of the mirror</a:t>
            </a:r>
          </a:p>
          <a:p>
            <a:pPr marL="230188" indent="-230188" eaLnBrk="1" hangingPunct="1">
              <a:lnSpc>
                <a:spcPct val="150000"/>
              </a:lnSpc>
              <a:buFontTx/>
              <a:buChar char="•"/>
            </a:pPr>
            <a:r>
              <a:rPr lang="en-US" sz="1600" dirty="0">
                <a:solidFill>
                  <a:schemeClr val="tx1"/>
                </a:solidFill>
              </a:rPr>
              <a:t>Ray tracing still </a:t>
            </a:r>
            <a:r>
              <a:rPr lang="en-US" sz="1600" dirty="0" smtClean="0">
                <a:solidFill>
                  <a:schemeClr val="tx1"/>
                </a:solidFill>
              </a:rPr>
              <a:t>works</a:t>
            </a:r>
          </a:p>
          <a:p>
            <a:pPr marL="230188" indent="-230188" eaLnBrk="1" hangingPunct="1">
              <a:lnSpc>
                <a:spcPct val="150000"/>
              </a:lnSpc>
              <a:buFontTx/>
              <a:buChar char="•"/>
            </a:pPr>
            <a:r>
              <a:rPr lang="en-US" altLang="en-US" sz="1600" dirty="0" smtClean="0">
                <a:solidFill>
                  <a:srgbClr val="000000"/>
                </a:solidFill>
              </a:rPr>
              <a:t>The </a:t>
            </a:r>
            <a:r>
              <a:rPr lang="en-US" altLang="en-US" sz="1600" dirty="0">
                <a:solidFill>
                  <a:srgbClr val="000000"/>
                </a:solidFill>
              </a:rPr>
              <a:t>image will be virtual and upright. </a:t>
            </a:r>
            <a:endParaRPr lang="en-US" sz="1600" dirty="0" smtClean="0">
              <a:solidFill>
                <a:schemeClr val="tx1"/>
              </a:solidFill>
            </a:endParaRPr>
          </a:p>
          <a:p>
            <a:pPr marL="230188" indent="-230188" eaLnBrk="1" hangingPunct="1">
              <a:lnSpc>
                <a:spcPct val="150000"/>
              </a:lnSpc>
              <a:buFontTx/>
              <a:buChar char="•"/>
            </a:pPr>
            <a:endParaRPr lang="en-US" sz="1600" dirty="0">
              <a:solidFill>
                <a:schemeClr val="tx1"/>
              </a:solidFill>
            </a:endParaRPr>
          </a:p>
        </p:txBody>
      </p:sp>
      <p:grpSp>
        <p:nvGrpSpPr>
          <p:cNvPr id="897113" name="Group 89"/>
          <p:cNvGrpSpPr>
            <a:grpSpLocks/>
          </p:cNvGrpSpPr>
          <p:nvPr/>
        </p:nvGrpSpPr>
        <p:grpSpPr bwMode="auto">
          <a:xfrm>
            <a:off x="6121400" y="4508500"/>
            <a:ext cx="381000" cy="495300"/>
            <a:chOff x="3936" y="3312"/>
            <a:chExt cx="240" cy="312"/>
          </a:xfrm>
        </p:grpSpPr>
        <p:sp>
          <p:nvSpPr>
            <p:cNvPr id="54300" name="Oval 90"/>
            <p:cNvSpPr>
              <a:spLocks noChangeArrowheads="1"/>
            </p:cNvSpPr>
            <p:nvPr/>
          </p:nvSpPr>
          <p:spPr bwMode="auto">
            <a:xfrm>
              <a:off x="4016" y="3576"/>
              <a:ext cx="48" cy="48"/>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3600"/>
            </a:p>
          </p:txBody>
        </p:sp>
        <p:sp>
          <p:nvSpPr>
            <p:cNvPr id="54301" name="Text Box 91"/>
            <p:cNvSpPr txBox="1">
              <a:spLocks noChangeArrowheads="1"/>
            </p:cNvSpPr>
            <p:nvPr/>
          </p:nvSpPr>
          <p:spPr bwMode="auto">
            <a:xfrm>
              <a:off x="3936" y="3312"/>
              <a:ext cx="240" cy="2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1600" b="1" i="1">
                  <a:solidFill>
                    <a:schemeClr val="tx1"/>
                  </a:solidFill>
                  <a:sym typeface="Symbol" pitchFamily="18" charset="2"/>
                </a:rPr>
                <a:t>F</a:t>
              </a:r>
            </a:p>
          </p:txBody>
        </p:sp>
      </p:grpSp>
      <p:sp>
        <p:nvSpPr>
          <p:cNvPr id="897116" name="Line 92"/>
          <p:cNvSpPr>
            <a:spLocks noChangeShapeType="1"/>
          </p:cNvSpPr>
          <p:nvPr/>
        </p:nvSpPr>
        <p:spPr bwMode="auto">
          <a:xfrm flipH="1" flipV="1">
            <a:off x="3276600" y="3429000"/>
            <a:ext cx="1600200" cy="762000"/>
          </a:xfrm>
          <a:prstGeom prst="line">
            <a:avLst/>
          </a:prstGeom>
          <a:noFill/>
          <a:ln w="28575">
            <a:solidFill>
              <a:schemeClr val="accent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600"/>
          </a:p>
        </p:txBody>
      </p:sp>
      <p:sp>
        <p:nvSpPr>
          <p:cNvPr id="897117" name="Line 93"/>
          <p:cNvSpPr>
            <a:spLocks noChangeShapeType="1"/>
          </p:cNvSpPr>
          <p:nvPr/>
        </p:nvSpPr>
        <p:spPr bwMode="auto">
          <a:xfrm>
            <a:off x="2971800" y="4191000"/>
            <a:ext cx="1905000" cy="0"/>
          </a:xfrm>
          <a:prstGeom prst="line">
            <a:avLst/>
          </a:prstGeom>
          <a:noFill/>
          <a:ln w="28575">
            <a:solidFill>
              <a:schemeClr val="accent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600"/>
          </a:p>
        </p:txBody>
      </p:sp>
      <p:sp>
        <p:nvSpPr>
          <p:cNvPr id="897118" name="Line 94"/>
          <p:cNvSpPr>
            <a:spLocks noChangeShapeType="1"/>
          </p:cNvSpPr>
          <p:nvPr/>
        </p:nvSpPr>
        <p:spPr bwMode="auto">
          <a:xfrm flipH="1" flipV="1">
            <a:off x="4876800" y="4191000"/>
            <a:ext cx="1371600" cy="685800"/>
          </a:xfrm>
          <a:prstGeom prst="line">
            <a:avLst/>
          </a:prstGeom>
          <a:noFill/>
          <a:ln w="28575">
            <a:solidFill>
              <a:schemeClr val="accent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600"/>
          </a:p>
        </p:txBody>
      </p:sp>
      <p:sp>
        <p:nvSpPr>
          <p:cNvPr id="897119" name="Line 95"/>
          <p:cNvSpPr>
            <a:spLocks noChangeShapeType="1"/>
          </p:cNvSpPr>
          <p:nvPr/>
        </p:nvSpPr>
        <p:spPr bwMode="auto">
          <a:xfrm>
            <a:off x="2895600" y="4191000"/>
            <a:ext cx="1981200" cy="304800"/>
          </a:xfrm>
          <a:prstGeom prst="line">
            <a:avLst/>
          </a:prstGeom>
          <a:noFill/>
          <a:ln w="127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600"/>
          </a:p>
        </p:txBody>
      </p:sp>
      <p:sp>
        <p:nvSpPr>
          <p:cNvPr id="897120" name="Line 96"/>
          <p:cNvSpPr>
            <a:spLocks noChangeShapeType="1"/>
          </p:cNvSpPr>
          <p:nvPr/>
        </p:nvSpPr>
        <p:spPr bwMode="auto">
          <a:xfrm>
            <a:off x="4876800" y="4495800"/>
            <a:ext cx="2819400" cy="457200"/>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600"/>
          </a:p>
        </p:txBody>
      </p:sp>
      <p:sp>
        <p:nvSpPr>
          <p:cNvPr id="897121" name="Line 97"/>
          <p:cNvSpPr>
            <a:spLocks noChangeShapeType="1"/>
          </p:cNvSpPr>
          <p:nvPr/>
        </p:nvSpPr>
        <p:spPr bwMode="auto">
          <a:xfrm>
            <a:off x="1981200" y="4038600"/>
            <a:ext cx="2895600" cy="457200"/>
          </a:xfrm>
          <a:prstGeom prst="line">
            <a:avLst/>
          </a:prstGeom>
          <a:noFill/>
          <a:ln w="28575">
            <a:solidFill>
              <a:srgbClr val="FF00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600"/>
          </a:p>
        </p:txBody>
      </p:sp>
      <p:sp>
        <p:nvSpPr>
          <p:cNvPr id="897122" name="Line 98"/>
          <p:cNvSpPr>
            <a:spLocks noChangeShapeType="1"/>
          </p:cNvSpPr>
          <p:nvPr/>
        </p:nvSpPr>
        <p:spPr bwMode="auto">
          <a:xfrm>
            <a:off x="2971800" y="4191000"/>
            <a:ext cx="1828800" cy="457200"/>
          </a:xfrm>
          <a:prstGeom prst="line">
            <a:avLst/>
          </a:prstGeom>
          <a:noFill/>
          <a:ln w="28575">
            <a:solidFill>
              <a:srgbClr val="00B05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600"/>
          </a:p>
        </p:txBody>
      </p:sp>
      <p:sp>
        <p:nvSpPr>
          <p:cNvPr id="897123" name="Line 99"/>
          <p:cNvSpPr>
            <a:spLocks noChangeShapeType="1"/>
          </p:cNvSpPr>
          <p:nvPr/>
        </p:nvSpPr>
        <p:spPr bwMode="auto">
          <a:xfrm flipH="1">
            <a:off x="1828800" y="4648200"/>
            <a:ext cx="2971800" cy="0"/>
          </a:xfrm>
          <a:prstGeom prst="line">
            <a:avLst/>
          </a:prstGeom>
          <a:noFill/>
          <a:ln w="28575">
            <a:solidFill>
              <a:srgbClr val="00B05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600"/>
          </a:p>
        </p:txBody>
      </p:sp>
      <p:sp>
        <p:nvSpPr>
          <p:cNvPr id="897124" name="Line 100"/>
          <p:cNvSpPr>
            <a:spLocks noChangeShapeType="1"/>
          </p:cNvSpPr>
          <p:nvPr/>
        </p:nvSpPr>
        <p:spPr bwMode="auto">
          <a:xfrm>
            <a:off x="4800600" y="4648200"/>
            <a:ext cx="1447800" cy="304800"/>
          </a:xfrm>
          <a:prstGeom prst="line">
            <a:avLst/>
          </a:prstGeom>
          <a:noFill/>
          <a:ln w="28575">
            <a:solidFill>
              <a:srgbClr val="00B05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600"/>
          </a:p>
        </p:txBody>
      </p:sp>
      <p:sp>
        <p:nvSpPr>
          <p:cNvPr id="897125" name="Line 101"/>
          <p:cNvSpPr>
            <a:spLocks noChangeShapeType="1"/>
          </p:cNvSpPr>
          <p:nvPr/>
        </p:nvSpPr>
        <p:spPr bwMode="auto">
          <a:xfrm>
            <a:off x="4800600" y="4648200"/>
            <a:ext cx="2590800" cy="0"/>
          </a:xfrm>
          <a:prstGeom prst="line">
            <a:avLst/>
          </a:prstGeom>
          <a:noFill/>
          <a:ln w="28575">
            <a:solidFill>
              <a:srgbClr val="00B05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600"/>
          </a:p>
        </p:txBody>
      </p:sp>
      <p:sp>
        <p:nvSpPr>
          <p:cNvPr id="897126" name="AutoShape 102"/>
          <p:cNvSpPr>
            <a:spLocks noChangeArrowheads="1"/>
          </p:cNvSpPr>
          <p:nvPr/>
        </p:nvSpPr>
        <p:spPr bwMode="auto">
          <a:xfrm flipV="1">
            <a:off x="5715000" y="4648200"/>
            <a:ext cx="228600" cy="304800"/>
          </a:xfrm>
          <a:prstGeom prst="downArrow">
            <a:avLst>
              <a:gd name="adj1" fmla="val 50000"/>
              <a:gd name="adj2" fmla="val 33333"/>
            </a:avLst>
          </a:prstGeom>
          <a:solidFill>
            <a:srgbClr val="FF9999"/>
          </a:solidFill>
          <a:ln w="28575">
            <a:solidFill>
              <a:srgbClr val="C00000"/>
            </a:solidFill>
            <a:miter lim="800000"/>
            <a:headEnd/>
            <a:tailEnd/>
          </a:ln>
          <a:effectLst/>
          <a:extLst/>
        </p:spPr>
        <p:txBody>
          <a:bodyPr vert="eaVert" wrap="none" anchor="ctr"/>
          <a:lstStyle/>
          <a:p>
            <a:endParaRPr lang="en-US" sz="3600"/>
          </a:p>
        </p:txBody>
      </p:sp>
      <p:sp>
        <p:nvSpPr>
          <p:cNvPr id="30" name="Text Box 2"/>
          <p:cNvSpPr txBox="1">
            <a:spLocks noChangeArrowheads="1"/>
          </p:cNvSpPr>
          <p:nvPr/>
        </p:nvSpPr>
        <p:spPr bwMode="auto">
          <a:xfrm>
            <a:off x="0" y="0"/>
            <a:ext cx="9144000" cy="892552"/>
          </a:xfrm>
          <a:prstGeom prst="rect">
            <a:avLst/>
          </a:prstGeom>
          <a:solidFill>
            <a:srgbClr val="FF9999"/>
          </a:solidFill>
          <a:ln>
            <a:solidFill>
              <a:schemeClr val="tx1"/>
            </a:solidFill>
          </a:ln>
          <a:effectLs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3200" dirty="0">
                <a:solidFill>
                  <a:schemeClr val="tx1"/>
                </a:solidFill>
              </a:rPr>
              <a:t>Spherical </a:t>
            </a:r>
            <a:r>
              <a:rPr lang="en-US" sz="3200" dirty="0" smtClean="0">
                <a:solidFill>
                  <a:schemeClr val="tx1"/>
                </a:solidFill>
              </a:rPr>
              <a:t>Mirrors</a:t>
            </a:r>
          </a:p>
          <a:p>
            <a:r>
              <a:rPr lang="en-US" sz="2000" dirty="0" smtClean="0">
                <a:solidFill>
                  <a:schemeClr val="tx1"/>
                </a:solidFill>
              </a:rPr>
              <a:t>Convex mirrors</a:t>
            </a:r>
            <a:endParaRPr lang="en-US" sz="2000" dirty="0">
              <a:solidFill>
                <a:schemeClr val="tx1"/>
              </a:solidFill>
            </a:endParaRPr>
          </a:p>
        </p:txBody>
      </p:sp>
      <p:graphicFrame>
        <p:nvGraphicFramePr>
          <p:cNvPr id="31" name="Object 11"/>
          <p:cNvGraphicFramePr>
            <a:graphicFrameLocks noChangeAspect="1"/>
          </p:cNvGraphicFramePr>
          <p:nvPr>
            <p:extLst>
              <p:ext uri="{D42A27DB-BD31-4B8C-83A1-F6EECF244321}">
                <p14:modId xmlns:p14="http://schemas.microsoft.com/office/powerpoint/2010/main" val="3037972320"/>
              </p:ext>
            </p:extLst>
          </p:nvPr>
        </p:nvGraphicFramePr>
        <p:xfrm>
          <a:off x="5931850" y="6177010"/>
          <a:ext cx="2932749" cy="680990"/>
        </p:xfrm>
        <a:graphic>
          <a:graphicData uri="http://schemas.openxmlformats.org/presentationml/2006/ole">
            <mc:AlternateContent xmlns:mc="http://schemas.openxmlformats.org/markup-compatibility/2006">
              <mc:Choice xmlns:v="urn:schemas-microsoft-com:vml" Requires="v">
                <p:oleObj spid="_x0000_s54675" name="Equation" r:id="rId3" imgW="1803240" imgH="419040" progId="Equation.3">
                  <p:embed/>
                </p:oleObj>
              </mc:Choice>
              <mc:Fallback>
                <p:oleObj name="Equation" r:id="rId3" imgW="1803240" imgH="419040" progId="Equation.3">
                  <p:embed/>
                  <p:pic>
                    <p:nvPicPr>
                      <p:cNvPr id="0" name=""/>
                      <p:cNvPicPr>
                        <a:picLocks noChangeAspect="1" noChangeArrowheads="1"/>
                      </p:cNvPicPr>
                      <p:nvPr/>
                    </p:nvPicPr>
                    <p:blipFill>
                      <a:blip r:embed="rId4"/>
                      <a:srcRect/>
                      <a:stretch>
                        <a:fillRect/>
                      </a:stretch>
                    </p:blipFill>
                    <p:spPr bwMode="auto">
                      <a:xfrm>
                        <a:off x="5931850" y="6177010"/>
                        <a:ext cx="2932749" cy="680990"/>
                      </a:xfrm>
                      <a:prstGeom prst="rect">
                        <a:avLst/>
                      </a:prstGeom>
                      <a:solidFill>
                        <a:srgbClr val="FF9999"/>
                      </a:solidFill>
                      <a:ln>
                        <a:solidFill>
                          <a:schemeClr val="tx1"/>
                        </a:solidFill>
                      </a:ln>
                      <a:effectLst/>
                    </p:spPr>
                  </p:pic>
                </p:oleObj>
              </mc:Fallback>
            </mc:AlternateContent>
          </a:graphicData>
        </a:graphic>
      </p:graphicFrame>
      <p:graphicFrame>
        <p:nvGraphicFramePr>
          <p:cNvPr id="32" name="Object 13"/>
          <p:cNvGraphicFramePr>
            <a:graphicFrameLocks noChangeAspect="1"/>
          </p:cNvGraphicFramePr>
          <p:nvPr>
            <p:extLst>
              <p:ext uri="{D42A27DB-BD31-4B8C-83A1-F6EECF244321}">
                <p14:modId xmlns:p14="http://schemas.microsoft.com/office/powerpoint/2010/main" val="1708113595"/>
              </p:ext>
            </p:extLst>
          </p:nvPr>
        </p:nvGraphicFramePr>
        <p:xfrm>
          <a:off x="1219200" y="6176116"/>
          <a:ext cx="2755900" cy="678709"/>
        </p:xfrm>
        <a:graphic>
          <a:graphicData uri="http://schemas.openxmlformats.org/presentationml/2006/ole">
            <mc:AlternateContent xmlns:mc="http://schemas.openxmlformats.org/markup-compatibility/2006">
              <mc:Choice xmlns:v="urn:schemas-microsoft-com:vml" Requires="v">
                <p:oleObj spid="_x0000_s54676" name="Equation" r:id="rId5" imgW="1803240" imgH="444240" progId="Equation.3">
                  <p:embed/>
                </p:oleObj>
              </mc:Choice>
              <mc:Fallback>
                <p:oleObj name="Equation" r:id="rId5" imgW="1803240" imgH="444240" progId="Equation.3">
                  <p:embed/>
                  <p:pic>
                    <p:nvPicPr>
                      <p:cNvPr id="0" name=""/>
                      <p:cNvPicPr>
                        <a:picLocks noChangeAspect="1" noChangeArrowheads="1"/>
                      </p:cNvPicPr>
                      <p:nvPr/>
                    </p:nvPicPr>
                    <p:blipFill>
                      <a:blip r:embed="rId6"/>
                      <a:srcRect/>
                      <a:stretch>
                        <a:fillRect/>
                      </a:stretch>
                    </p:blipFill>
                    <p:spPr bwMode="auto">
                      <a:xfrm>
                        <a:off x="1219200" y="6176116"/>
                        <a:ext cx="2755900" cy="678709"/>
                      </a:xfrm>
                      <a:prstGeom prst="rect">
                        <a:avLst/>
                      </a:prstGeom>
                      <a:solidFill>
                        <a:srgbClr val="FF9999"/>
                      </a:solidFill>
                      <a:ln>
                        <a:solidFill>
                          <a:schemeClr val="tx1"/>
                        </a:solidFill>
                      </a:ln>
                      <a:effectLst/>
                    </p:spPr>
                  </p:pic>
                </p:oleObj>
              </mc:Fallback>
            </mc:AlternateContent>
          </a:graphicData>
        </a:graphic>
      </p:graphicFrame>
      <p:graphicFrame>
        <p:nvGraphicFramePr>
          <p:cNvPr id="897087" name="Object 63"/>
          <p:cNvGraphicFramePr>
            <a:graphicFrameLocks noChangeAspect="1"/>
          </p:cNvGraphicFramePr>
          <p:nvPr>
            <p:extLst>
              <p:ext uri="{D42A27DB-BD31-4B8C-83A1-F6EECF244321}">
                <p14:modId xmlns:p14="http://schemas.microsoft.com/office/powerpoint/2010/main" val="441745983"/>
              </p:ext>
            </p:extLst>
          </p:nvPr>
        </p:nvGraphicFramePr>
        <p:xfrm>
          <a:off x="7305952" y="1840288"/>
          <a:ext cx="1217613" cy="500063"/>
        </p:xfrm>
        <a:graphic>
          <a:graphicData uri="http://schemas.openxmlformats.org/presentationml/2006/ole">
            <mc:AlternateContent xmlns:mc="http://schemas.openxmlformats.org/markup-compatibility/2006">
              <mc:Choice xmlns:v="urn:schemas-microsoft-com:vml" Requires="v">
                <p:oleObj spid="_x0000_s54677" name="Equation" r:id="rId7" imgW="495085" imgH="228501" progId="Equation.DSMT4">
                  <p:embed/>
                </p:oleObj>
              </mc:Choice>
              <mc:Fallback>
                <p:oleObj name="Equation" r:id="rId7" imgW="495085" imgH="228501" progId="Equation.DSMT4">
                  <p:embed/>
                  <p:pic>
                    <p:nvPicPr>
                      <p:cNvPr id="0" name="Object 6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05952" y="1840288"/>
                        <a:ext cx="1217613" cy="500063"/>
                      </a:xfrm>
                      <a:prstGeom prst="rect">
                        <a:avLst/>
                      </a:prstGeom>
                      <a:solidFill>
                        <a:srgbClr val="FF9999"/>
                      </a:solidFill>
                      <a:ln w="28575">
                        <a:solidFill>
                          <a:schemeClr val="tx1"/>
                        </a:solidFill>
                        <a:prstDash val="solid"/>
                        <a:miter lim="800000"/>
                        <a:headEnd/>
                        <a:tailEnd/>
                      </a:ln>
                      <a:effectLst/>
                      <a:extLst/>
                    </p:spPr>
                  </p:pic>
                </p:oleObj>
              </mc:Fallback>
            </mc:AlternateContent>
          </a:graphicData>
        </a:graphic>
      </p:graphicFrame>
      <p:sp>
        <p:nvSpPr>
          <p:cNvPr id="27" name="TextBox 26"/>
          <p:cNvSpPr txBox="1"/>
          <p:nvPr/>
        </p:nvSpPr>
        <p:spPr>
          <a:xfrm>
            <a:off x="7391401" y="0"/>
            <a:ext cx="1752600" cy="738664"/>
          </a:xfrm>
          <a:prstGeom prst="rect">
            <a:avLst/>
          </a:prstGeom>
          <a:solidFill>
            <a:srgbClr val="FFFF00"/>
          </a:solidFill>
          <a:ln>
            <a:solidFill>
              <a:schemeClr val="tx1"/>
            </a:solidFill>
          </a:ln>
        </p:spPr>
        <p:txBody>
          <a:bodyPr wrap="square" rtlCol="0">
            <a:spAutoFit/>
          </a:bodyPr>
          <a:lstStyle/>
          <a:p>
            <a:r>
              <a:rPr lang="en-US" sz="1400" dirty="0" smtClean="0">
                <a:solidFill>
                  <a:schemeClr val="tx1"/>
                </a:solidFill>
              </a:rPr>
              <a:t>Case 4: Convex mirror, object anywhere</a:t>
            </a:r>
            <a:endParaRPr lang="en-US" sz="14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97093">
                                            <p:txEl>
                                              <p:pRg st="0" end="0"/>
                                            </p:txEl>
                                          </p:spTgt>
                                        </p:tgtEl>
                                        <p:attrNameLst>
                                          <p:attrName>style.visibility</p:attrName>
                                        </p:attrNameLst>
                                      </p:cBhvr>
                                      <p:to>
                                        <p:strVal val="visible"/>
                                      </p:to>
                                    </p:set>
                                    <p:anim calcmode="lin" valueType="num">
                                      <p:cBhvr additive="base">
                                        <p:cTn id="7" dur="500" fill="hold"/>
                                        <p:tgtEl>
                                          <p:spTgt spid="89709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9709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97093">
                                            <p:txEl>
                                              <p:pRg st="1" end="1"/>
                                            </p:txEl>
                                          </p:spTgt>
                                        </p:tgtEl>
                                        <p:attrNameLst>
                                          <p:attrName>style.visibility</p:attrName>
                                        </p:attrNameLst>
                                      </p:cBhvr>
                                      <p:to>
                                        <p:strVal val="visible"/>
                                      </p:to>
                                    </p:set>
                                    <p:anim calcmode="lin" valueType="num">
                                      <p:cBhvr additive="base">
                                        <p:cTn id="13" dur="500" fill="hold"/>
                                        <p:tgtEl>
                                          <p:spTgt spid="89709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9709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97093">
                                            <p:txEl>
                                              <p:pRg st="2" end="2"/>
                                            </p:txEl>
                                          </p:spTgt>
                                        </p:tgtEl>
                                        <p:attrNameLst>
                                          <p:attrName>style.visibility</p:attrName>
                                        </p:attrNameLst>
                                      </p:cBhvr>
                                      <p:to>
                                        <p:strVal val="visible"/>
                                      </p:to>
                                    </p:set>
                                    <p:anim calcmode="lin" valueType="num">
                                      <p:cBhvr additive="base">
                                        <p:cTn id="19" dur="500" fill="hold"/>
                                        <p:tgtEl>
                                          <p:spTgt spid="89709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97093">
                                            <p:txEl>
                                              <p:pRg st="2" end="2"/>
                                            </p:txEl>
                                          </p:spTgt>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500"/>
                            </p:stCondLst>
                            <p:childTnLst>
                              <p:par>
                                <p:cTn id="22" presetID="22" presetClass="entr" presetSubtype="8" fill="hold" nodeType="afterEffect">
                                  <p:stCondLst>
                                    <p:cond delay="0"/>
                                  </p:stCondLst>
                                  <p:childTnLst>
                                    <p:set>
                                      <p:cBhvr>
                                        <p:cTn id="23" dur="1" fill="hold">
                                          <p:stCondLst>
                                            <p:cond delay="0"/>
                                          </p:stCondLst>
                                        </p:cTn>
                                        <p:tgtEl>
                                          <p:spTgt spid="897087"/>
                                        </p:tgtEl>
                                        <p:attrNameLst>
                                          <p:attrName>style.visibility</p:attrName>
                                        </p:attrNameLst>
                                      </p:cBhvr>
                                      <p:to>
                                        <p:strVal val="visible"/>
                                      </p:to>
                                    </p:set>
                                    <p:animEffect transition="in" filter="wipe(left)">
                                      <p:cBhvr>
                                        <p:cTn id="24" dur="500"/>
                                        <p:tgtEl>
                                          <p:spTgt spid="89708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897093">
                                            <p:txEl>
                                              <p:pRg st="3" end="3"/>
                                            </p:txEl>
                                          </p:spTgt>
                                        </p:tgtEl>
                                        <p:attrNameLst>
                                          <p:attrName>style.visibility</p:attrName>
                                        </p:attrNameLst>
                                      </p:cBhvr>
                                      <p:to>
                                        <p:strVal val="visible"/>
                                      </p:to>
                                    </p:set>
                                    <p:anim calcmode="lin" valueType="num">
                                      <p:cBhvr additive="base">
                                        <p:cTn id="29" dur="500" fill="hold"/>
                                        <p:tgtEl>
                                          <p:spTgt spid="897093">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89709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897093">
                                            <p:txEl>
                                              <p:pRg st="4" end="4"/>
                                            </p:txEl>
                                          </p:spTgt>
                                        </p:tgtEl>
                                        <p:attrNameLst>
                                          <p:attrName>style.visibility</p:attrName>
                                        </p:attrNameLst>
                                      </p:cBhvr>
                                      <p:to>
                                        <p:strVal val="visible"/>
                                      </p:to>
                                    </p:set>
                                    <p:anim calcmode="lin" valueType="num">
                                      <p:cBhvr additive="base">
                                        <p:cTn id="35" dur="500" fill="hold"/>
                                        <p:tgtEl>
                                          <p:spTgt spid="897093">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89709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897093">
                                            <p:txEl>
                                              <p:pRg st="5" end="5"/>
                                            </p:txEl>
                                          </p:spTgt>
                                        </p:tgtEl>
                                        <p:attrNameLst>
                                          <p:attrName>style.visibility</p:attrName>
                                        </p:attrNameLst>
                                      </p:cBhvr>
                                      <p:to>
                                        <p:strVal val="visible"/>
                                      </p:to>
                                    </p:set>
                                    <p:anim calcmode="lin" valueType="num">
                                      <p:cBhvr additive="base">
                                        <p:cTn id="41" dur="500" fill="hold"/>
                                        <p:tgtEl>
                                          <p:spTgt spid="897093">
                                            <p:txEl>
                                              <p:pRg st="5" end="5"/>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897093">
                                            <p:txEl>
                                              <p:pRg st="5" end="5"/>
                                            </p:txEl>
                                          </p:spTgt>
                                        </p:tgtEl>
                                        <p:attrNameLst>
                                          <p:attrName>ppt_y</p:attrName>
                                        </p:attrNameLst>
                                      </p:cBhvr>
                                      <p:tavLst>
                                        <p:tav tm="0">
                                          <p:val>
                                            <p:strVal val="#ppt_y"/>
                                          </p:val>
                                        </p:tav>
                                        <p:tav tm="100000">
                                          <p:val>
                                            <p:strVal val="#ppt_y"/>
                                          </p:val>
                                        </p:tav>
                                      </p:tavLst>
                                    </p:anim>
                                  </p:childTnLst>
                                </p:cTn>
                              </p:par>
                            </p:childTnLst>
                          </p:cTn>
                        </p:par>
                        <p:par>
                          <p:cTn id="43" fill="hold" nodeType="afterGroup">
                            <p:stCondLst>
                              <p:cond delay="500"/>
                            </p:stCondLst>
                            <p:childTnLst>
                              <p:par>
                                <p:cTn id="44" presetID="9" presetClass="entr" presetSubtype="0" fill="hold" nodeType="afterEffect">
                                  <p:stCondLst>
                                    <p:cond delay="0"/>
                                  </p:stCondLst>
                                  <p:childTnLst>
                                    <p:set>
                                      <p:cBhvr>
                                        <p:cTn id="45" dur="1" fill="hold">
                                          <p:stCondLst>
                                            <p:cond delay="0"/>
                                          </p:stCondLst>
                                        </p:cTn>
                                        <p:tgtEl>
                                          <p:spTgt spid="897113"/>
                                        </p:tgtEl>
                                        <p:attrNameLst>
                                          <p:attrName>style.visibility</p:attrName>
                                        </p:attrNameLst>
                                      </p:cBhvr>
                                      <p:to>
                                        <p:strVal val="visible"/>
                                      </p:to>
                                    </p:set>
                                    <p:animEffect transition="in" filter="dissolve">
                                      <p:cBhvr>
                                        <p:cTn id="46" dur="500"/>
                                        <p:tgtEl>
                                          <p:spTgt spid="89711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897117"/>
                                        </p:tgtEl>
                                        <p:attrNameLst>
                                          <p:attrName>style.visibility</p:attrName>
                                        </p:attrNameLst>
                                      </p:cBhvr>
                                      <p:to>
                                        <p:strVal val="visible"/>
                                      </p:to>
                                    </p:set>
                                    <p:animEffect transition="in" filter="wipe(left)">
                                      <p:cBhvr>
                                        <p:cTn id="51" dur="500"/>
                                        <p:tgtEl>
                                          <p:spTgt spid="897117"/>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897118"/>
                                        </p:tgtEl>
                                        <p:attrNameLst>
                                          <p:attrName>style.visibility</p:attrName>
                                        </p:attrNameLst>
                                      </p:cBhvr>
                                      <p:to>
                                        <p:strVal val="visible"/>
                                      </p:to>
                                    </p:set>
                                    <p:animEffect transition="in" filter="wipe(up)">
                                      <p:cBhvr>
                                        <p:cTn id="56" dur="500"/>
                                        <p:tgtEl>
                                          <p:spTgt spid="897118"/>
                                        </p:tgtEl>
                                      </p:cBhvr>
                                    </p:animEffect>
                                  </p:childTnLst>
                                </p:cTn>
                              </p:par>
                            </p:childTnLst>
                          </p:cTn>
                        </p:par>
                        <p:par>
                          <p:cTn id="57" fill="hold" nodeType="afterGroup">
                            <p:stCondLst>
                              <p:cond delay="500"/>
                            </p:stCondLst>
                            <p:childTnLst>
                              <p:par>
                                <p:cTn id="58" presetID="22" presetClass="entr" presetSubtype="2" fill="hold" grpId="0" nodeType="afterEffect">
                                  <p:stCondLst>
                                    <p:cond delay="0"/>
                                  </p:stCondLst>
                                  <p:childTnLst>
                                    <p:set>
                                      <p:cBhvr>
                                        <p:cTn id="59" dur="1" fill="hold">
                                          <p:stCondLst>
                                            <p:cond delay="0"/>
                                          </p:stCondLst>
                                        </p:cTn>
                                        <p:tgtEl>
                                          <p:spTgt spid="897116"/>
                                        </p:tgtEl>
                                        <p:attrNameLst>
                                          <p:attrName>style.visibility</p:attrName>
                                        </p:attrNameLst>
                                      </p:cBhvr>
                                      <p:to>
                                        <p:strVal val="visible"/>
                                      </p:to>
                                    </p:set>
                                    <p:animEffect transition="in" filter="wipe(right)">
                                      <p:cBhvr>
                                        <p:cTn id="60" dur="500"/>
                                        <p:tgtEl>
                                          <p:spTgt spid="897116"/>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897119"/>
                                        </p:tgtEl>
                                        <p:attrNameLst>
                                          <p:attrName>style.visibility</p:attrName>
                                        </p:attrNameLst>
                                      </p:cBhvr>
                                      <p:to>
                                        <p:strVal val="visible"/>
                                      </p:to>
                                    </p:set>
                                    <p:animEffect transition="in" filter="wipe(left)">
                                      <p:cBhvr>
                                        <p:cTn id="65" dur="500"/>
                                        <p:tgtEl>
                                          <p:spTgt spid="897119"/>
                                        </p:tgtEl>
                                      </p:cBhvr>
                                    </p:animEffect>
                                  </p:childTnLst>
                                </p:cTn>
                              </p:par>
                            </p:childTnLst>
                          </p:cTn>
                        </p:par>
                        <p:par>
                          <p:cTn id="66" fill="hold" nodeType="afterGroup">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897120"/>
                                        </p:tgtEl>
                                        <p:attrNameLst>
                                          <p:attrName>style.visibility</p:attrName>
                                        </p:attrNameLst>
                                      </p:cBhvr>
                                      <p:to>
                                        <p:strVal val="visible"/>
                                      </p:to>
                                    </p:set>
                                    <p:animEffect transition="in" filter="wipe(left)">
                                      <p:cBhvr>
                                        <p:cTn id="69" dur="500"/>
                                        <p:tgtEl>
                                          <p:spTgt spid="897120"/>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2" fill="hold" grpId="0" nodeType="clickEffect">
                                  <p:stCondLst>
                                    <p:cond delay="0"/>
                                  </p:stCondLst>
                                  <p:childTnLst>
                                    <p:set>
                                      <p:cBhvr>
                                        <p:cTn id="73" dur="1" fill="hold">
                                          <p:stCondLst>
                                            <p:cond delay="0"/>
                                          </p:stCondLst>
                                        </p:cTn>
                                        <p:tgtEl>
                                          <p:spTgt spid="897121"/>
                                        </p:tgtEl>
                                        <p:attrNameLst>
                                          <p:attrName>style.visibility</p:attrName>
                                        </p:attrNameLst>
                                      </p:cBhvr>
                                      <p:to>
                                        <p:strVal val="visible"/>
                                      </p:to>
                                    </p:set>
                                    <p:animEffect transition="in" filter="wipe(right)">
                                      <p:cBhvr>
                                        <p:cTn id="74" dur="500"/>
                                        <p:tgtEl>
                                          <p:spTgt spid="897121"/>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897122"/>
                                        </p:tgtEl>
                                        <p:attrNameLst>
                                          <p:attrName>style.visibility</p:attrName>
                                        </p:attrNameLst>
                                      </p:cBhvr>
                                      <p:to>
                                        <p:strVal val="visible"/>
                                      </p:to>
                                    </p:set>
                                    <p:animEffect transition="in" filter="wipe(left)">
                                      <p:cBhvr>
                                        <p:cTn id="79" dur="500"/>
                                        <p:tgtEl>
                                          <p:spTgt spid="897122"/>
                                        </p:tgtEl>
                                      </p:cBhvr>
                                    </p:animEffect>
                                  </p:childTnLst>
                                </p:cTn>
                              </p:par>
                            </p:childTnLst>
                          </p:cTn>
                        </p:par>
                        <p:par>
                          <p:cTn id="80" fill="hold" nodeType="afterGroup">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897124"/>
                                        </p:tgtEl>
                                        <p:attrNameLst>
                                          <p:attrName>style.visibility</p:attrName>
                                        </p:attrNameLst>
                                      </p:cBhvr>
                                      <p:to>
                                        <p:strVal val="visible"/>
                                      </p:to>
                                    </p:set>
                                    <p:animEffect transition="in" filter="wipe(left)">
                                      <p:cBhvr>
                                        <p:cTn id="83" dur="500"/>
                                        <p:tgtEl>
                                          <p:spTgt spid="897124"/>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2" fill="hold" grpId="0" nodeType="clickEffect">
                                  <p:stCondLst>
                                    <p:cond delay="0"/>
                                  </p:stCondLst>
                                  <p:childTnLst>
                                    <p:set>
                                      <p:cBhvr>
                                        <p:cTn id="87" dur="1" fill="hold">
                                          <p:stCondLst>
                                            <p:cond delay="0"/>
                                          </p:stCondLst>
                                        </p:cTn>
                                        <p:tgtEl>
                                          <p:spTgt spid="897123"/>
                                        </p:tgtEl>
                                        <p:attrNameLst>
                                          <p:attrName>style.visibility</p:attrName>
                                        </p:attrNameLst>
                                      </p:cBhvr>
                                      <p:to>
                                        <p:strVal val="visible"/>
                                      </p:to>
                                    </p:set>
                                    <p:animEffect transition="in" filter="wipe(right)">
                                      <p:cBhvr>
                                        <p:cTn id="88" dur="500"/>
                                        <p:tgtEl>
                                          <p:spTgt spid="897123"/>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897125"/>
                                        </p:tgtEl>
                                        <p:attrNameLst>
                                          <p:attrName>style.visibility</p:attrName>
                                        </p:attrNameLst>
                                      </p:cBhvr>
                                      <p:to>
                                        <p:strVal val="visible"/>
                                      </p:to>
                                    </p:set>
                                    <p:animEffect transition="in" filter="wipe(left)">
                                      <p:cBhvr>
                                        <p:cTn id="93" dur="500"/>
                                        <p:tgtEl>
                                          <p:spTgt spid="897125"/>
                                        </p:tgtEl>
                                      </p:cBhvr>
                                    </p:animEffect>
                                  </p:childTnLst>
                                </p:cTn>
                              </p:par>
                            </p:childTnLst>
                          </p:cTn>
                        </p:par>
                        <p:par>
                          <p:cTn id="94" fill="hold" nodeType="afterGroup">
                            <p:stCondLst>
                              <p:cond delay="500"/>
                            </p:stCondLst>
                            <p:childTnLst>
                              <p:par>
                                <p:cTn id="95" presetID="22" presetClass="entr" presetSubtype="4" fill="hold" grpId="0" nodeType="afterEffect">
                                  <p:stCondLst>
                                    <p:cond delay="0"/>
                                  </p:stCondLst>
                                  <p:childTnLst>
                                    <p:set>
                                      <p:cBhvr>
                                        <p:cTn id="96" dur="1" fill="hold">
                                          <p:stCondLst>
                                            <p:cond delay="0"/>
                                          </p:stCondLst>
                                        </p:cTn>
                                        <p:tgtEl>
                                          <p:spTgt spid="897126"/>
                                        </p:tgtEl>
                                        <p:attrNameLst>
                                          <p:attrName>style.visibility</p:attrName>
                                        </p:attrNameLst>
                                      </p:cBhvr>
                                      <p:to>
                                        <p:strVal val="visible"/>
                                      </p:to>
                                    </p:set>
                                    <p:animEffect transition="in" filter="wipe(down)">
                                      <p:cBhvr>
                                        <p:cTn id="97" dur="500"/>
                                        <p:tgtEl>
                                          <p:spTgt spid="897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7093" grpId="0" build="p"/>
      <p:bldP spid="897116" grpId="0" animBg="1"/>
      <p:bldP spid="897117" grpId="0" animBg="1"/>
      <p:bldP spid="897118" grpId="0" animBg="1"/>
      <p:bldP spid="897119" grpId="0" animBg="1"/>
      <p:bldP spid="897120" grpId="0" animBg="1"/>
      <p:bldP spid="897121" grpId="0" animBg="1"/>
      <p:bldP spid="897122" grpId="0" animBg="1"/>
      <p:bldP spid="897123" grpId="0" animBg="1"/>
      <p:bldP spid="897124" grpId="0" animBg="1"/>
      <p:bldP spid="897125" grpId="0" animBg="1"/>
      <p:bldP spid="8971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Box 2"/>
          <p:cNvSpPr txBox="1">
            <a:spLocks noChangeArrowheads="1"/>
          </p:cNvSpPr>
          <p:nvPr/>
        </p:nvSpPr>
        <p:spPr bwMode="auto">
          <a:xfrm>
            <a:off x="0" y="0"/>
            <a:ext cx="9144000" cy="892552"/>
          </a:xfrm>
          <a:prstGeom prst="rect">
            <a:avLst/>
          </a:prstGeom>
          <a:solidFill>
            <a:srgbClr val="FF9999"/>
          </a:solidFill>
          <a:ln>
            <a:solidFill>
              <a:schemeClr val="tx1"/>
            </a:solidFill>
          </a:ln>
          <a:effectLs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3200" dirty="0">
                <a:solidFill>
                  <a:schemeClr val="tx1"/>
                </a:solidFill>
              </a:rPr>
              <a:t>Spherical </a:t>
            </a:r>
            <a:r>
              <a:rPr lang="en-US" sz="3200" dirty="0" smtClean="0">
                <a:solidFill>
                  <a:schemeClr val="tx1"/>
                </a:solidFill>
              </a:rPr>
              <a:t>Mirrors</a:t>
            </a:r>
          </a:p>
          <a:p>
            <a:r>
              <a:rPr lang="en-US" sz="2000" dirty="0" smtClean="0">
                <a:solidFill>
                  <a:schemeClr val="tx1"/>
                </a:solidFill>
              </a:rPr>
              <a:t>Convex mirrors</a:t>
            </a:r>
            <a:endParaRPr lang="en-US" sz="2000" dirty="0">
              <a:solidFill>
                <a:schemeClr val="tx1"/>
              </a:solidFill>
            </a:endParaRPr>
          </a:p>
        </p:txBody>
      </p:sp>
      <p:pic>
        <p:nvPicPr>
          <p:cNvPr id="27" name="Picture 4" descr="3613c"/>
          <p:cNvPicPr>
            <a:picLocks noChangeAspect="1" noChangeArrowheads="1"/>
          </p:cNvPicPr>
          <p:nvPr/>
        </p:nvPicPr>
        <p:blipFill rotWithShape="1">
          <a:blip r:embed="rId2">
            <a:extLst>
              <a:ext uri="{28A0092B-C50C-407E-A947-70E740481C1C}">
                <a14:useLocalDpi xmlns:a14="http://schemas.microsoft.com/office/drawing/2010/main" val="0"/>
              </a:ext>
            </a:extLst>
          </a:blip>
          <a:srcRect t="23590" b="8334"/>
          <a:stretch/>
        </p:blipFill>
        <p:spPr bwMode="auto">
          <a:xfrm>
            <a:off x="76200" y="3124200"/>
            <a:ext cx="89916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3962400" y="2209800"/>
            <a:ext cx="5181600" cy="923330"/>
          </a:xfrm>
          <a:prstGeom prst="rect">
            <a:avLst/>
          </a:prstGeom>
          <a:solidFill>
            <a:srgbClr val="E0E1D1"/>
          </a:solidFill>
          <a:ln w="19050">
            <a:solidFill>
              <a:srgbClr val="959368"/>
            </a:solidFill>
          </a:ln>
        </p:spPr>
        <p:txBody>
          <a:bodyPr wrap="square" rtlCol="0">
            <a:spAutoFit/>
          </a:bodyPr>
          <a:lstStyle/>
          <a:p>
            <a:pPr>
              <a:lnSpc>
                <a:spcPct val="150000"/>
              </a:lnSpc>
            </a:pPr>
            <a:r>
              <a:rPr lang="en-US" sz="1800" dirty="0" smtClean="0">
                <a:solidFill>
                  <a:schemeClr val="tx1"/>
                </a:solidFill>
              </a:rPr>
              <a:t>When the object is in front of a convex mirror, the images is always virtual, upright and reduced in size.</a:t>
            </a:r>
            <a:endParaRPr lang="en-US" sz="1800" dirty="0">
              <a:solidFill>
                <a:schemeClr val="tx1"/>
              </a:solidFill>
            </a:endParaRPr>
          </a:p>
        </p:txBody>
      </p:sp>
      <p:sp>
        <p:nvSpPr>
          <p:cNvPr id="29" name="Text Box 4"/>
          <p:cNvSpPr txBox="1">
            <a:spLocks noChangeArrowheads="1"/>
          </p:cNvSpPr>
          <p:nvPr/>
        </p:nvSpPr>
        <p:spPr bwMode="auto">
          <a:xfrm>
            <a:off x="3276600" y="930175"/>
            <a:ext cx="3962400" cy="92333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lnSpc>
                <a:spcPct val="150000"/>
              </a:lnSpc>
              <a:buFontTx/>
              <a:buAutoNum type="arabicPeriod"/>
            </a:pPr>
            <a:r>
              <a:rPr lang="en-US" sz="1200" dirty="0">
                <a:solidFill>
                  <a:schemeClr val="accent6"/>
                </a:solidFill>
              </a:rPr>
              <a:t>Any ray coming in parallel goes through the focus</a:t>
            </a:r>
          </a:p>
          <a:p>
            <a:pPr eaLnBrk="1" hangingPunct="1">
              <a:lnSpc>
                <a:spcPct val="150000"/>
              </a:lnSpc>
              <a:buFontTx/>
              <a:buAutoNum type="arabicPeriod"/>
            </a:pPr>
            <a:r>
              <a:rPr lang="en-US" sz="1200" dirty="0">
                <a:solidFill>
                  <a:srgbClr val="008000"/>
                </a:solidFill>
              </a:rPr>
              <a:t>Any ray through the </a:t>
            </a:r>
            <a:r>
              <a:rPr lang="en-US" sz="1200" dirty="0" smtClean="0">
                <a:solidFill>
                  <a:srgbClr val="008000"/>
                </a:solidFill>
              </a:rPr>
              <a:t>focal point, F, </a:t>
            </a:r>
            <a:r>
              <a:rPr lang="en-US" sz="1200" dirty="0">
                <a:solidFill>
                  <a:srgbClr val="008000"/>
                </a:solidFill>
              </a:rPr>
              <a:t>comes out parallel</a:t>
            </a:r>
          </a:p>
          <a:p>
            <a:pPr eaLnBrk="1" hangingPunct="1">
              <a:lnSpc>
                <a:spcPct val="150000"/>
              </a:lnSpc>
              <a:buFontTx/>
              <a:buAutoNum type="arabicPeriod"/>
            </a:pPr>
            <a:r>
              <a:rPr lang="en-US" sz="1200" dirty="0">
                <a:solidFill>
                  <a:srgbClr val="FF0000"/>
                </a:solidFill>
              </a:rPr>
              <a:t>Any ray through the </a:t>
            </a:r>
            <a:r>
              <a:rPr lang="en-US" sz="1200" dirty="0" smtClean="0">
                <a:solidFill>
                  <a:srgbClr val="FF0000"/>
                </a:solidFill>
              </a:rPr>
              <a:t>center, C, </a:t>
            </a:r>
            <a:r>
              <a:rPr lang="en-US" sz="1200" dirty="0">
                <a:solidFill>
                  <a:srgbClr val="FF0000"/>
                </a:solidFill>
              </a:rPr>
              <a:t>comes straight back</a:t>
            </a:r>
          </a:p>
        </p:txBody>
      </p:sp>
      <p:sp>
        <p:nvSpPr>
          <p:cNvPr id="33" name="TextBox 32"/>
          <p:cNvSpPr txBox="1"/>
          <p:nvPr/>
        </p:nvSpPr>
        <p:spPr>
          <a:xfrm>
            <a:off x="47625" y="1222563"/>
            <a:ext cx="3048000" cy="338554"/>
          </a:xfrm>
          <a:prstGeom prst="rect">
            <a:avLst/>
          </a:prstGeom>
          <a:solidFill>
            <a:srgbClr val="FF9999"/>
          </a:solidFill>
          <a:ln>
            <a:solidFill>
              <a:schemeClr val="tx1"/>
            </a:solidFill>
          </a:ln>
        </p:spPr>
        <p:txBody>
          <a:bodyPr wrap="square" rtlCol="0">
            <a:spAutoFit/>
          </a:bodyPr>
          <a:lstStyle/>
          <a:p>
            <a:r>
              <a:rPr lang="en-US" sz="1600" dirty="0" smtClean="0">
                <a:solidFill>
                  <a:schemeClr val="tx1"/>
                </a:solidFill>
              </a:rPr>
              <a:t>Ray tracing and creating an image</a:t>
            </a:r>
            <a:endParaRPr lang="en-US" sz="1600" dirty="0">
              <a:solidFill>
                <a:schemeClr val="tx1"/>
              </a:solidFill>
            </a:endParaRPr>
          </a:p>
        </p:txBody>
      </p:sp>
      <p:sp>
        <p:nvSpPr>
          <p:cNvPr id="7" name="TextBox 6"/>
          <p:cNvSpPr txBox="1"/>
          <p:nvPr/>
        </p:nvSpPr>
        <p:spPr>
          <a:xfrm>
            <a:off x="7391401" y="0"/>
            <a:ext cx="1752600" cy="738664"/>
          </a:xfrm>
          <a:prstGeom prst="rect">
            <a:avLst/>
          </a:prstGeom>
          <a:solidFill>
            <a:srgbClr val="FFFF00"/>
          </a:solidFill>
          <a:ln>
            <a:solidFill>
              <a:schemeClr val="tx1"/>
            </a:solidFill>
          </a:ln>
        </p:spPr>
        <p:txBody>
          <a:bodyPr wrap="square" rtlCol="0">
            <a:spAutoFit/>
          </a:bodyPr>
          <a:lstStyle/>
          <a:p>
            <a:r>
              <a:rPr lang="en-US" sz="1400" dirty="0" smtClean="0">
                <a:solidFill>
                  <a:schemeClr val="tx1"/>
                </a:solidFill>
              </a:rPr>
              <a:t>Case 4: Convex mirror, object anywhere</a:t>
            </a:r>
            <a:endParaRPr lang="en-US" sz="1400" dirty="0">
              <a:solidFill>
                <a:schemeClr val="tx1"/>
              </a:solidFill>
            </a:endParaRPr>
          </a:p>
        </p:txBody>
      </p:sp>
    </p:spTree>
    <p:extLst>
      <p:ext uri="{BB962C8B-B14F-4D97-AF65-F5344CB8AC3E}">
        <p14:creationId xmlns:p14="http://schemas.microsoft.com/office/powerpoint/2010/main" val="6123610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1026" descr="C:\Documents and Settings\nanowork\Desktop\Figure 23-17.jpg"/>
          <p:cNvPicPr>
            <a:picLocks noChangeAspect="1" noChangeArrowheads="1"/>
          </p:cNvPicPr>
          <p:nvPr/>
        </p:nvPicPr>
        <p:blipFill>
          <a:blip r:embed="rId2">
            <a:extLst>
              <a:ext uri="{28A0092B-C50C-407E-A947-70E740481C1C}">
                <a14:useLocalDpi xmlns:a14="http://schemas.microsoft.com/office/drawing/2010/main" val="0"/>
              </a:ext>
            </a:extLst>
          </a:blip>
          <a:srcRect t="26666" b="35800"/>
          <a:stretch>
            <a:fillRect/>
          </a:stretch>
        </p:blipFill>
        <p:spPr bwMode="auto">
          <a:xfrm>
            <a:off x="0" y="4206867"/>
            <a:ext cx="9146604" cy="2574933"/>
          </a:xfrm>
          <a:prstGeom prst="rect">
            <a:avLst/>
          </a:prstGeom>
          <a:noFill/>
          <a:extLst>
            <a:ext uri="{909E8E84-426E-40DD-AFC4-6F175D3DCCD1}">
              <a14:hiddenFill xmlns:a14="http://schemas.microsoft.com/office/drawing/2010/main">
                <a:solidFill>
                  <a:srgbClr val="FFFFFF"/>
                </a:solidFill>
              </a14:hiddenFill>
            </a:ext>
          </a:extLst>
        </p:spPr>
      </p:pic>
      <p:sp>
        <p:nvSpPr>
          <p:cNvPr id="153603" name="Text Box 1027"/>
          <p:cNvSpPr txBox="1">
            <a:spLocks noChangeArrowheads="1"/>
          </p:cNvSpPr>
          <p:nvPr/>
        </p:nvSpPr>
        <p:spPr bwMode="auto">
          <a:xfrm>
            <a:off x="1" y="0"/>
            <a:ext cx="9144000" cy="466725"/>
          </a:xfrm>
          <a:prstGeom prst="rect">
            <a:avLst/>
          </a:prstGeom>
          <a:solidFill>
            <a:srgbClr val="FF9999"/>
          </a:solidFill>
          <a:ln w="9525">
            <a:solidFill>
              <a:schemeClr val="tx1"/>
            </a:solidFill>
            <a:miter lim="800000"/>
            <a:headEnd/>
            <a:tailEnd/>
          </a:ln>
          <a:effectLst/>
          <a:extLst/>
        </p:spPr>
        <p:txBody>
          <a:bodyPr wrap="square">
            <a:spAutoFit/>
          </a:bodyPr>
          <a:lstStyle/>
          <a:p>
            <a:pPr>
              <a:spcBef>
                <a:spcPct val="50000"/>
              </a:spcBef>
            </a:pPr>
            <a:r>
              <a:rPr lang="en-US" altLang="en-US" sz="2400" dirty="0" smtClean="0">
                <a:solidFill>
                  <a:srgbClr val="000000"/>
                </a:solidFill>
              </a:rPr>
              <a:t>White board example</a:t>
            </a:r>
          </a:p>
        </p:txBody>
      </p:sp>
      <p:sp>
        <p:nvSpPr>
          <p:cNvPr id="153604" name="Text Box 1028"/>
          <p:cNvSpPr txBox="1">
            <a:spLocks noChangeArrowheads="1"/>
          </p:cNvSpPr>
          <p:nvPr/>
        </p:nvSpPr>
        <p:spPr bwMode="auto">
          <a:xfrm>
            <a:off x="76200" y="671513"/>
            <a:ext cx="4876800"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600" b="1" dirty="0" smtClean="0">
                <a:solidFill>
                  <a:srgbClr val="000000"/>
                </a:solidFill>
              </a:rPr>
              <a:t>Convex rear view mirror.</a:t>
            </a:r>
          </a:p>
          <a:p>
            <a:pPr marL="0" indent="0">
              <a:spcBef>
                <a:spcPct val="50000"/>
              </a:spcBef>
            </a:pPr>
            <a:r>
              <a:rPr lang="en-US" altLang="en-US" sz="1600" dirty="0" smtClean="0">
                <a:solidFill>
                  <a:srgbClr val="000000"/>
                </a:solidFill>
              </a:rPr>
              <a:t>A convex rearview car mirror has a radius of curvature of 40.0 cm. </a:t>
            </a:r>
          </a:p>
          <a:p>
            <a:pPr>
              <a:spcBef>
                <a:spcPct val="50000"/>
              </a:spcBef>
              <a:buAutoNum type="alphaUcParenR"/>
            </a:pPr>
            <a:r>
              <a:rPr lang="en-US" altLang="en-US" sz="1600" dirty="0" smtClean="0">
                <a:solidFill>
                  <a:srgbClr val="000000"/>
                </a:solidFill>
              </a:rPr>
              <a:t>Determine the location of the image and its magnification for an object 10.0 m from the mirror</a:t>
            </a:r>
          </a:p>
          <a:p>
            <a:pPr>
              <a:spcBef>
                <a:spcPct val="50000"/>
              </a:spcBef>
              <a:buAutoNum type="alphaUcParenR"/>
            </a:pPr>
            <a:r>
              <a:rPr lang="en-US" altLang="en-US" sz="1600" dirty="0" smtClean="0">
                <a:solidFill>
                  <a:srgbClr val="000000"/>
                </a:solidFill>
              </a:rPr>
              <a:t>How big would a truck that is 3 m high appear in the image?  </a:t>
            </a:r>
          </a:p>
        </p:txBody>
      </p:sp>
      <p:pic>
        <p:nvPicPr>
          <p:cNvPr id="2" name="Picture 1"/>
          <p:cNvPicPr>
            <a:picLocks noChangeAspect="1"/>
          </p:cNvPicPr>
          <p:nvPr/>
        </p:nvPicPr>
        <p:blipFill rotWithShape="1">
          <a:blip r:embed="rId3"/>
          <a:srcRect l="10172" t="7697" r="3394" b="10260"/>
          <a:stretch/>
        </p:blipFill>
        <p:spPr>
          <a:xfrm>
            <a:off x="5529787" y="1403486"/>
            <a:ext cx="3124202" cy="1960283"/>
          </a:xfrm>
          <a:prstGeom prst="rect">
            <a:avLst/>
          </a:prstGeom>
        </p:spPr>
      </p:pic>
      <p:sp>
        <p:nvSpPr>
          <p:cNvPr id="3" name="TextBox 2"/>
          <p:cNvSpPr txBox="1"/>
          <p:nvPr/>
        </p:nvSpPr>
        <p:spPr>
          <a:xfrm>
            <a:off x="6096000" y="6457890"/>
            <a:ext cx="304800" cy="400110"/>
          </a:xfrm>
          <a:prstGeom prst="rect">
            <a:avLst/>
          </a:prstGeom>
          <a:solidFill>
            <a:schemeClr val="bg1"/>
          </a:solidFill>
        </p:spPr>
        <p:txBody>
          <a:bodyPr wrap="square" rtlCol="0">
            <a:spAutoFit/>
          </a:bodyPr>
          <a:lstStyle/>
          <a:p>
            <a:pPr algn="ctr"/>
            <a:r>
              <a:rPr lang="en-US" sz="2000" dirty="0" smtClean="0">
                <a:solidFill>
                  <a:schemeClr val="tx1"/>
                </a:solidFill>
              </a:rPr>
              <a:t>p</a:t>
            </a:r>
            <a:endParaRPr lang="en-US" sz="2000" dirty="0">
              <a:solidFill>
                <a:schemeClr val="tx1"/>
              </a:solidFill>
            </a:endParaRPr>
          </a:p>
        </p:txBody>
      </p:sp>
      <p:sp>
        <p:nvSpPr>
          <p:cNvPr id="10" name="TextBox 9"/>
          <p:cNvSpPr txBox="1"/>
          <p:nvPr/>
        </p:nvSpPr>
        <p:spPr>
          <a:xfrm>
            <a:off x="6781800" y="6457890"/>
            <a:ext cx="228600" cy="400110"/>
          </a:xfrm>
          <a:prstGeom prst="rect">
            <a:avLst/>
          </a:prstGeom>
          <a:solidFill>
            <a:schemeClr val="bg1"/>
          </a:solidFill>
        </p:spPr>
        <p:txBody>
          <a:bodyPr wrap="square" rtlCol="0">
            <a:spAutoFit/>
          </a:bodyPr>
          <a:lstStyle/>
          <a:p>
            <a:pPr algn="ctr"/>
            <a:r>
              <a:rPr lang="en-US" sz="2000" dirty="0">
                <a:solidFill>
                  <a:schemeClr val="tx1"/>
                </a:solidFill>
              </a:rPr>
              <a:t>q</a:t>
            </a:r>
          </a:p>
        </p:txBody>
      </p:sp>
      <p:sp>
        <p:nvSpPr>
          <p:cNvPr id="8" name="TextBox 7"/>
          <p:cNvSpPr txBox="1"/>
          <p:nvPr/>
        </p:nvSpPr>
        <p:spPr>
          <a:xfrm>
            <a:off x="7391401" y="0"/>
            <a:ext cx="1752600" cy="738664"/>
          </a:xfrm>
          <a:prstGeom prst="rect">
            <a:avLst/>
          </a:prstGeom>
          <a:solidFill>
            <a:srgbClr val="FFFF00"/>
          </a:solidFill>
          <a:ln>
            <a:solidFill>
              <a:schemeClr val="tx1"/>
            </a:solidFill>
          </a:ln>
        </p:spPr>
        <p:txBody>
          <a:bodyPr wrap="square" rtlCol="0">
            <a:spAutoFit/>
          </a:bodyPr>
          <a:lstStyle/>
          <a:p>
            <a:r>
              <a:rPr lang="en-US" sz="1400" dirty="0" smtClean="0">
                <a:solidFill>
                  <a:schemeClr val="tx1"/>
                </a:solidFill>
              </a:rPr>
              <a:t>Case 4: Convex mirror, object anywhere</a:t>
            </a:r>
            <a:endParaRPr lang="en-US" sz="1400" dirty="0">
              <a:solidFill>
                <a:schemeClr val="tx1"/>
              </a:solidFill>
            </a:endParaRPr>
          </a:p>
        </p:txBody>
      </p:sp>
    </p:spTree>
    <p:extLst>
      <p:ext uri="{BB962C8B-B14F-4D97-AF65-F5344CB8AC3E}">
        <p14:creationId xmlns:p14="http://schemas.microsoft.com/office/powerpoint/2010/main" val="28809071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28600" y="640140"/>
            <a:ext cx="8458200" cy="1569660"/>
            <a:chOff x="228600" y="640140"/>
            <a:chExt cx="8458200" cy="1569660"/>
          </a:xfrm>
        </p:grpSpPr>
        <p:sp>
          <p:nvSpPr>
            <p:cNvPr id="4" name="Text Box 29"/>
            <p:cNvSpPr txBox="1">
              <a:spLocks noChangeArrowheads="1"/>
            </p:cNvSpPr>
            <p:nvPr/>
          </p:nvSpPr>
          <p:spPr bwMode="auto">
            <a:xfrm>
              <a:off x="228600" y="640140"/>
              <a:ext cx="8458200" cy="1569660"/>
            </a:xfrm>
            <a:prstGeom prst="rect">
              <a:avLst/>
            </a:prstGeom>
            <a:solidFill>
              <a:schemeClr val="bg1"/>
            </a:solidFill>
            <a:ln>
              <a:noFill/>
            </a:ln>
            <a:effectLst/>
            <a:extLst/>
          </p:spPr>
          <p:txBody>
            <a:bodyPr wrap="square">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nSpc>
                  <a:spcPct val="150000"/>
                </a:lnSpc>
              </a:pPr>
              <a:r>
                <a:rPr lang="en-US" sz="1600" dirty="0">
                  <a:solidFill>
                    <a:schemeClr val="tx1"/>
                  </a:solidFill>
                </a:rPr>
                <a:t>Light from the Andromeda Galaxy </a:t>
              </a:r>
              <a:r>
                <a:rPr lang="en-US" sz="1600" dirty="0" smtClean="0">
                  <a:solidFill>
                    <a:schemeClr val="tx1"/>
                  </a:solidFill>
                </a:rPr>
                <a:t>(2 million light years away) reflects off a </a:t>
              </a:r>
              <a:r>
                <a:rPr lang="en-US" sz="1600" dirty="0">
                  <a:solidFill>
                    <a:schemeClr val="tx1"/>
                  </a:solidFill>
                </a:rPr>
                <a:t>concave mirror with radius </a:t>
              </a:r>
              <a:r>
                <a:rPr lang="en-US" sz="1600" i="1" dirty="0">
                  <a:solidFill>
                    <a:schemeClr val="tx1"/>
                  </a:solidFill>
                </a:rPr>
                <a:t>R</a:t>
              </a:r>
              <a:r>
                <a:rPr lang="en-US" sz="1600" dirty="0">
                  <a:solidFill>
                    <a:schemeClr val="tx1"/>
                  </a:solidFill>
                </a:rPr>
                <a:t> = 1.00 m</a:t>
              </a:r>
              <a:r>
                <a:rPr lang="en-US" sz="1600" dirty="0" smtClean="0">
                  <a:solidFill>
                    <a:schemeClr val="tx1"/>
                  </a:solidFill>
                </a:rPr>
                <a:t>.  Where </a:t>
              </a:r>
              <a:r>
                <a:rPr lang="en-US" sz="1600" dirty="0">
                  <a:solidFill>
                    <a:schemeClr val="tx1"/>
                  </a:solidFill>
                </a:rPr>
                <a:t>does the image form</a:t>
              </a:r>
              <a:r>
                <a:rPr lang="en-US" sz="1600" dirty="0" smtClean="0">
                  <a:solidFill>
                    <a:schemeClr val="tx1"/>
                  </a:solidFill>
                </a:rPr>
                <a:t>?</a:t>
              </a:r>
              <a:endParaRPr lang="en-US" sz="1600" dirty="0">
                <a:solidFill>
                  <a:schemeClr val="tx1"/>
                </a:solidFill>
                <a:sym typeface="Symbol" pitchFamily="18" charset="2"/>
              </a:endParaRPr>
            </a:p>
            <a:p>
              <a:pPr>
                <a:lnSpc>
                  <a:spcPct val="150000"/>
                </a:lnSpc>
              </a:pPr>
              <a:r>
                <a:rPr lang="en-US" sz="1600" dirty="0">
                  <a:solidFill>
                    <a:schemeClr val="tx1"/>
                  </a:solidFill>
                </a:rPr>
                <a:t>A) </a:t>
              </a:r>
              <a:r>
                <a:rPr lang="en-US" sz="1600" dirty="0">
                  <a:solidFill>
                    <a:schemeClr val="tx1"/>
                  </a:solidFill>
                  <a:sym typeface="Symbol" pitchFamily="18" charset="2"/>
                </a:rPr>
                <a:t>At infinity		</a:t>
              </a:r>
              <a:r>
                <a:rPr lang="en-US" sz="1600" dirty="0" smtClean="0">
                  <a:solidFill>
                    <a:schemeClr val="tx1"/>
                  </a:solidFill>
                  <a:sym typeface="Symbol" pitchFamily="18" charset="2"/>
                </a:rPr>
                <a:t>B</a:t>
              </a:r>
              <a:r>
                <a:rPr lang="en-US" sz="1600" dirty="0">
                  <a:solidFill>
                    <a:schemeClr val="tx1"/>
                  </a:solidFill>
                  <a:sym typeface="Symbol" pitchFamily="18" charset="2"/>
                </a:rPr>
                <a:t>) At the mirror</a:t>
              </a:r>
            </a:p>
            <a:p>
              <a:pPr>
                <a:lnSpc>
                  <a:spcPct val="150000"/>
                </a:lnSpc>
              </a:pPr>
              <a:r>
                <a:rPr lang="en-US" sz="1600" dirty="0">
                  <a:solidFill>
                    <a:schemeClr val="tx1"/>
                  </a:solidFill>
                  <a:sym typeface="Symbol" pitchFamily="18" charset="2"/>
                </a:rPr>
                <a:t>C) 50 cm </a:t>
              </a:r>
              <a:r>
                <a:rPr lang="en-US" sz="1600" dirty="0" smtClean="0">
                  <a:solidFill>
                    <a:schemeClr val="tx1"/>
                  </a:solidFill>
                  <a:sym typeface="Symbol" pitchFamily="18" charset="2"/>
                </a:rPr>
                <a:t>in front of </a:t>
              </a:r>
              <a:r>
                <a:rPr lang="en-US" sz="1600" dirty="0">
                  <a:solidFill>
                    <a:schemeClr val="tx1"/>
                  </a:solidFill>
                  <a:sym typeface="Symbol" pitchFamily="18" charset="2"/>
                </a:rPr>
                <a:t>mirror  	</a:t>
              </a:r>
              <a:r>
                <a:rPr lang="en-US" sz="1600" dirty="0" smtClean="0">
                  <a:solidFill>
                    <a:schemeClr val="tx1"/>
                  </a:solidFill>
                  <a:sym typeface="Symbol" pitchFamily="18" charset="2"/>
                </a:rPr>
                <a:t>D</a:t>
              </a:r>
              <a:r>
                <a:rPr lang="en-US" sz="1600" dirty="0">
                  <a:solidFill>
                    <a:schemeClr val="tx1"/>
                  </a:solidFill>
                  <a:sym typeface="Symbol" pitchFamily="18" charset="2"/>
                </a:rPr>
                <a:t>) 50 cm </a:t>
              </a:r>
              <a:r>
                <a:rPr lang="en-US" sz="1600" dirty="0" smtClean="0">
                  <a:solidFill>
                    <a:schemeClr val="tx1"/>
                  </a:solidFill>
                  <a:sym typeface="Symbol" pitchFamily="18" charset="2"/>
                </a:rPr>
                <a:t>behind of </a:t>
              </a:r>
              <a:r>
                <a:rPr lang="en-US" sz="1600" dirty="0">
                  <a:solidFill>
                    <a:schemeClr val="tx1"/>
                  </a:solidFill>
                  <a:sym typeface="Symbol" pitchFamily="18" charset="2"/>
                </a:rPr>
                <a:t>mirror</a:t>
              </a:r>
            </a:p>
          </p:txBody>
        </p:sp>
        <p:grpSp>
          <p:nvGrpSpPr>
            <p:cNvPr id="19" name="Group 18"/>
            <p:cNvGrpSpPr/>
            <p:nvPr/>
          </p:nvGrpSpPr>
          <p:grpSpPr>
            <a:xfrm>
              <a:off x="6813263" y="990600"/>
              <a:ext cx="1416337" cy="1062253"/>
              <a:chOff x="6508463" y="762000"/>
              <a:chExt cx="2133600" cy="1600200"/>
            </a:xfrm>
          </p:grpSpPr>
          <p:sp>
            <p:nvSpPr>
              <p:cNvPr id="5" name="Freeform 30"/>
              <p:cNvSpPr>
                <a:spLocks/>
              </p:cNvSpPr>
              <p:nvPr/>
            </p:nvSpPr>
            <p:spPr bwMode="auto">
              <a:xfrm>
                <a:off x="8489663" y="762000"/>
                <a:ext cx="152400" cy="1600200"/>
              </a:xfrm>
              <a:custGeom>
                <a:avLst/>
                <a:gdLst>
                  <a:gd name="T0" fmla="*/ 0 w 48"/>
                  <a:gd name="T1" fmla="*/ 0 h 864"/>
                  <a:gd name="T2" fmla="*/ 152400 w 48"/>
                  <a:gd name="T3" fmla="*/ 800100 h 864"/>
                  <a:gd name="T4" fmla="*/ 0 w 48"/>
                  <a:gd name="T5" fmla="*/ 1600200 h 864"/>
                  <a:gd name="T6" fmla="*/ 0 60000 65536"/>
                  <a:gd name="T7" fmla="*/ 0 60000 65536"/>
                  <a:gd name="T8" fmla="*/ 0 60000 65536"/>
                </a:gdLst>
                <a:ahLst/>
                <a:cxnLst>
                  <a:cxn ang="T6">
                    <a:pos x="T0" y="T1"/>
                  </a:cxn>
                  <a:cxn ang="T7">
                    <a:pos x="T2" y="T3"/>
                  </a:cxn>
                  <a:cxn ang="T8">
                    <a:pos x="T4" y="T5"/>
                  </a:cxn>
                </a:cxnLst>
                <a:rect l="0" t="0" r="r" b="b"/>
                <a:pathLst>
                  <a:path w="48" h="864">
                    <a:moveTo>
                      <a:pt x="0" y="0"/>
                    </a:moveTo>
                    <a:cubicBezTo>
                      <a:pt x="24" y="144"/>
                      <a:pt x="48" y="288"/>
                      <a:pt x="48" y="432"/>
                    </a:cubicBezTo>
                    <a:cubicBezTo>
                      <a:pt x="48" y="576"/>
                      <a:pt x="24" y="720"/>
                      <a:pt x="0" y="864"/>
                    </a:cubicBezTo>
                  </a:path>
                </a:pathLst>
              </a:custGeom>
              <a:solidFill>
                <a:schemeClr val="bg1"/>
              </a:solidFill>
              <a:ln w="28575" cmpd="sng">
                <a:solidFill>
                  <a:schemeClr val="tx1"/>
                </a:solidFill>
                <a:round/>
                <a:headEnd/>
                <a:tailEnd/>
              </a:ln>
              <a:effectLst/>
              <a:extLst/>
            </p:spPr>
            <p:txBody>
              <a:bodyPr/>
              <a:lstStyle/>
              <a:p>
                <a:endParaRPr lang="en-US" sz="3200">
                  <a:solidFill>
                    <a:schemeClr val="tx1"/>
                  </a:solidFill>
                </a:endParaRPr>
              </a:p>
            </p:txBody>
          </p:sp>
          <p:grpSp>
            <p:nvGrpSpPr>
              <p:cNvPr id="8" name="Group 39"/>
              <p:cNvGrpSpPr>
                <a:grpSpLocks/>
              </p:cNvGrpSpPr>
              <p:nvPr/>
            </p:nvGrpSpPr>
            <p:grpSpPr bwMode="auto">
              <a:xfrm>
                <a:off x="6508463" y="914400"/>
                <a:ext cx="1981200" cy="1219200"/>
                <a:chOff x="3264" y="3408"/>
                <a:chExt cx="2160" cy="768"/>
              </a:xfrm>
              <a:solidFill>
                <a:schemeClr val="bg1"/>
              </a:solidFill>
            </p:grpSpPr>
            <p:sp>
              <p:nvSpPr>
                <p:cNvPr id="9" name="Line 33"/>
                <p:cNvSpPr>
                  <a:spLocks noChangeShapeType="1"/>
                </p:cNvSpPr>
                <p:nvPr/>
              </p:nvSpPr>
              <p:spPr bwMode="auto">
                <a:xfrm>
                  <a:off x="3264" y="3408"/>
                  <a:ext cx="2160" cy="0"/>
                </a:xfrm>
                <a:prstGeom prst="line">
                  <a:avLst/>
                </a:prstGeom>
                <a:grpFill/>
                <a:ln w="28575">
                  <a:solidFill>
                    <a:schemeClr val="accent2"/>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solidFill>
                      <a:schemeClr val="tx1"/>
                    </a:solidFill>
                  </a:endParaRPr>
                </a:p>
              </p:txBody>
            </p:sp>
            <p:sp>
              <p:nvSpPr>
                <p:cNvPr id="10" name="Line 34"/>
                <p:cNvSpPr>
                  <a:spLocks noChangeShapeType="1"/>
                </p:cNvSpPr>
                <p:nvPr/>
              </p:nvSpPr>
              <p:spPr bwMode="auto">
                <a:xfrm>
                  <a:off x="3264" y="4176"/>
                  <a:ext cx="2160" cy="0"/>
                </a:xfrm>
                <a:prstGeom prst="line">
                  <a:avLst/>
                </a:prstGeom>
                <a:grpFill/>
                <a:ln w="28575">
                  <a:solidFill>
                    <a:schemeClr val="accent2"/>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solidFill>
                      <a:schemeClr val="tx1"/>
                    </a:solidFill>
                  </a:endParaRPr>
                </a:p>
              </p:txBody>
            </p:sp>
            <p:sp>
              <p:nvSpPr>
                <p:cNvPr id="11" name="Line 35"/>
                <p:cNvSpPr>
                  <a:spLocks noChangeShapeType="1"/>
                </p:cNvSpPr>
                <p:nvPr/>
              </p:nvSpPr>
              <p:spPr bwMode="auto">
                <a:xfrm>
                  <a:off x="3264" y="3600"/>
                  <a:ext cx="2160" cy="0"/>
                </a:xfrm>
                <a:prstGeom prst="line">
                  <a:avLst/>
                </a:prstGeom>
                <a:grpFill/>
                <a:ln w="28575">
                  <a:solidFill>
                    <a:schemeClr val="accent2"/>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solidFill>
                      <a:schemeClr val="tx1"/>
                    </a:solidFill>
                  </a:endParaRPr>
                </a:p>
              </p:txBody>
            </p:sp>
            <p:sp>
              <p:nvSpPr>
                <p:cNvPr id="12" name="Line 36"/>
                <p:cNvSpPr>
                  <a:spLocks noChangeShapeType="1"/>
                </p:cNvSpPr>
                <p:nvPr/>
              </p:nvSpPr>
              <p:spPr bwMode="auto">
                <a:xfrm>
                  <a:off x="3264" y="3792"/>
                  <a:ext cx="2160" cy="0"/>
                </a:xfrm>
                <a:prstGeom prst="line">
                  <a:avLst/>
                </a:prstGeom>
                <a:grpFill/>
                <a:ln w="28575">
                  <a:solidFill>
                    <a:schemeClr val="accent2"/>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solidFill>
                      <a:schemeClr val="tx1"/>
                    </a:solidFill>
                  </a:endParaRPr>
                </a:p>
              </p:txBody>
            </p:sp>
            <p:sp>
              <p:nvSpPr>
                <p:cNvPr id="13" name="Line 37"/>
                <p:cNvSpPr>
                  <a:spLocks noChangeShapeType="1"/>
                </p:cNvSpPr>
                <p:nvPr/>
              </p:nvSpPr>
              <p:spPr bwMode="auto">
                <a:xfrm>
                  <a:off x="3264" y="3984"/>
                  <a:ext cx="2160" cy="0"/>
                </a:xfrm>
                <a:prstGeom prst="line">
                  <a:avLst/>
                </a:prstGeom>
                <a:grpFill/>
                <a:ln w="28575">
                  <a:solidFill>
                    <a:schemeClr val="accent2"/>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solidFill>
                      <a:schemeClr val="tx1"/>
                    </a:solidFill>
                  </a:endParaRPr>
                </a:p>
              </p:txBody>
            </p:sp>
          </p:grpSp>
        </p:grpSp>
      </p:grpSp>
      <p:sp>
        <p:nvSpPr>
          <p:cNvPr id="20" name="Text Box 103"/>
          <p:cNvSpPr txBox="1">
            <a:spLocks noChangeArrowheads="1"/>
          </p:cNvSpPr>
          <p:nvPr/>
        </p:nvSpPr>
        <p:spPr bwMode="auto">
          <a:xfrm>
            <a:off x="0" y="0"/>
            <a:ext cx="9144000" cy="461665"/>
          </a:xfrm>
          <a:prstGeom prst="rect">
            <a:avLst/>
          </a:prstGeom>
          <a:solidFill>
            <a:srgbClr val="FF9999"/>
          </a:solidFill>
          <a:ln>
            <a:solidFill>
              <a:schemeClr val="tx1"/>
            </a:solidFill>
          </a:ln>
          <a:effectLst/>
          <a:extLst/>
        </p:spPr>
        <p:txBody>
          <a:bodyPr wrap="square">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r>
              <a:rPr lang="en-US" sz="2400" dirty="0" smtClean="0">
                <a:solidFill>
                  <a:schemeClr val="tx1"/>
                </a:solidFill>
              </a:rPr>
              <a:t>i-clicker and white board problem</a:t>
            </a:r>
            <a:endParaRPr lang="en-US" sz="2400" dirty="0">
              <a:solidFill>
                <a:schemeClr val="tx1"/>
              </a:solidFill>
            </a:endParaRPr>
          </a:p>
        </p:txBody>
      </p:sp>
      <p:cxnSp>
        <p:nvCxnSpPr>
          <p:cNvPr id="23" name="Straight Connector 22"/>
          <p:cNvCxnSpPr/>
          <p:nvPr/>
        </p:nvCxnSpPr>
        <p:spPr bwMode="auto">
          <a:xfrm>
            <a:off x="152400" y="2438400"/>
            <a:ext cx="8839200" cy="0"/>
          </a:xfrm>
          <a:prstGeom prst="line">
            <a:avLst/>
          </a:prstGeom>
          <a:solidFill>
            <a:schemeClr val="accent1"/>
          </a:solidFill>
          <a:ln w="41275" cap="flat" cmpd="sng" algn="ctr">
            <a:solidFill>
              <a:schemeClr val="tx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 name="Group 5"/>
          <p:cNvGrpSpPr/>
          <p:nvPr/>
        </p:nvGrpSpPr>
        <p:grpSpPr>
          <a:xfrm>
            <a:off x="264850" y="2590800"/>
            <a:ext cx="8229600" cy="4267200"/>
            <a:chOff x="264850" y="2590800"/>
            <a:chExt cx="8229600" cy="4267200"/>
          </a:xfrm>
        </p:grpSpPr>
        <p:pic>
          <p:nvPicPr>
            <p:cNvPr id="14" name="Picture 5" descr="C:\Documents and Settings\nanowork\Desktop\Figure 23-15.jpg"/>
            <p:cNvPicPr>
              <a:picLocks noChangeAspect="1" noChangeArrowheads="1"/>
            </p:cNvPicPr>
            <p:nvPr/>
          </p:nvPicPr>
          <p:blipFill rotWithShape="1">
            <a:blip r:embed="rId2">
              <a:extLst>
                <a:ext uri="{28A0092B-C50C-407E-A947-70E740481C1C}">
                  <a14:useLocalDpi xmlns:a14="http://schemas.microsoft.com/office/drawing/2010/main" val="0"/>
                </a:ext>
              </a:extLst>
            </a:blip>
            <a:srcRect t="20128" b="38067"/>
            <a:stretch/>
          </p:blipFill>
          <p:spPr bwMode="auto">
            <a:xfrm>
              <a:off x="1655545" y="4343400"/>
              <a:ext cx="5735855" cy="22098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21" name="Rectangle 20"/>
            <p:cNvSpPr/>
            <p:nvPr/>
          </p:nvSpPr>
          <p:spPr>
            <a:xfrm>
              <a:off x="264850" y="2590800"/>
              <a:ext cx="8229600" cy="1938992"/>
            </a:xfrm>
            <a:prstGeom prst="rect">
              <a:avLst/>
            </a:prstGeom>
          </p:spPr>
          <p:txBody>
            <a:bodyPr wrap="square">
              <a:spAutoFit/>
            </a:bodyPr>
            <a:lstStyle/>
            <a:p>
              <a:pPr marL="0" marR="0">
                <a:lnSpc>
                  <a:spcPct val="150000"/>
                </a:lnSpc>
                <a:spcBef>
                  <a:spcPts val="0"/>
                </a:spcBef>
                <a:spcAft>
                  <a:spcPts val="0"/>
                </a:spcAft>
              </a:pPr>
              <a:r>
                <a:rPr lang="en-US" sz="1600" dirty="0" smtClean="0">
                  <a:solidFill>
                    <a:schemeClr val="tx1"/>
                  </a:solidFill>
                  <a:ea typeface="Times New Roman" panose="02020603050405020304" pitchFamily="18" charset="0"/>
                </a:rPr>
                <a:t>A </a:t>
              </a:r>
              <a:r>
                <a:rPr lang="en-US" sz="1600" dirty="0">
                  <a:solidFill>
                    <a:schemeClr val="tx1"/>
                  </a:solidFill>
                  <a:ea typeface="Times New Roman" panose="02020603050405020304" pitchFamily="18" charset="0"/>
                </a:rPr>
                <a:t>spherical mirror is to be used to form, on a screen located 5 m </a:t>
              </a:r>
              <a:r>
                <a:rPr lang="en-US" sz="1600" u="sng" dirty="0">
                  <a:solidFill>
                    <a:schemeClr val="tx1"/>
                  </a:solidFill>
                  <a:ea typeface="Times New Roman" panose="02020603050405020304" pitchFamily="18" charset="0"/>
                </a:rPr>
                <a:t>from the object</a:t>
              </a:r>
              <a:r>
                <a:rPr lang="en-US" sz="1600" dirty="0">
                  <a:solidFill>
                    <a:schemeClr val="tx1"/>
                  </a:solidFill>
                  <a:ea typeface="Times New Roman" panose="02020603050405020304" pitchFamily="18" charset="0"/>
                </a:rPr>
                <a:t>, an image 5 times the size of the object.  </a:t>
              </a:r>
              <a:endParaRPr lang="en-US" sz="1600" dirty="0" smtClean="0">
                <a:solidFill>
                  <a:schemeClr val="tx1"/>
                </a:solidFill>
                <a:ea typeface="Times New Roman" panose="02020603050405020304" pitchFamily="18" charset="0"/>
              </a:endParaRPr>
            </a:p>
            <a:p>
              <a:pPr marL="342900" marR="0" indent="-342900">
                <a:lnSpc>
                  <a:spcPct val="150000"/>
                </a:lnSpc>
                <a:spcBef>
                  <a:spcPts val="0"/>
                </a:spcBef>
                <a:spcAft>
                  <a:spcPts val="0"/>
                </a:spcAft>
                <a:buAutoNum type="alphaLcParenBoth"/>
              </a:pPr>
              <a:r>
                <a:rPr lang="en-US" sz="1600" dirty="0" smtClean="0">
                  <a:solidFill>
                    <a:schemeClr val="tx1"/>
                  </a:solidFill>
                  <a:ea typeface="Times New Roman" panose="02020603050405020304" pitchFamily="18" charset="0"/>
                </a:rPr>
                <a:t>Describe </a:t>
              </a:r>
              <a:r>
                <a:rPr lang="en-US" sz="1600" dirty="0">
                  <a:solidFill>
                    <a:schemeClr val="tx1"/>
                  </a:solidFill>
                  <a:ea typeface="Times New Roman" panose="02020603050405020304" pitchFamily="18" charset="0"/>
                </a:rPr>
                <a:t>the type of mirror required (concave or convex</a:t>
              </a:r>
              <a:r>
                <a:rPr lang="en-US" sz="1600" dirty="0" smtClean="0">
                  <a:solidFill>
                    <a:schemeClr val="tx1"/>
                  </a:solidFill>
                  <a:ea typeface="Times New Roman" panose="02020603050405020304" pitchFamily="18" charset="0"/>
                </a:rPr>
                <a:t>).</a:t>
              </a:r>
            </a:p>
            <a:p>
              <a:pPr marL="342900" indent="-342900">
                <a:lnSpc>
                  <a:spcPct val="150000"/>
                </a:lnSpc>
                <a:spcBef>
                  <a:spcPts val="0"/>
                </a:spcBef>
                <a:spcAft>
                  <a:spcPts val="0"/>
                </a:spcAft>
                <a:buFontTx/>
                <a:buAutoNum type="alphaLcParenBoth"/>
              </a:pPr>
              <a:r>
                <a:rPr lang="en-US" sz="1600" dirty="0">
                  <a:solidFill>
                    <a:schemeClr val="tx1"/>
                  </a:solidFill>
                  <a:ea typeface="Times New Roman" panose="02020603050405020304" pitchFamily="18" charset="0"/>
                </a:rPr>
                <a:t>Where should the mirror be placed relative to the object</a:t>
              </a:r>
              <a:r>
                <a:rPr lang="en-US" sz="1600" dirty="0" smtClean="0">
                  <a:solidFill>
                    <a:schemeClr val="tx1"/>
                  </a:solidFill>
                  <a:ea typeface="Times New Roman" panose="02020603050405020304" pitchFamily="18" charset="0"/>
                </a:rPr>
                <a:t>?</a:t>
              </a:r>
            </a:p>
            <a:p>
              <a:pPr marL="342900" marR="0" indent="-342900">
                <a:lnSpc>
                  <a:spcPct val="150000"/>
                </a:lnSpc>
                <a:spcBef>
                  <a:spcPts val="0"/>
                </a:spcBef>
                <a:spcAft>
                  <a:spcPts val="0"/>
                </a:spcAft>
                <a:buAutoNum type="alphaLcParenBoth"/>
              </a:pPr>
              <a:r>
                <a:rPr lang="en-US" sz="1600" dirty="0" smtClean="0">
                  <a:solidFill>
                    <a:schemeClr val="tx1"/>
                  </a:solidFill>
                  <a:ea typeface="Times New Roman" panose="02020603050405020304" pitchFamily="18" charset="0"/>
                </a:rPr>
                <a:t>What is </a:t>
              </a:r>
              <a:r>
                <a:rPr lang="en-US" sz="1600" dirty="0">
                  <a:solidFill>
                    <a:schemeClr val="tx1"/>
                  </a:solidFill>
                  <a:ea typeface="Times New Roman" panose="02020603050405020304" pitchFamily="18" charset="0"/>
                </a:rPr>
                <a:t>the required radius of curvature of the mirror? </a:t>
              </a:r>
            </a:p>
          </p:txBody>
        </p:sp>
        <p:cxnSp>
          <p:nvCxnSpPr>
            <p:cNvPr id="3" name="Straight Arrow Connector 2"/>
            <p:cNvCxnSpPr/>
            <p:nvPr/>
          </p:nvCxnSpPr>
          <p:spPr bwMode="auto">
            <a:xfrm>
              <a:off x="4800600" y="6477000"/>
              <a:ext cx="1905000" cy="0"/>
            </a:xfrm>
            <a:prstGeom prst="straightConnector1">
              <a:avLst/>
            </a:prstGeom>
            <a:solidFill>
              <a:schemeClr val="accent1"/>
            </a:solidFill>
            <a:ln w="25400" cap="flat" cmpd="sng" algn="ctr">
              <a:solidFill>
                <a:schemeClr val="tx1"/>
              </a:solidFill>
              <a:prstDash val="solid"/>
              <a:round/>
              <a:headEnd type="triangle" w="lg"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p:cNvCxnSpPr/>
            <p:nvPr/>
          </p:nvCxnSpPr>
          <p:spPr bwMode="auto">
            <a:xfrm>
              <a:off x="3429000" y="6705600"/>
              <a:ext cx="3276600" cy="0"/>
            </a:xfrm>
            <a:prstGeom prst="straightConnector1">
              <a:avLst/>
            </a:prstGeom>
            <a:solidFill>
              <a:schemeClr val="accent1"/>
            </a:solidFill>
            <a:ln w="25400" cap="flat" cmpd="sng" algn="ctr">
              <a:solidFill>
                <a:schemeClr val="tx1"/>
              </a:solidFill>
              <a:prstDash val="solid"/>
              <a:round/>
              <a:headEnd type="triangle" w="lg"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p:cNvSpPr txBox="1"/>
            <p:nvPr/>
          </p:nvSpPr>
          <p:spPr>
            <a:xfrm>
              <a:off x="4419600" y="6457890"/>
              <a:ext cx="304800" cy="400110"/>
            </a:xfrm>
            <a:prstGeom prst="rect">
              <a:avLst/>
            </a:prstGeom>
            <a:solidFill>
              <a:schemeClr val="bg1"/>
            </a:solidFill>
            <a:ln>
              <a:solidFill>
                <a:schemeClr val="bg1"/>
              </a:solidFill>
            </a:ln>
          </p:spPr>
          <p:txBody>
            <a:bodyPr wrap="square" rtlCol="0">
              <a:spAutoFit/>
            </a:bodyPr>
            <a:lstStyle/>
            <a:p>
              <a:r>
                <a:rPr lang="en-US" sz="2000" dirty="0">
                  <a:solidFill>
                    <a:schemeClr val="tx1"/>
                  </a:solidFill>
                </a:rPr>
                <a:t>q</a:t>
              </a:r>
            </a:p>
          </p:txBody>
        </p:sp>
        <p:sp>
          <p:nvSpPr>
            <p:cNvPr id="22" name="TextBox 21"/>
            <p:cNvSpPr txBox="1"/>
            <p:nvPr/>
          </p:nvSpPr>
          <p:spPr>
            <a:xfrm>
              <a:off x="5553075" y="6229290"/>
              <a:ext cx="304800" cy="400110"/>
            </a:xfrm>
            <a:prstGeom prst="rect">
              <a:avLst/>
            </a:prstGeom>
            <a:solidFill>
              <a:schemeClr val="bg1"/>
            </a:solidFill>
            <a:ln>
              <a:solidFill>
                <a:schemeClr val="bg1"/>
              </a:solidFill>
            </a:ln>
          </p:spPr>
          <p:txBody>
            <a:bodyPr wrap="square" rtlCol="0">
              <a:spAutoFit/>
            </a:bodyPr>
            <a:lstStyle/>
            <a:p>
              <a:r>
                <a:rPr lang="en-US" sz="2000" dirty="0" smtClean="0">
                  <a:solidFill>
                    <a:schemeClr val="tx1"/>
                  </a:solidFill>
                </a:rPr>
                <a:t>p</a:t>
              </a:r>
              <a:endParaRPr lang="en-US" sz="2000" dirty="0">
                <a:solidFill>
                  <a:schemeClr val="tx1"/>
                </a:solidFill>
              </a:endParaRPr>
            </a:p>
          </p:txBody>
        </p:sp>
        <p:cxnSp>
          <p:nvCxnSpPr>
            <p:cNvPr id="24" name="Straight Arrow Connector 23"/>
            <p:cNvCxnSpPr/>
            <p:nvPr/>
          </p:nvCxnSpPr>
          <p:spPr bwMode="auto">
            <a:xfrm>
              <a:off x="3427150" y="6324600"/>
              <a:ext cx="1373450" cy="0"/>
            </a:xfrm>
            <a:prstGeom prst="straightConnector1">
              <a:avLst/>
            </a:prstGeom>
            <a:solidFill>
              <a:schemeClr val="accent1"/>
            </a:solidFill>
            <a:ln w="25400" cap="flat" cmpd="sng" algn="ctr">
              <a:solidFill>
                <a:srgbClr val="FF0000"/>
              </a:solidFill>
              <a:prstDash val="solid"/>
              <a:round/>
              <a:headEnd type="triangle" w="lg"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Box 24"/>
            <p:cNvSpPr txBox="1"/>
            <p:nvPr/>
          </p:nvSpPr>
          <p:spPr>
            <a:xfrm>
              <a:off x="3814762" y="6096000"/>
              <a:ext cx="681038" cy="400110"/>
            </a:xfrm>
            <a:prstGeom prst="rect">
              <a:avLst/>
            </a:prstGeom>
            <a:solidFill>
              <a:schemeClr val="bg1"/>
            </a:solidFill>
            <a:ln>
              <a:solidFill>
                <a:schemeClr val="bg1"/>
              </a:solidFill>
            </a:ln>
          </p:spPr>
          <p:txBody>
            <a:bodyPr wrap="square" rtlCol="0">
              <a:spAutoFit/>
            </a:bodyPr>
            <a:lstStyle/>
            <a:p>
              <a:r>
                <a:rPr lang="en-US" sz="2000" dirty="0" smtClean="0">
                  <a:solidFill>
                    <a:schemeClr val="tx1"/>
                  </a:solidFill>
                </a:rPr>
                <a:t>5 m</a:t>
              </a:r>
              <a:endParaRPr lang="en-US" sz="2000" dirty="0">
                <a:solidFill>
                  <a:schemeClr val="tx1"/>
                </a:solidFill>
              </a:endParaRPr>
            </a:p>
          </p:txBody>
        </p:sp>
      </p:grpSp>
    </p:spTree>
    <p:extLst>
      <p:ext uri="{BB962C8B-B14F-4D97-AF65-F5344CB8AC3E}">
        <p14:creationId xmlns:p14="http://schemas.microsoft.com/office/powerpoint/2010/main" val="317285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2578" name="Text Box 2"/>
              <p:cNvSpPr txBox="1">
                <a:spLocks noChangeArrowheads="1"/>
              </p:cNvSpPr>
              <p:nvPr/>
            </p:nvSpPr>
            <p:spPr bwMode="auto">
              <a:xfrm>
                <a:off x="0" y="573659"/>
                <a:ext cx="9144000" cy="201863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marL="342900" indent="-342900">
                  <a:spcBef>
                    <a:spcPts val="0"/>
                  </a:spcBef>
                  <a:spcAft>
                    <a:spcPts val="300"/>
                  </a:spcAft>
                  <a:buAutoNum type="arabicPeriod"/>
                </a:pPr>
                <a:r>
                  <a:rPr lang="en-US" altLang="en-US" sz="1600" dirty="0" smtClean="0">
                    <a:solidFill>
                      <a:srgbClr val="000000"/>
                    </a:solidFill>
                  </a:rPr>
                  <a:t>Always  draw a ray diagram. Draw at least two of the three easy-to-draw rays (parallel to principal axis, through focal point, perpendicular to mirror). Use third ray to check. </a:t>
                </a:r>
              </a:p>
              <a:p>
                <a:pPr marL="342900" indent="-342900">
                  <a:spcBef>
                    <a:spcPts val="0"/>
                  </a:spcBef>
                  <a:spcAft>
                    <a:spcPts val="300"/>
                  </a:spcAft>
                  <a:buAutoNum type="arabicPeriod"/>
                </a:pPr>
                <a:r>
                  <a:rPr lang="en-US" altLang="en-US" sz="1600" dirty="0" smtClean="0">
                    <a:solidFill>
                      <a:srgbClr val="000000"/>
                    </a:solidFill>
                  </a:rPr>
                  <a:t>Use mirror equations </a:t>
                </a:r>
                <a14:m>
                  <m:oMath xmlns:m="http://schemas.openxmlformats.org/officeDocument/2006/math">
                    <m:f>
                      <m:fPr>
                        <m:ctrlPr>
                          <a:rPr lang="en-US" altLang="en-US" sz="1600" i="1" smtClean="0">
                            <a:solidFill>
                              <a:srgbClr val="FF0000"/>
                            </a:solidFill>
                            <a:latin typeface="Cambria Math" panose="02040503050406030204" pitchFamily="18" charset="0"/>
                          </a:rPr>
                        </m:ctrlPr>
                      </m:fPr>
                      <m:num>
                        <m:r>
                          <a:rPr lang="en-US" altLang="en-US" sz="1600" b="0" i="1" smtClean="0">
                            <a:solidFill>
                              <a:srgbClr val="FF0000"/>
                            </a:solidFill>
                            <a:latin typeface="Cambria Math" panose="02040503050406030204" pitchFamily="18" charset="0"/>
                          </a:rPr>
                          <m:t>1</m:t>
                        </m:r>
                      </m:num>
                      <m:den>
                        <m:r>
                          <a:rPr lang="en-US" altLang="en-US" sz="1600" b="0" i="1" smtClean="0">
                            <a:solidFill>
                              <a:srgbClr val="FF0000"/>
                            </a:solidFill>
                            <a:latin typeface="Cambria Math" panose="02040503050406030204" pitchFamily="18" charset="0"/>
                          </a:rPr>
                          <m:t>𝑝</m:t>
                        </m:r>
                      </m:den>
                    </m:f>
                    <m:r>
                      <a:rPr lang="en-US" altLang="en-US" sz="1600" b="0" i="1" smtClean="0">
                        <a:solidFill>
                          <a:srgbClr val="FF0000"/>
                        </a:solidFill>
                        <a:latin typeface="Cambria Math" panose="02040503050406030204" pitchFamily="18" charset="0"/>
                      </a:rPr>
                      <m:t>+</m:t>
                    </m:r>
                    <m:f>
                      <m:fPr>
                        <m:ctrlPr>
                          <a:rPr lang="en-US" altLang="en-US" sz="1600" i="1">
                            <a:solidFill>
                              <a:srgbClr val="FF0000"/>
                            </a:solidFill>
                            <a:latin typeface="Cambria Math" panose="02040503050406030204" pitchFamily="18" charset="0"/>
                          </a:rPr>
                        </m:ctrlPr>
                      </m:fPr>
                      <m:num>
                        <m:r>
                          <a:rPr lang="en-US" altLang="en-US" sz="1600" i="1">
                            <a:solidFill>
                              <a:srgbClr val="FF0000"/>
                            </a:solidFill>
                            <a:latin typeface="Cambria Math" panose="02040503050406030204" pitchFamily="18" charset="0"/>
                          </a:rPr>
                          <m:t>1</m:t>
                        </m:r>
                      </m:num>
                      <m:den>
                        <m:r>
                          <a:rPr lang="en-US" altLang="en-US" sz="1600" b="0" i="1" smtClean="0">
                            <a:solidFill>
                              <a:srgbClr val="FF0000"/>
                            </a:solidFill>
                            <a:latin typeface="Cambria Math" panose="02040503050406030204" pitchFamily="18" charset="0"/>
                          </a:rPr>
                          <m:t>𝑞</m:t>
                        </m:r>
                      </m:den>
                    </m:f>
                    <m:r>
                      <a:rPr lang="en-US" altLang="en-US" sz="1600" b="0" i="1" smtClean="0">
                        <a:solidFill>
                          <a:srgbClr val="FF0000"/>
                        </a:solidFill>
                        <a:latin typeface="Cambria Math" panose="02040503050406030204" pitchFamily="18" charset="0"/>
                      </a:rPr>
                      <m:t>=</m:t>
                    </m:r>
                    <m:f>
                      <m:fPr>
                        <m:ctrlPr>
                          <a:rPr lang="en-US" altLang="en-US" sz="1600" i="1">
                            <a:solidFill>
                              <a:srgbClr val="FF0000"/>
                            </a:solidFill>
                            <a:latin typeface="Cambria Math" panose="02040503050406030204" pitchFamily="18" charset="0"/>
                          </a:rPr>
                        </m:ctrlPr>
                      </m:fPr>
                      <m:num>
                        <m:r>
                          <a:rPr lang="en-US" altLang="en-US" sz="1600" i="1">
                            <a:solidFill>
                              <a:srgbClr val="FF0000"/>
                            </a:solidFill>
                            <a:latin typeface="Cambria Math" panose="02040503050406030204" pitchFamily="18" charset="0"/>
                          </a:rPr>
                          <m:t>1</m:t>
                        </m:r>
                      </m:num>
                      <m:den>
                        <m:r>
                          <a:rPr lang="en-US" altLang="en-US" sz="1600" b="0" i="1" smtClean="0">
                            <a:solidFill>
                              <a:srgbClr val="FF0000"/>
                            </a:solidFill>
                            <a:latin typeface="Cambria Math" panose="02040503050406030204" pitchFamily="18" charset="0"/>
                          </a:rPr>
                          <m:t>𝑓</m:t>
                        </m:r>
                      </m:den>
                    </m:f>
                  </m:oMath>
                </a14:m>
                <a:endParaRPr lang="en-US" altLang="en-US" sz="1600" dirty="0">
                  <a:solidFill>
                    <a:srgbClr val="FF0000"/>
                  </a:solidFill>
                </a:endParaRPr>
              </a:p>
              <a:p>
                <a:pPr marL="342900" indent="-342900">
                  <a:spcBef>
                    <a:spcPts val="0"/>
                  </a:spcBef>
                  <a:spcAft>
                    <a:spcPts val="300"/>
                  </a:spcAft>
                  <a:buAutoNum type="arabicPeriod"/>
                </a:pPr>
                <a:r>
                  <a:rPr lang="en-US" altLang="en-US" sz="1600" dirty="0" smtClean="0">
                    <a:solidFill>
                      <a:srgbClr val="000000"/>
                    </a:solidFill>
                  </a:rPr>
                  <a:t>Spherical mirror, focal length,  </a:t>
                </a:r>
                <a:r>
                  <a:rPr lang="en-US" altLang="en-US" sz="1600" dirty="0" smtClean="0">
                    <a:solidFill>
                      <a:srgbClr val="FF0000"/>
                    </a:solidFill>
                  </a:rPr>
                  <a:t>f = R/2</a:t>
                </a:r>
              </a:p>
              <a:p>
                <a:pPr marL="342900" indent="-342900">
                  <a:spcBef>
                    <a:spcPts val="0"/>
                  </a:spcBef>
                  <a:spcAft>
                    <a:spcPts val="300"/>
                  </a:spcAft>
                  <a:buAutoNum type="arabicPeriod"/>
                </a:pPr>
                <a:r>
                  <a:rPr lang="en-US" altLang="en-US" sz="1600" dirty="0" smtClean="0"/>
                  <a:t>Magnification, </a:t>
                </a:r>
                <a14:m>
                  <m:oMath xmlns:m="http://schemas.openxmlformats.org/officeDocument/2006/math">
                    <m:r>
                      <m:rPr>
                        <m:sty m:val="p"/>
                      </m:rPr>
                      <a:rPr lang="en-US" altLang="en-US" sz="1600" b="0" i="0" smtClean="0">
                        <a:solidFill>
                          <a:srgbClr val="FF0000"/>
                        </a:solidFill>
                        <a:latin typeface="Cambria Math" panose="02040503050406030204" pitchFamily="18" charset="0"/>
                      </a:rPr>
                      <m:t>M</m:t>
                    </m:r>
                    <m:r>
                      <a:rPr lang="en-US" altLang="en-US" sz="1600" b="0" i="0" smtClean="0">
                        <a:solidFill>
                          <a:srgbClr val="FF0000"/>
                        </a:solidFill>
                        <a:latin typeface="Cambria Math" panose="02040503050406030204" pitchFamily="18" charset="0"/>
                      </a:rPr>
                      <m:t>=</m:t>
                    </m:r>
                    <m:f>
                      <m:fPr>
                        <m:ctrlPr>
                          <a:rPr lang="en-US" altLang="en-US" sz="1600" i="1">
                            <a:solidFill>
                              <a:srgbClr val="FF0000"/>
                            </a:solidFill>
                            <a:latin typeface="Cambria Math" panose="02040503050406030204" pitchFamily="18" charset="0"/>
                          </a:rPr>
                        </m:ctrlPr>
                      </m:fPr>
                      <m:num>
                        <m:sSup>
                          <m:sSupPr>
                            <m:ctrlPr>
                              <a:rPr lang="en-US" altLang="en-US" sz="1600" i="1" smtClean="0">
                                <a:solidFill>
                                  <a:srgbClr val="FF0000"/>
                                </a:solidFill>
                                <a:latin typeface="Cambria Math" panose="02040503050406030204" pitchFamily="18" charset="0"/>
                              </a:rPr>
                            </m:ctrlPr>
                          </m:sSupPr>
                          <m:e>
                            <m:r>
                              <a:rPr lang="en-US" altLang="en-US" sz="1600" b="0" i="1" smtClean="0">
                                <a:solidFill>
                                  <a:srgbClr val="FF0000"/>
                                </a:solidFill>
                                <a:latin typeface="Cambria Math" panose="02040503050406030204" pitchFamily="18" charset="0"/>
                              </a:rPr>
                              <m:t>h</m:t>
                            </m:r>
                          </m:e>
                          <m:sup>
                            <m:r>
                              <a:rPr lang="en-US" altLang="en-US" sz="1600" b="0" i="1" smtClean="0">
                                <a:solidFill>
                                  <a:srgbClr val="FF0000"/>
                                </a:solidFill>
                                <a:latin typeface="Cambria Math" panose="02040503050406030204" pitchFamily="18" charset="0"/>
                              </a:rPr>
                              <m:t>′</m:t>
                            </m:r>
                          </m:sup>
                        </m:sSup>
                      </m:num>
                      <m:den>
                        <m:r>
                          <a:rPr lang="en-US" altLang="en-US" sz="1600" b="0" i="1" smtClean="0">
                            <a:solidFill>
                              <a:srgbClr val="FF0000"/>
                            </a:solidFill>
                            <a:latin typeface="Cambria Math" panose="02040503050406030204" pitchFamily="18" charset="0"/>
                          </a:rPr>
                          <m:t>h</m:t>
                        </m:r>
                      </m:den>
                    </m:f>
                    <m:r>
                      <a:rPr lang="en-US" altLang="en-US" sz="1600" b="0" i="1" smtClean="0">
                        <a:solidFill>
                          <a:srgbClr val="FF0000"/>
                        </a:solidFill>
                        <a:latin typeface="Cambria Math" panose="02040503050406030204" pitchFamily="18" charset="0"/>
                      </a:rPr>
                      <m:t>=−</m:t>
                    </m:r>
                    <m:f>
                      <m:fPr>
                        <m:ctrlPr>
                          <a:rPr lang="en-US" altLang="en-US" sz="1600" i="1">
                            <a:solidFill>
                              <a:srgbClr val="FF0000"/>
                            </a:solidFill>
                            <a:latin typeface="Cambria Math" panose="02040503050406030204" pitchFamily="18" charset="0"/>
                          </a:rPr>
                        </m:ctrlPr>
                      </m:fPr>
                      <m:num>
                        <m:r>
                          <a:rPr lang="en-US" altLang="en-US" sz="1600" b="0" i="1" smtClean="0">
                            <a:solidFill>
                              <a:srgbClr val="FF0000"/>
                            </a:solidFill>
                            <a:latin typeface="Cambria Math" panose="02040503050406030204" pitchFamily="18" charset="0"/>
                          </a:rPr>
                          <m:t>𝑞</m:t>
                        </m:r>
                      </m:num>
                      <m:den>
                        <m:r>
                          <a:rPr lang="en-US" altLang="en-US" sz="1600" b="0" i="1" smtClean="0">
                            <a:solidFill>
                              <a:srgbClr val="FF0000"/>
                            </a:solidFill>
                            <a:latin typeface="Cambria Math" panose="02040503050406030204" pitchFamily="18" charset="0"/>
                          </a:rPr>
                          <m:t>𝑝</m:t>
                        </m:r>
                      </m:den>
                    </m:f>
                  </m:oMath>
                </a14:m>
                <a:endParaRPr lang="en-US" altLang="en-US" sz="1600" dirty="0" smtClean="0"/>
              </a:p>
              <a:p>
                <a:pPr marL="342900" indent="-342900">
                  <a:spcBef>
                    <a:spcPts val="0"/>
                  </a:spcBef>
                  <a:spcAft>
                    <a:spcPts val="300"/>
                  </a:spcAft>
                  <a:buFontTx/>
                  <a:buAutoNum type="arabicPeriod"/>
                </a:pPr>
                <a:r>
                  <a:rPr lang="en-US" altLang="en-US" sz="1600" dirty="0" smtClean="0">
                    <a:solidFill>
                      <a:srgbClr val="000000"/>
                    </a:solidFill>
                  </a:rPr>
                  <a:t>Sign convention for mirrors:</a:t>
                </a:r>
                <a:endParaRPr lang="en-US" altLang="en-US" sz="1600" dirty="0" smtClean="0"/>
              </a:p>
            </p:txBody>
          </p:sp>
        </mc:Choice>
        <mc:Fallback xmlns="">
          <p:sp>
            <p:nvSpPr>
              <p:cNvPr id="152578" name="Text Box 2"/>
              <p:cNvSpPr txBox="1">
                <a:spLocks noRot="1" noChangeAspect="1" noMove="1" noResize="1" noEditPoints="1" noAdjustHandles="1" noChangeArrowheads="1" noChangeShapeType="1" noTextEdit="1"/>
              </p:cNvSpPr>
              <p:nvPr/>
            </p:nvSpPr>
            <p:spPr bwMode="auto">
              <a:xfrm>
                <a:off x="0" y="573659"/>
                <a:ext cx="9144000" cy="2018630"/>
              </a:xfrm>
              <a:prstGeom prst="rect">
                <a:avLst/>
              </a:prstGeom>
              <a:blipFill rotWithShape="0">
                <a:blip r:embed="rId2"/>
                <a:stretch>
                  <a:fillRect l="-200" t="-906" b="-302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5" name="Text Box 103"/>
          <p:cNvSpPr txBox="1">
            <a:spLocks noChangeArrowheads="1"/>
          </p:cNvSpPr>
          <p:nvPr/>
        </p:nvSpPr>
        <p:spPr bwMode="auto">
          <a:xfrm>
            <a:off x="0" y="0"/>
            <a:ext cx="9144000" cy="461665"/>
          </a:xfrm>
          <a:prstGeom prst="rect">
            <a:avLst/>
          </a:prstGeom>
          <a:solidFill>
            <a:srgbClr val="FF9999"/>
          </a:solidFill>
          <a:ln>
            <a:solidFill>
              <a:schemeClr val="tx1"/>
            </a:solidFill>
          </a:ln>
          <a:effectLst/>
          <a:extLst/>
        </p:spPr>
        <p:txBody>
          <a:bodyPr wrap="square">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2400" dirty="0" smtClean="0">
                <a:solidFill>
                  <a:schemeClr val="tx1"/>
                </a:solidFill>
              </a:rPr>
              <a:t>Plane &amp; spherical mirrors: Summary, formulas and conventions</a:t>
            </a:r>
            <a:endParaRPr lang="en-US" sz="2400" dirty="0">
              <a:solidFill>
                <a:schemeClr val="tx1"/>
              </a:solidFill>
            </a:endParaRPr>
          </a:p>
        </p:txBody>
      </p:sp>
      <p:pic>
        <p:nvPicPr>
          <p:cNvPr id="12" name="Picture 4" descr="36T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6054"/>
          <a:stretch/>
        </p:blipFill>
        <p:spPr bwMode="auto">
          <a:xfrm>
            <a:off x="1905000" y="2671289"/>
            <a:ext cx="6820870" cy="1869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Table 7"/>
          <p:cNvGraphicFramePr>
            <a:graphicFrameLocks noGrp="1"/>
          </p:cNvGraphicFramePr>
          <p:nvPr>
            <p:extLst>
              <p:ext uri="{D42A27DB-BD31-4B8C-83A1-F6EECF244321}">
                <p14:modId xmlns:p14="http://schemas.microsoft.com/office/powerpoint/2010/main" val="2742386498"/>
              </p:ext>
            </p:extLst>
          </p:nvPr>
        </p:nvGraphicFramePr>
        <p:xfrm>
          <a:off x="0" y="4724400"/>
          <a:ext cx="9144000" cy="213360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gridCol w="1016000">
                  <a:extLst>
                    <a:ext uri="{9D8B030D-6E8A-4147-A177-3AD203B41FA5}">
                      <a16:colId xmlns:a16="http://schemas.microsoft.com/office/drawing/2014/main" val="20006"/>
                    </a:ext>
                  </a:extLst>
                </a:gridCol>
                <a:gridCol w="1016000">
                  <a:extLst>
                    <a:ext uri="{9D8B030D-6E8A-4147-A177-3AD203B41FA5}">
                      <a16:colId xmlns:a16="http://schemas.microsoft.com/office/drawing/2014/main" val="20007"/>
                    </a:ext>
                  </a:extLst>
                </a:gridCol>
                <a:gridCol w="1016000">
                  <a:extLst>
                    <a:ext uri="{9D8B030D-6E8A-4147-A177-3AD203B41FA5}">
                      <a16:colId xmlns:a16="http://schemas.microsoft.com/office/drawing/2014/main" val="20008"/>
                    </a:ext>
                  </a:extLst>
                </a:gridCol>
              </a:tblGrid>
              <a:tr h="370840">
                <a:tc>
                  <a:txBody>
                    <a:bodyPr/>
                    <a:lstStyle/>
                    <a:p>
                      <a:pPr marL="0" marR="0" algn="ctr">
                        <a:spcBef>
                          <a:spcPts val="0"/>
                        </a:spcBef>
                        <a:spcAft>
                          <a:spcPts val="0"/>
                        </a:spcAft>
                      </a:pPr>
                      <a:r>
                        <a:rPr lang="en-US" sz="1400" b="1" dirty="0" smtClean="0">
                          <a:solidFill>
                            <a:schemeClr val="tx1"/>
                          </a:solidFill>
                          <a:effectLst/>
                          <a:latin typeface="+mn-lt"/>
                          <a:ea typeface="Times New Roman" panose="02020603050405020304" pitchFamily="18" charset="0"/>
                        </a:rPr>
                        <a:t>Device</a:t>
                      </a:r>
                      <a:endParaRPr lang="en-US" sz="1400" b="1" dirty="0">
                        <a:solidFill>
                          <a:schemeClr val="tx1"/>
                        </a:solidFill>
                        <a:effectLst/>
                        <a:latin typeface="+mn-lt"/>
                        <a:ea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400" dirty="0" smtClean="0">
                          <a:solidFill>
                            <a:schemeClr val="tx1"/>
                          </a:solidFill>
                          <a:effectLst/>
                          <a:latin typeface="+mn-lt"/>
                          <a:ea typeface="Times New Roman" panose="02020603050405020304" pitchFamily="18" charset="0"/>
                        </a:rPr>
                        <a:t>Object </a:t>
                      </a:r>
                      <a:r>
                        <a:rPr lang="en-US" sz="1400" dirty="0">
                          <a:solidFill>
                            <a:schemeClr val="tx1"/>
                          </a:solidFill>
                          <a:effectLst/>
                          <a:latin typeface="+mn-lt"/>
                          <a:ea typeface="Times New Roman" panose="02020603050405020304" pitchFamily="18" charset="0"/>
                        </a:rPr>
                        <a:t>location</a:t>
                      </a:r>
                    </a:p>
                  </a:txBody>
                  <a:tcPr marL="68580" marR="68580" marT="0" marB="0" anchor="ctr">
                    <a:lnB w="12700" cap="flat" cmpd="sng" algn="ctr">
                      <a:solidFill>
                        <a:schemeClr val="tx1"/>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400" smtClean="0">
                          <a:solidFill>
                            <a:schemeClr val="tx1"/>
                          </a:solidFill>
                          <a:effectLst/>
                          <a:latin typeface="+mn-lt"/>
                          <a:ea typeface="Times New Roman" panose="02020603050405020304" pitchFamily="18" charset="0"/>
                        </a:rPr>
                        <a:t>Image </a:t>
                      </a:r>
                      <a:r>
                        <a:rPr lang="en-US" sz="1400">
                          <a:solidFill>
                            <a:schemeClr val="tx1"/>
                          </a:solidFill>
                          <a:effectLst/>
                          <a:latin typeface="+mn-lt"/>
                          <a:ea typeface="Times New Roman" panose="02020603050405020304" pitchFamily="18" charset="0"/>
                        </a:rPr>
                        <a:t>location</a:t>
                      </a:r>
                    </a:p>
                  </a:txBody>
                  <a:tcPr marL="68580" marR="68580" marT="0" marB="0" anchor="ctr">
                    <a:lnB w="12700" cap="flat" cmpd="sng" algn="ctr">
                      <a:solidFill>
                        <a:schemeClr val="tx1"/>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400" dirty="0" smtClean="0">
                          <a:solidFill>
                            <a:schemeClr val="tx1"/>
                          </a:solidFill>
                          <a:effectLst/>
                          <a:latin typeface="+mn-lt"/>
                          <a:ea typeface="Times New Roman" panose="02020603050405020304" pitchFamily="18" charset="0"/>
                        </a:rPr>
                        <a:t>Image </a:t>
                      </a:r>
                      <a:r>
                        <a:rPr lang="en-US" sz="1400" dirty="0">
                          <a:solidFill>
                            <a:schemeClr val="tx1"/>
                          </a:solidFill>
                          <a:effectLst/>
                          <a:latin typeface="+mn-lt"/>
                          <a:ea typeface="Times New Roman" panose="02020603050405020304" pitchFamily="18" charset="0"/>
                        </a:rPr>
                        <a:t>type</a:t>
                      </a:r>
                    </a:p>
                  </a:txBody>
                  <a:tcPr marL="68580" marR="68580" marT="0" marB="0" anchor="ctr">
                    <a:lnB w="12700" cap="flat" cmpd="sng" algn="ctr">
                      <a:solidFill>
                        <a:schemeClr val="tx1"/>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400" dirty="0" smtClean="0">
                          <a:solidFill>
                            <a:schemeClr val="tx1"/>
                          </a:solidFill>
                          <a:effectLst/>
                          <a:latin typeface="+mn-lt"/>
                          <a:ea typeface="Times New Roman" panose="02020603050405020304" pitchFamily="18" charset="0"/>
                        </a:rPr>
                        <a:t>Image </a:t>
                      </a:r>
                      <a:r>
                        <a:rPr lang="en-US" sz="1400" dirty="0">
                          <a:solidFill>
                            <a:schemeClr val="tx1"/>
                          </a:solidFill>
                          <a:effectLst/>
                          <a:latin typeface="+mn-lt"/>
                          <a:ea typeface="Times New Roman" panose="02020603050405020304" pitchFamily="18" charset="0"/>
                        </a:rPr>
                        <a:t>orientation</a:t>
                      </a:r>
                    </a:p>
                  </a:txBody>
                  <a:tcPr marL="68580" marR="68580" marT="0" marB="0" anchor="ctr">
                    <a:lnB w="12700" cap="flat" cmpd="sng" algn="ctr">
                      <a:solidFill>
                        <a:schemeClr val="tx1"/>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400" dirty="0" smtClean="0">
                          <a:solidFill>
                            <a:schemeClr val="tx1"/>
                          </a:solidFill>
                          <a:effectLst/>
                          <a:latin typeface="+mn-lt"/>
                          <a:ea typeface="Times New Roman" panose="02020603050405020304" pitchFamily="18" charset="0"/>
                        </a:rPr>
                        <a:t>Sign </a:t>
                      </a:r>
                      <a:r>
                        <a:rPr lang="en-US" sz="1400" dirty="0">
                          <a:solidFill>
                            <a:schemeClr val="tx1"/>
                          </a:solidFill>
                          <a:effectLst/>
                          <a:latin typeface="+mn-lt"/>
                          <a:ea typeface="Times New Roman" panose="02020603050405020304" pitchFamily="18" charset="0"/>
                        </a:rPr>
                        <a:t>of f</a:t>
                      </a:r>
                    </a:p>
                  </a:txBody>
                  <a:tcPr marL="68580" marR="68580" marT="0" marB="0" anchor="ctr">
                    <a:lnB w="12700" cap="flat" cmpd="sng" algn="ctr">
                      <a:solidFill>
                        <a:schemeClr val="tx1"/>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400" dirty="0" smtClean="0">
                          <a:solidFill>
                            <a:schemeClr val="tx1"/>
                          </a:solidFill>
                          <a:effectLst/>
                          <a:latin typeface="+mn-lt"/>
                          <a:ea typeface="Times New Roman" panose="02020603050405020304" pitchFamily="18" charset="0"/>
                        </a:rPr>
                        <a:t>Sign </a:t>
                      </a:r>
                      <a:r>
                        <a:rPr lang="en-US" sz="1400" dirty="0">
                          <a:solidFill>
                            <a:schemeClr val="tx1"/>
                          </a:solidFill>
                          <a:effectLst/>
                          <a:latin typeface="+mn-lt"/>
                          <a:ea typeface="Times New Roman" panose="02020603050405020304" pitchFamily="18" charset="0"/>
                        </a:rPr>
                        <a:t>of </a:t>
                      </a:r>
                      <a:r>
                        <a:rPr lang="en-US" sz="1400" dirty="0" smtClean="0">
                          <a:solidFill>
                            <a:schemeClr val="tx1"/>
                          </a:solidFill>
                          <a:effectLst/>
                          <a:latin typeface="+mn-lt"/>
                          <a:ea typeface="Times New Roman" panose="02020603050405020304" pitchFamily="18" charset="0"/>
                        </a:rPr>
                        <a:t>R</a:t>
                      </a:r>
                      <a:endParaRPr lang="en-US" sz="1400" dirty="0">
                        <a:solidFill>
                          <a:schemeClr val="tx1"/>
                        </a:solidFill>
                        <a:effectLst/>
                        <a:latin typeface="+mn-lt"/>
                        <a:ea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400" dirty="0" smtClean="0">
                          <a:solidFill>
                            <a:schemeClr val="tx1"/>
                          </a:solidFill>
                          <a:effectLst/>
                          <a:latin typeface="+mn-lt"/>
                          <a:ea typeface="Times New Roman" panose="02020603050405020304" pitchFamily="18" charset="0"/>
                        </a:rPr>
                        <a:t>Sign </a:t>
                      </a:r>
                      <a:r>
                        <a:rPr lang="en-US" sz="1400" dirty="0">
                          <a:solidFill>
                            <a:schemeClr val="tx1"/>
                          </a:solidFill>
                          <a:effectLst/>
                          <a:latin typeface="+mn-lt"/>
                          <a:ea typeface="Times New Roman" panose="02020603050405020304" pitchFamily="18" charset="0"/>
                        </a:rPr>
                        <a:t>of q</a:t>
                      </a:r>
                    </a:p>
                  </a:txBody>
                  <a:tcPr marL="68580" marR="68580" marT="0" marB="0" anchor="ctr">
                    <a:lnB w="12700" cap="flat" cmpd="sng" algn="ctr">
                      <a:solidFill>
                        <a:schemeClr val="tx1"/>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400" dirty="0" smtClean="0">
                          <a:solidFill>
                            <a:schemeClr val="tx1"/>
                          </a:solidFill>
                          <a:effectLst/>
                          <a:latin typeface="+mn-lt"/>
                          <a:ea typeface="Times New Roman" panose="02020603050405020304" pitchFamily="18" charset="0"/>
                        </a:rPr>
                        <a:t>Sign </a:t>
                      </a:r>
                      <a:r>
                        <a:rPr lang="en-US" sz="1400" dirty="0">
                          <a:solidFill>
                            <a:schemeClr val="tx1"/>
                          </a:solidFill>
                          <a:effectLst/>
                          <a:latin typeface="+mn-lt"/>
                          <a:ea typeface="Times New Roman" panose="02020603050405020304" pitchFamily="18" charset="0"/>
                        </a:rPr>
                        <a:t>of m</a:t>
                      </a:r>
                    </a:p>
                  </a:txBody>
                  <a:tcPr marL="68580" marR="68580" marT="0" marB="0" anchor="ctr">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370840">
                <a:tc>
                  <a:txBody>
                    <a:bodyPr/>
                    <a:lstStyle/>
                    <a:p>
                      <a:pPr marL="0" marR="0" algn="ctr">
                        <a:spcBef>
                          <a:spcPts val="0"/>
                        </a:spcBef>
                        <a:spcAft>
                          <a:spcPts val="0"/>
                        </a:spcAft>
                      </a:pPr>
                      <a:r>
                        <a:rPr lang="en-US" sz="1400" b="1" dirty="0" smtClean="0">
                          <a:solidFill>
                            <a:schemeClr val="tx1"/>
                          </a:solidFill>
                          <a:effectLst/>
                          <a:latin typeface="+mn-lt"/>
                          <a:ea typeface="Times New Roman" panose="02020603050405020304" pitchFamily="18" charset="0"/>
                        </a:rPr>
                        <a:t>Plane </a:t>
                      </a:r>
                      <a:r>
                        <a:rPr lang="en-US" sz="1400" b="1" dirty="0">
                          <a:solidFill>
                            <a:schemeClr val="tx1"/>
                          </a:solidFill>
                          <a:effectLst/>
                          <a:latin typeface="+mn-lt"/>
                          <a:ea typeface="Times New Roman" panose="02020603050405020304" pitchFamily="18" charset="0"/>
                        </a:rPr>
                        <a:t>mirror</a:t>
                      </a: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anywhere</a:t>
                      </a: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opposite object</a:t>
                      </a: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virtual</a:t>
                      </a: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same as object</a:t>
                      </a: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400" baseline="0" dirty="0" smtClean="0">
                          <a:solidFill>
                            <a:schemeClr val="tx1"/>
                          </a:solidFill>
                          <a:effectLst/>
                          <a:latin typeface="+mn-lt"/>
                          <a:ea typeface="Times New Roman" panose="02020603050405020304" pitchFamily="18" charset="0"/>
                        </a:rPr>
                        <a:t>f = ∞</a:t>
                      </a:r>
                      <a:endParaRPr lang="en-US" sz="1400" dirty="0">
                        <a:solidFill>
                          <a:schemeClr val="tx1"/>
                        </a:solidFill>
                        <a:effectLst/>
                        <a:latin typeface="+mn-lt"/>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aseline="0" dirty="0" smtClean="0">
                          <a:solidFill>
                            <a:schemeClr val="tx1"/>
                          </a:solidFill>
                          <a:effectLst/>
                          <a:latin typeface="+mn-lt"/>
                          <a:ea typeface="Times New Roman" panose="02020603050405020304" pitchFamily="18" charset="0"/>
                        </a:rPr>
                        <a:t>∞</a:t>
                      </a:r>
                      <a:endParaRPr lang="en-US" sz="1400" dirty="0">
                        <a:solidFill>
                          <a:schemeClr val="tx1"/>
                        </a:solidFill>
                        <a:effectLst/>
                        <a:latin typeface="+mn-lt"/>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negative</a:t>
                      </a: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400" dirty="0" smtClean="0">
                          <a:solidFill>
                            <a:schemeClr val="tx1"/>
                          </a:solidFill>
                          <a:effectLst/>
                          <a:latin typeface="+mn-lt"/>
                          <a:ea typeface="Times New Roman" panose="02020603050405020304" pitchFamily="18" charset="0"/>
                        </a:rPr>
                        <a:t>= +</a:t>
                      </a:r>
                      <a:r>
                        <a:rPr lang="en-US" sz="1400" dirty="0">
                          <a:solidFill>
                            <a:schemeClr val="tx1"/>
                          </a:solidFill>
                          <a:effectLst/>
                          <a:latin typeface="+mn-lt"/>
                          <a:ea typeface="Times New Roman" panose="02020603050405020304" pitchFamily="18" charset="0"/>
                        </a:rPr>
                        <a:t>1</a:t>
                      </a:r>
                    </a:p>
                  </a:txBody>
                  <a:tcPr marL="68580" marR="68580"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pPr marL="0" marR="0" algn="ctr">
                        <a:spcBef>
                          <a:spcPts val="0"/>
                        </a:spcBef>
                        <a:spcAft>
                          <a:spcPts val="0"/>
                        </a:spcAft>
                      </a:pPr>
                      <a:r>
                        <a:rPr lang="en-US" sz="1400" b="1" dirty="0" smtClean="0">
                          <a:solidFill>
                            <a:schemeClr val="tx1"/>
                          </a:solidFill>
                          <a:effectLst/>
                          <a:latin typeface="+mn-lt"/>
                          <a:ea typeface="Times New Roman" panose="02020603050405020304" pitchFamily="18" charset="0"/>
                        </a:rPr>
                        <a:t>Concave </a:t>
                      </a:r>
                      <a:r>
                        <a:rPr lang="en-US" sz="1400" b="1" dirty="0">
                          <a:solidFill>
                            <a:schemeClr val="tx1"/>
                          </a:solidFill>
                          <a:effectLst/>
                          <a:latin typeface="+mn-lt"/>
                          <a:ea typeface="Times New Roman" panose="02020603050405020304" pitchFamily="18" charset="0"/>
                        </a:rPr>
                        <a:t>mirror</a:t>
                      </a:r>
                    </a:p>
                  </a:txBody>
                  <a:tcPr marL="68580" marR="68580" marT="0" marB="0" anchor="ct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outside f</a:t>
                      </a:r>
                    </a:p>
                  </a:txBody>
                  <a:tcPr marL="68580" marR="68580" marT="0" marB="0" anchor="ct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same</a:t>
                      </a:r>
                    </a:p>
                  </a:txBody>
                  <a:tcPr marL="68580" marR="68580" marT="0" marB="0" anchor="ct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real</a:t>
                      </a:r>
                    </a:p>
                  </a:txBody>
                  <a:tcPr marL="68580" marR="68580" marT="0" marB="0" anchor="ctr"/>
                </a:tc>
                <a:tc>
                  <a:txBody>
                    <a:bodyPr/>
                    <a:lstStyle/>
                    <a:p>
                      <a:pPr marL="0" marR="0" algn="ctr">
                        <a:spcBef>
                          <a:spcPts val="0"/>
                        </a:spcBef>
                        <a:spcAft>
                          <a:spcPts val="0"/>
                        </a:spcAft>
                      </a:pPr>
                      <a:r>
                        <a:rPr lang="en-US" sz="1400" dirty="0">
                          <a:solidFill>
                            <a:schemeClr val="tx1"/>
                          </a:solidFill>
                          <a:effectLst/>
                          <a:latin typeface="+mn-lt"/>
                          <a:ea typeface="Times New Roman" panose="02020603050405020304" pitchFamily="18" charset="0"/>
                        </a:rPr>
                        <a:t>inverted</a:t>
                      </a:r>
                    </a:p>
                  </a:txBody>
                  <a:tcPr marL="68580" marR="68580" marT="0" marB="0" anchor="ct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positive</a:t>
                      </a:r>
                    </a:p>
                  </a:txBody>
                  <a:tcPr marL="68580" marR="68580" marT="0" marB="0" anchor="ct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positive</a:t>
                      </a:r>
                    </a:p>
                  </a:txBody>
                  <a:tcPr marL="68580" marR="68580" marT="0" marB="0" anchor="ct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positive</a:t>
                      </a:r>
                    </a:p>
                  </a:txBody>
                  <a:tcPr marL="68580" marR="68580" marT="0" marB="0" anchor="ctr"/>
                </a:tc>
                <a:tc>
                  <a:txBody>
                    <a:bodyPr/>
                    <a:lstStyle/>
                    <a:p>
                      <a:pPr marL="0" marR="0" algn="ctr">
                        <a:spcBef>
                          <a:spcPts val="0"/>
                        </a:spcBef>
                        <a:spcAft>
                          <a:spcPts val="0"/>
                        </a:spcAft>
                      </a:pPr>
                      <a:r>
                        <a:rPr lang="en-US" sz="1400" dirty="0">
                          <a:solidFill>
                            <a:schemeClr val="tx1"/>
                          </a:solidFill>
                          <a:effectLst/>
                          <a:latin typeface="+mn-lt"/>
                          <a:ea typeface="Times New Roman" panose="02020603050405020304" pitchFamily="18" charset="0"/>
                        </a:rPr>
                        <a:t>negative</a:t>
                      </a:r>
                    </a:p>
                  </a:txBody>
                  <a:tcPr marL="68580" marR="68580" marT="0" marB="0" anchor="ctr"/>
                </a:tc>
                <a:extLst>
                  <a:ext uri="{0D108BD9-81ED-4DB2-BD59-A6C34878D82A}">
                    <a16:rowId xmlns:a16="http://schemas.microsoft.com/office/drawing/2014/main" val="10002"/>
                  </a:ext>
                </a:extLst>
              </a:tr>
              <a:tr h="370840">
                <a:tc>
                  <a:txBody>
                    <a:bodyPr/>
                    <a:lstStyle/>
                    <a:p>
                      <a:pPr marL="0" marR="0" algn="ctr">
                        <a:spcBef>
                          <a:spcPts val="0"/>
                        </a:spcBef>
                        <a:spcAft>
                          <a:spcPts val="0"/>
                        </a:spcAft>
                      </a:pPr>
                      <a:r>
                        <a:rPr lang="en-US" sz="1400" b="1">
                          <a:solidFill>
                            <a:schemeClr val="tx1"/>
                          </a:solidFill>
                          <a:effectLst/>
                          <a:latin typeface="+mn-lt"/>
                          <a:ea typeface="Times New Roman" panose="02020603050405020304" pitchFamily="18" charset="0"/>
                        </a:rPr>
                        <a:t>Concave mirror</a:t>
                      </a:r>
                    </a:p>
                  </a:txBody>
                  <a:tcPr marL="68580" marR="68580" marT="0" marB="0" anchor="ct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inside f</a:t>
                      </a:r>
                    </a:p>
                  </a:txBody>
                  <a:tcPr marL="68580" marR="68580" marT="0" marB="0" anchor="ct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opposite</a:t>
                      </a:r>
                    </a:p>
                  </a:txBody>
                  <a:tcPr marL="68580" marR="68580" marT="0" marB="0" anchor="ct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virtual</a:t>
                      </a:r>
                    </a:p>
                  </a:txBody>
                  <a:tcPr marL="68580" marR="68580" marT="0" marB="0" anchor="ctr"/>
                </a:tc>
                <a:tc>
                  <a:txBody>
                    <a:bodyPr/>
                    <a:lstStyle/>
                    <a:p>
                      <a:pPr marL="0" marR="0" algn="ctr">
                        <a:spcBef>
                          <a:spcPts val="0"/>
                        </a:spcBef>
                        <a:spcAft>
                          <a:spcPts val="0"/>
                        </a:spcAft>
                      </a:pPr>
                      <a:r>
                        <a:rPr lang="en-US" sz="1400" dirty="0">
                          <a:solidFill>
                            <a:schemeClr val="tx1"/>
                          </a:solidFill>
                          <a:effectLst/>
                          <a:latin typeface="+mn-lt"/>
                          <a:ea typeface="Times New Roman" panose="02020603050405020304" pitchFamily="18" charset="0"/>
                        </a:rPr>
                        <a:t>same</a:t>
                      </a:r>
                    </a:p>
                  </a:txBody>
                  <a:tcPr marL="68580" marR="68580" marT="0" marB="0" anchor="ct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positive</a:t>
                      </a:r>
                    </a:p>
                  </a:txBody>
                  <a:tcPr marL="68580" marR="68580" marT="0" marB="0" anchor="ct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positive</a:t>
                      </a:r>
                    </a:p>
                  </a:txBody>
                  <a:tcPr marL="68580" marR="68580" marT="0" marB="0" anchor="ct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negative</a:t>
                      </a:r>
                    </a:p>
                  </a:txBody>
                  <a:tcPr marL="68580" marR="68580" marT="0" marB="0" anchor="ctr"/>
                </a:tc>
                <a:tc>
                  <a:txBody>
                    <a:bodyPr/>
                    <a:lstStyle/>
                    <a:p>
                      <a:pPr marL="0" marR="0" algn="ctr">
                        <a:spcBef>
                          <a:spcPts val="0"/>
                        </a:spcBef>
                        <a:spcAft>
                          <a:spcPts val="0"/>
                        </a:spcAft>
                      </a:pPr>
                      <a:r>
                        <a:rPr lang="en-US" sz="1400" dirty="0">
                          <a:solidFill>
                            <a:schemeClr val="tx1"/>
                          </a:solidFill>
                          <a:effectLst/>
                          <a:latin typeface="+mn-lt"/>
                          <a:ea typeface="Times New Roman" panose="02020603050405020304" pitchFamily="18" charset="0"/>
                        </a:rPr>
                        <a:t>positive</a:t>
                      </a:r>
                    </a:p>
                  </a:txBody>
                  <a:tcPr marL="68580" marR="68580" marT="0" marB="0" anchor="ctr"/>
                </a:tc>
                <a:extLst>
                  <a:ext uri="{0D108BD9-81ED-4DB2-BD59-A6C34878D82A}">
                    <a16:rowId xmlns:a16="http://schemas.microsoft.com/office/drawing/2014/main" val="10003"/>
                  </a:ext>
                </a:extLst>
              </a:tr>
              <a:tr h="370840">
                <a:tc>
                  <a:txBody>
                    <a:bodyPr/>
                    <a:lstStyle/>
                    <a:p>
                      <a:pPr marL="0" marR="0" algn="ctr">
                        <a:spcBef>
                          <a:spcPts val="0"/>
                        </a:spcBef>
                        <a:spcAft>
                          <a:spcPts val="0"/>
                        </a:spcAft>
                      </a:pPr>
                      <a:r>
                        <a:rPr lang="en-US" sz="1400" b="1" dirty="0" smtClean="0">
                          <a:solidFill>
                            <a:schemeClr val="tx1"/>
                          </a:solidFill>
                          <a:effectLst/>
                          <a:latin typeface="+mn-lt"/>
                          <a:ea typeface="Times New Roman" panose="02020603050405020304" pitchFamily="18" charset="0"/>
                        </a:rPr>
                        <a:t>Convex </a:t>
                      </a:r>
                      <a:r>
                        <a:rPr lang="en-US" sz="1400" b="1" dirty="0">
                          <a:solidFill>
                            <a:schemeClr val="tx1"/>
                          </a:solidFill>
                          <a:effectLst/>
                          <a:latin typeface="+mn-lt"/>
                          <a:ea typeface="Times New Roman" panose="02020603050405020304" pitchFamily="18" charset="0"/>
                        </a:rPr>
                        <a:t>mirror</a:t>
                      </a:r>
                    </a:p>
                  </a:txBody>
                  <a:tcPr marL="68580" marR="68580" marT="0" marB="0" anchor="ct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anywhere</a:t>
                      </a:r>
                    </a:p>
                  </a:txBody>
                  <a:tcPr marL="68580" marR="68580" marT="0" marB="0" anchor="ct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opposite</a:t>
                      </a:r>
                    </a:p>
                  </a:txBody>
                  <a:tcPr marL="68580" marR="68580" marT="0" marB="0" anchor="ct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virtual</a:t>
                      </a:r>
                    </a:p>
                  </a:txBody>
                  <a:tcPr marL="68580" marR="68580" marT="0" marB="0" anchor="ct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same</a:t>
                      </a:r>
                    </a:p>
                  </a:txBody>
                  <a:tcPr marL="68580" marR="68580" marT="0" marB="0" anchor="ct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negative</a:t>
                      </a:r>
                    </a:p>
                  </a:txBody>
                  <a:tcPr marL="68580" marR="68580" marT="0" marB="0" anchor="ct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negative</a:t>
                      </a:r>
                    </a:p>
                  </a:txBody>
                  <a:tcPr marL="68580" marR="68580" marT="0" marB="0" anchor="ct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negative</a:t>
                      </a:r>
                    </a:p>
                  </a:txBody>
                  <a:tcPr marL="68580" marR="68580" marT="0" marB="0" anchor="ctr"/>
                </a:tc>
                <a:tc>
                  <a:txBody>
                    <a:bodyPr/>
                    <a:lstStyle/>
                    <a:p>
                      <a:pPr marL="0" marR="0" algn="ctr">
                        <a:spcBef>
                          <a:spcPts val="0"/>
                        </a:spcBef>
                        <a:spcAft>
                          <a:spcPts val="0"/>
                        </a:spcAft>
                      </a:pPr>
                      <a:r>
                        <a:rPr lang="en-US" sz="1400" dirty="0">
                          <a:solidFill>
                            <a:schemeClr val="tx1"/>
                          </a:solidFill>
                          <a:effectLst/>
                          <a:latin typeface="+mn-lt"/>
                          <a:ea typeface="Times New Roman" panose="02020603050405020304" pitchFamily="18" charset="0"/>
                        </a:rPr>
                        <a:t>positive</a:t>
                      </a:r>
                    </a:p>
                  </a:txBody>
                  <a:tcPr marL="68580" marR="68580"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9408086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9999"/>
          </a:solidFill>
          <a:ln>
            <a:solidFill>
              <a:schemeClr val="tx1"/>
            </a:solidFill>
          </a:ln>
        </p:spPr>
        <p:txBody>
          <a:bodyPr/>
          <a:lstStyle/>
          <a:p>
            <a:r>
              <a:rPr lang="en-US" dirty="0" smtClean="0"/>
              <a:t>Images formed by thin lenses</a:t>
            </a:r>
            <a:endParaRPr lang="en-US" dirty="0"/>
          </a:p>
        </p:txBody>
      </p:sp>
    </p:spTree>
    <p:extLst>
      <p:ext uri="{BB962C8B-B14F-4D97-AF65-F5344CB8AC3E}">
        <p14:creationId xmlns:p14="http://schemas.microsoft.com/office/powerpoint/2010/main" val="5707459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ext Box 2"/>
          <p:cNvSpPr txBox="1">
            <a:spLocks noChangeArrowheads="1"/>
          </p:cNvSpPr>
          <p:nvPr/>
        </p:nvSpPr>
        <p:spPr bwMode="auto">
          <a:xfrm>
            <a:off x="9525" y="0"/>
            <a:ext cx="9144000" cy="579437"/>
          </a:xfrm>
          <a:prstGeom prst="rect">
            <a:avLst/>
          </a:prstGeom>
          <a:solidFill>
            <a:srgbClr val="FF9999"/>
          </a:solidFill>
          <a:ln>
            <a:solidFill>
              <a:schemeClr val="tx1"/>
            </a:solidFill>
          </a:ln>
          <a:effectLst/>
        </p:spPr>
        <p:txBody>
          <a:bodyPr wrap="square">
            <a:spAutoFit/>
          </a:bodyPr>
          <a:lstStyle/>
          <a:p>
            <a:pPr algn="ctr">
              <a:spcBef>
                <a:spcPct val="50000"/>
              </a:spcBef>
            </a:pPr>
            <a:r>
              <a:rPr lang="en-US" altLang="en-US" sz="3200" dirty="0" smtClean="0">
                <a:solidFill>
                  <a:srgbClr val="000000"/>
                </a:solidFill>
              </a:rPr>
              <a:t>Thin lenses</a:t>
            </a:r>
          </a:p>
        </p:txBody>
      </p:sp>
      <p:pic>
        <p:nvPicPr>
          <p:cNvPr id="159747" name="Picture 3" descr="C:\Documents and Settings\nanowork\Desktop\Figure 23-29.jpg"/>
          <p:cNvPicPr>
            <a:picLocks noChangeAspect="1" noChangeArrowheads="1"/>
          </p:cNvPicPr>
          <p:nvPr/>
        </p:nvPicPr>
        <p:blipFill>
          <a:blip r:embed="rId2">
            <a:extLst>
              <a:ext uri="{28A0092B-C50C-407E-A947-70E740481C1C}">
                <a14:useLocalDpi xmlns:a14="http://schemas.microsoft.com/office/drawing/2010/main" val="0"/>
              </a:ext>
            </a:extLst>
          </a:blip>
          <a:srcRect l="18611" t="9854" r="12794" b="8792"/>
          <a:stretch>
            <a:fillRect/>
          </a:stretch>
        </p:blipFill>
        <p:spPr bwMode="auto">
          <a:xfrm>
            <a:off x="5594350" y="1420813"/>
            <a:ext cx="3370263" cy="52641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59748" name="Text Box 4"/>
          <p:cNvSpPr txBox="1">
            <a:spLocks noChangeArrowheads="1"/>
          </p:cNvSpPr>
          <p:nvPr/>
        </p:nvSpPr>
        <p:spPr bwMode="auto">
          <a:xfrm>
            <a:off x="5972175" y="771525"/>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u="sng" dirty="0" smtClean="0">
                <a:solidFill>
                  <a:srgbClr val="000000"/>
                </a:solidFill>
              </a:rPr>
              <a:t>Types of lenses:</a:t>
            </a:r>
          </a:p>
        </p:txBody>
      </p:sp>
      <p:sp>
        <p:nvSpPr>
          <p:cNvPr id="159750" name="Text Box 6"/>
          <p:cNvSpPr txBox="1">
            <a:spLocks noChangeArrowheads="1"/>
          </p:cNvSpPr>
          <p:nvPr/>
        </p:nvSpPr>
        <p:spPr bwMode="auto">
          <a:xfrm>
            <a:off x="152400" y="1430338"/>
            <a:ext cx="4733925" cy="369331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spcBef>
                <a:spcPct val="50000"/>
              </a:spcBef>
              <a:buFont typeface="Arial" panose="020B0604020202020204" pitchFamily="34" charset="0"/>
              <a:buChar char="•"/>
            </a:pPr>
            <a:r>
              <a:rPr lang="en-US" altLang="en-US" sz="1800" dirty="0" smtClean="0">
                <a:solidFill>
                  <a:srgbClr val="000000"/>
                </a:solidFill>
              </a:rPr>
              <a:t>Lenses are very important optical devices.  </a:t>
            </a:r>
          </a:p>
          <a:p>
            <a:pPr marL="342900" indent="-342900">
              <a:spcBef>
                <a:spcPct val="50000"/>
              </a:spcBef>
              <a:buFont typeface="Arial" panose="020B0604020202020204" pitchFamily="34" charset="0"/>
              <a:buChar char="•"/>
            </a:pPr>
            <a:r>
              <a:rPr lang="en-US" altLang="en-US" sz="1800" dirty="0" smtClean="0">
                <a:solidFill>
                  <a:srgbClr val="000000"/>
                </a:solidFill>
              </a:rPr>
              <a:t>Lenses form images of objects.</a:t>
            </a:r>
          </a:p>
          <a:p>
            <a:pPr marL="342900" indent="-342900">
              <a:spcBef>
                <a:spcPct val="50000"/>
              </a:spcBef>
              <a:buFont typeface="Arial" panose="020B0604020202020204" pitchFamily="34" charset="0"/>
              <a:buChar char="•"/>
            </a:pPr>
            <a:r>
              <a:rPr lang="en-US" altLang="en-US" sz="1800" dirty="0" smtClean="0">
                <a:solidFill>
                  <a:srgbClr val="000000"/>
                </a:solidFill>
              </a:rPr>
              <a:t>Used in glasses, cameras, telescopes, binoculars, microscopes, …</a:t>
            </a:r>
          </a:p>
          <a:p>
            <a:pPr marL="342900" indent="-342900">
              <a:spcBef>
                <a:spcPct val="50000"/>
              </a:spcBef>
              <a:buFont typeface="Arial" panose="020B0604020202020204" pitchFamily="34" charset="0"/>
              <a:buChar char="•"/>
            </a:pPr>
            <a:r>
              <a:rPr lang="en-US" altLang="en-US" sz="1800" dirty="0" smtClean="0">
                <a:solidFill>
                  <a:srgbClr val="000000"/>
                </a:solidFill>
              </a:rPr>
              <a:t>We will only use ‘thin’ lenses (</a:t>
            </a:r>
            <a:r>
              <a:rPr lang="en-US" altLang="en-US" sz="1800" dirty="0" smtClean="0">
                <a:solidFill>
                  <a:srgbClr val="000000"/>
                </a:solidFill>
                <a:sym typeface="Wingdings" panose="05000000000000000000" pitchFamily="2" charset="2"/>
              </a:rPr>
              <a:t>thickness is less than radius of curvature); </a:t>
            </a:r>
          </a:p>
          <a:p>
            <a:pPr marL="800100" lvl="1" indent="-342900">
              <a:spcBef>
                <a:spcPct val="50000"/>
              </a:spcBef>
              <a:buFont typeface="Arial" panose="020B0604020202020204" pitchFamily="34" charset="0"/>
              <a:buChar char="•"/>
            </a:pPr>
            <a:r>
              <a:rPr lang="en-US" altLang="en-US" sz="1800" dirty="0" smtClean="0">
                <a:solidFill>
                  <a:srgbClr val="000000"/>
                </a:solidFill>
                <a:sym typeface="Wingdings" panose="05000000000000000000" pitchFamily="2" charset="2"/>
              </a:rPr>
              <a:t> </a:t>
            </a:r>
            <a:r>
              <a:rPr lang="en-US" altLang="en-US" sz="1800" dirty="0">
                <a:solidFill>
                  <a:srgbClr val="000000"/>
                </a:solidFill>
                <a:sym typeface="Wingdings" panose="05000000000000000000" pitchFamily="2" charset="2"/>
              </a:rPr>
              <a:t>simpler </a:t>
            </a:r>
            <a:r>
              <a:rPr lang="en-US" altLang="en-US" sz="1800" dirty="0" smtClean="0">
                <a:solidFill>
                  <a:srgbClr val="000000"/>
                </a:solidFill>
                <a:sym typeface="Wingdings" panose="05000000000000000000" pitchFamily="2" charset="2"/>
              </a:rPr>
              <a:t>formulas</a:t>
            </a:r>
          </a:p>
          <a:p>
            <a:pPr marL="800100" lvl="1" indent="-342900">
              <a:spcBef>
                <a:spcPct val="50000"/>
              </a:spcBef>
              <a:buFont typeface="Arial" panose="020B0604020202020204" pitchFamily="34" charset="0"/>
              <a:buChar char="•"/>
            </a:pPr>
            <a:r>
              <a:rPr lang="en-US" altLang="en-US" sz="1800" dirty="0" smtClean="0">
                <a:solidFill>
                  <a:srgbClr val="000000"/>
                </a:solidFill>
                <a:sym typeface="Wingdings" panose="05000000000000000000" pitchFamily="2" charset="2"/>
              </a:rPr>
              <a:t> simpler ray tracing</a:t>
            </a:r>
          </a:p>
          <a:p>
            <a:pPr marL="800100" lvl="1" indent="-342900">
              <a:spcBef>
                <a:spcPct val="50000"/>
              </a:spcBef>
              <a:buFont typeface="Arial" panose="020B0604020202020204" pitchFamily="34" charset="0"/>
              <a:buChar char="•"/>
            </a:pPr>
            <a:r>
              <a:rPr lang="en-US" altLang="en-US" sz="1800" dirty="0" smtClean="0">
                <a:solidFill>
                  <a:srgbClr val="000000"/>
                </a:solidFill>
                <a:sym typeface="Wingdings" panose="05000000000000000000" pitchFamily="2" charset="2"/>
              </a:rPr>
              <a:t> one line of refraction, rather than two refractive interfaces</a:t>
            </a:r>
            <a:endParaRPr lang="en-US" altLang="en-US" sz="1800" dirty="0" smtClean="0">
              <a:solidFill>
                <a:srgbClr val="000000"/>
              </a:solidFill>
            </a:endParaRPr>
          </a:p>
        </p:txBody>
      </p:sp>
    </p:spTree>
    <p:extLst>
      <p:ext uri="{BB962C8B-B14F-4D97-AF65-F5344CB8AC3E}">
        <p14:creationId xmlns:p14="http://schemas.microsoft.com/office/powerpoint/2010/main" val="2925833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1" name="Picture 3" descr="C:\Documents and Settings\nanowork\Desktop\Figure 23-31&amp;33.jpg"/>
          <p:cNvPicPr>
            <a:picLocks noChangeAspect="1" noChangeArrowheads="1"/>
          </p:cNvPicPr>
          <p:nvPr/>
        </p:nvPicPr>
        <p:blipFill>
          <a:blip r:embed="rId2">
            <a:extLst>
              <a:ext uri="{28A0092B-C50C-407E-A947-70E740481C1C}">
                <a14:useLocalDpi xmlns:a14="http://schemas.microsoft.com/office/drawing/2010/main" val="0"/>
              </a:ext>
            </a:extLst>
          </a:blip>
          <a:srcRect l="21800" t="8003" r="21600" b="37953"/>
          <a:stretch>
            <a:fillRect/>
          </a:stretch>
        </p:blipFill>
        <p:spPr bwMode="auto">
          <a:xfrm>
            <a:off x="5822950" y="2117725"/>
            <a:ext cx="3321050" cy="4200525"/>
          </a:xfrm>
          <a:prstGeom prst="rect">
            <a:avLst/>
          </a:prstGeom>
          <a:noFill/>
          <a:extLst>
            <a:ext uri="{909E8E84-426E-40DD-AFC4-6F175D3DCCD1}">
              <a14:hiddenFill xmlns:a14="http://schemas.microsoft.com/office/drawing/2010/main">
                <a:solidFill>
                  <a:srgbClr val="FFFFFF"/>
                </a:solidFill>
              </a14:hiddenFill>
            </a:ext>
          </a:extLst>
        </p:spPr>
      </p:pic>
      <p:sp>
        <p:nvSpPr>
          <p:cNvPr id="160772" name="Text Box 4"/>
          <p:cNvSpPr txBox="1">
            <a:spLocks noChangeArrowheads="1"/>
          </p:cNvSpPr>
          <p:nvPr/>
        </p:nvSpPr>
        <p:spPr bwMode="auto">
          <a:xfrm>
            <a:off x="171451" y="1200090"/>
            <a:ext cx="38671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u="sng" dirty="0" smtClean="0">
                <a:solidFill>
                  <a:srgbClr val="000000"/>
                </a:solidFill>
              </a:rPr>
              <a:t>Parallel rays incident on thin lenses</a:t>
            </a:r>
          </a:p>
        </p:txBody>
      </p:sp>
      <p:sp>
        <p:nvSpPr>
          <p:cNvPr id="160773" name="Text Box 5"/>
          <p:cNvSpPr txBox="1">
            <a:spLocks noChangeArrowheads="1"/>
          </p:cNvSpPr>
          <p:nvPr/>
        </p:nvSpPr>
        <p:spPr bwMode="auto">
          <a:xfrm>
            <a:off x="271464" y="2277576"/>
            <a:ext cx="4779962"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spcBef>
                <a:spcPct val="50000"/>
              </a:spcBef>
              <a:buFont typeface="Arial" panose="020B0604020202020204" pitchFamily="34" charset="0"/>
              <a:buChar char="•"/>
            </a:pPr>
            <a:r>
              <a:rPr lang="en-US" altLang="en-US" sz="1800" dirty="0" smtClean="0">
                <a:solidFill>
                  <a:srgbClr val="000000"/>
                </a:solidFill>
              </a:rPr>
              <a:t>Light rays get refracted by lens (refractive index is higher than surrounding medium)</a:t>
            </a:r>
          </a:p>
          <a:p>
            <a:pPr marL="285750" indent="-285750">
              <a:spcBef>
                <a:spcPct val="50000"/>
              </a:spcBef>
              <a:buFont typeface="Arial" panose="020B0604020202020204" pitchFamily="34" charset="0"/>
              <a:buChar char="•"/>
            </a:pPr>
            <a:r>
              <a:rPr lang="en-US" altLang="en-US" sz="1800" dirty="0" smtClean="0">
                <a:solidFill>
                  <a:srgbClr val="000000"/>
                </a:solidFill>
              </a:rPr>
              <a:t>If the rays fall </a:t>
            </a:r>
            <a:r>
              <a:rPr lang="en-US" altLang="en-US" sz="1800" u="sng" dirty="0" smtClean="0">
                <a:solidFill>
                  <a:srgbClr val="000000"/>
                </a:solidFill>
              </a:rPr>
              <a:t>parallel to the principal </a:t>
            </a:r>
            <a:r>
              <a:rPr lang="en-US" altLang="en-US" sz="1800" dirty="0" smtClean="0">
                <a:solidFill>
                  <a:srgbClr val="000000"/>
                </a:solidFill>
              </a:rPr>
              <a:t>axis (object at infinity), they will be focused in the focal point. </a:t>
            </a:r>
          </a:p>
          <a:p>
            <a:pPr marL="285750" indent="-285750">
              <a:spcBef>
                <a:spcPct val="50000"/>
              </a:spcBef>
              <a:buFont typeface="Arial" panose="020B0604020202020204" pitchFamily="34" charset="0"/>
              <a:buChar char="•"/>
            </a:pPr>
            <a:r>
              <a:rPr lang="en-US" altLang="en-US" sz="1800" dirty="0" smtClean="0">
                <a:solidFill>
                  <a:srgbClr val="000000"/>
                </a:solidFill>
              </a:rPr>
              <a:t>focal length, f</a:t>
            </a:r>
          </a:p>
          <a:p>
            <a:pPr marL="285750" indent="-285750">
              <a:spcBef>
                <a:spcPct val="50000"/>
              </a:spcBef>
              <a:buFont typeface="Arial" panose="020B0604020202020204" pitchFamily="34" charset="0"/>
              <a:buChar char="•"/>
            </a:pPr>
            <a:r>
              <a:rPr lang="en-US" altLang="en-US" sz="1800" dirty="0" smtClean="0">
                <a:solidFill>
                  <a:srgbClr val="000000"/>
                </a:solidFill>
              </a:rPr>
              <a:t>Notice that lenses have a focal point on both sides of the lens</a:t>
            </a:r>
          </a:p>
          <a:p>
            <a:pPr marL="285750" indent="-285750">
              <a:spcBef>
                <a:spcPct val="50000"/>
              </a:spcBef>
              <a:buFont typeface="Arial" panose="020B0604020202020204" pitchFamily="34" charset="0"/>
              <a:buChar char="•"/>
            </a:pPr>
            <a:r>
              <a:rPr lang="en-US" altLang="en-US" sz="1800" u="sng" dirty="0">
                <a:solidFill>
                  <a:srgbClr val="000000"/>
                </a:solidFill>
              </a:rPr>
              <a:t>F</a:t>
            </a:r>
            <a:r>
              <a:rPr lang="en-US" altLang="en-US" sz="1800" u="sng" dirty="0" smtClean="0">
                <a:solidFill>
                  <a:srgbClr val="000000"/>
                </a:solidFill>
              </a:rPr>
              <a:t>ocal length is the same on both sides</a:t>
            </a:r>
            <a:r>
              <a:rPr lang="en-US" altLang="en-US" sz="1800" dirty="0" smtClean="0">
                <a:solidFill>
                  <a:srgbClr val="000000"/>
                </a:solidFill>
              </a:rPr>
              <a:t>, even if lens is not symmetric.  </a:t>
            </a:r>
          </a:p>
        </p:txBody>
      </p:sp>
      <p:sp>
        <p:nvSpPr>
          <p:cNvPr id="160774" name="Text Box 6"/>
          <p:cNvSpPr txBox="1">
            <a:spLocks noChangeArrowheads="1"/>
          </p:cNvSpPr>
          <p:nvPr/>
        </p:nvSpPr>
        <p:spPr bwMode="auto">
          <a:xfrm>
            <a:off x="7529513" y="2189162"/>
            <a:ext cx="84296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smtClean="0">
                <a:solidFill>
                  <a:srgbClr val="000000"/>
                </a:solidFill>
                <a:latin typeface="Arial" panose="020B0604020202020204" pitchFamily="34" charset="0"/>
              </a:rPr>
              <a:t>normal</a:t>
            </a:r>
          </a:p>
        </p:txBody>
      </p:sp>
      <p:sp>
        <p:nvSpPr>
          <p:cNvPr id="160775" name="Text Box 7"/>
          <p:cNvSpPr txBox="1">
            <a:spLocks noChangeArrowheads="1"/>
          </p:cNvSpPr>
          <p:nvPr/>
        </p:nvSpPr>
        <p:spPr bwMode="auto">
          <a:xfrm>
            <a:off x="4495800" y="6461125"/>
            <a:ext cx="44767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1400" dirty="0" smtClean="0">
                <a:solidFill>
                  <a:srgbClr val="000000"/>
                </a:solidFill>
              </a:rPr>
              <a:t>Parallel rays coming in at an angle focus on the focal plane</a:t>
            </a:r>
          </a:p>
        </p:txBody>
      </p:sp>
      <p:sp>
        <p:nvSpPr>
          <p:cNvPr id="160776" name="Text Box 8"/>
          <p:cNvSpPr txBox="1">
            <a:spLocks noChangeArrowheads="1"/>
          </p:cNvSpPr>
          <p:nvPr/>
        </p:nvSpPr>
        <p:spPr bwMode="auto">
          <a:xfrm>
            <a:off x="6115050" y="1531937"/>
            <a:ext cx="23145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u="sng" smtClean="0">
                <a:solidFill>
                  <a:srgbClr val="000000"/>
                </a:solidFill>
              </a:rPr>
              <a:t>Converging lens</a:t>
            </a:r>
          </a:p>
        </p:txBody>
      </p:sp>
      <p:sp>
        <p:nvSpPr>
          <p:cNvPr id="8" name="Text Box 2"/>
          <p:cNvSpPr txBox="1">
            <a:spLocks noChangeArrowheads="1"/>
          </p:cNvSpPr>
          <p:nvPr/>
        </p:nvSpPr>
        <p:spPr bwMode="auto">
          <a:xfrm>
            <a:off x="9525" y="0"/>
            <a:ext cx="9144000" cy="892552"/>
          </a:xfrm>
          <a:prstGeom prst="rect">
            <a:avLst/>
          </a:prstGeom>
          <a:solidFill>
            <a:srgbClr val="FF9999"/>
          </a:solidFill>
          <a:ln>
            <a:solidFill>
              <a:schemeClr val="tx1"/>
            </a:solidFill>
          </a:ln>
          <a:effectLst/>
        </p:spPr>
        <p:txBody>
          <a:bodyPr wrap="square">
            <a:spAutoFit/>
          </a:bodyPr>
          <a:lstStyle/>
          <a:p>
            <a:pPr algn="ctr">
              <a:spcBef>
                <a:spcPts val="0"/>
              </a:spcBef>
            </a:pPr>
            <a:r>
              <a:rPr lang="en-US" altLang="en-US" sz="3200" dirty="0" smtClean="0">
                <a:solidFill>
                  <a:srgbClr val="000000"/>
                </a:solidFill>
              </a:rPr>
              <a:t>Thin lenses</a:t>
            </a:r>
          </a:p>
          <a:p>
            <a:pPr>
              <a:spcBef>
                <a:spcPts val="0"/>
              </a:spcBef>
            </a:pPr>
            <a:r>
              <a:rPr lang="en-US" altLang="en-US" sz="2000" dirty="0" smtClean="0">
                <a:solidFill>
                  <a:srgbClr val="000000"/>
                </a:solidFill>
              </a:rPr>
              <a:t>Focal length</a:t>
            </a:r>
            <a:endParaRPr lang="en-US" altLang="en-US" sz="1800" dirty="0" smtClean="0">
              <a:solidFill>
                <a:srgbClr val="000000"/>
              </a:solidFill>
            </a:endParaRPr>
          </a:p>
        </p:txBody>
      </p:sp>
    </p:spTree>
    <p:extLst>
      <p:ext uri="{BB962C8B-B14F-4D97-AF65-F5344CB8AC3E}">
        <p14:creationId xmlns:p14="http://schemas.microsoft.com/office/powerpoint/2010/main" val="18717912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
            <a:ext cx="9144000" cy="707886"/>
          </a:xfrm>
          <a:prstGeom prst="rect">
            <a:avLst/>
          </a:prstGeom>
          <a:solidFill>
            <a:srgbClr val="FF9999"/>
          </a:solidFill>
          <a:ln>
            <a:solidFill>
              <a:schemeClr val="tx1"/>
            </a:solidFill>
          </a:ln>
        </p:spPr>
        <p:txBody>
          <a:bodyPr wrap="square" rtlCol="0">
            <a:spAutoFit/>
          </a:bodyPr>
          <a:lstStyle/>
          <a:p>
            <a:pPr algn="ctr"/>
            <a:r>
              <a:rPr lang="en-US" sz="4000" dirty="0" smtClean="0">
                <a:solidFill>
                  <a:srgbClr val="000000"/>
                </a:solidFill>
              </a:rPr>
              <a:t>Announcements</a:t>
            </a:r>
            <a:endParaRPr lang="en-US" sz="4000" dirty="0">
              <a:solidFill>
                <a:srgbClr val="000000"/>
              </a:solidFill>
            </a:endParaRPr>
          </a:p>
        </p:txBody>
      </p:sp>
      <p:sp>
        <p:nvSpPr>
          <p:cNvPr id="3" name="TextBox 2"/>
          <p:cNvSpPr txBox="1"/>
          <p:nvPr/>
        </p:nvSpPr>
        <p:spPr>
          <a:xfrm>
            <a:off x="114300" y="764024"/>
            <a:ext cx="8915399" cy="609397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dirty="0" smtClean="0">
                <a:solidFill>
                  <a:srgbClr val="000000"/>
                </a:solidFill>
              </a:rPr>
              <a:t>Final exam is scheduled for </a:t>
            </a:r>
          </a:p>
          <a:p>
            <a:pPr marL="800100" lvl="1" indent="-342900">
              <a:lnSpc>
                <a:spcPct val="150000"/>
              </a:lnSpc>
              <a:buFont typeface="Arial" panose="020B0604020202020204" pitchFamily="34" charset="0"/>
              <a:buChar char="•"/>
            </a:pPr>
            <a:r>
              <a:rPr lang="en-US" sz="2000" b="1" dirty="0" smtClean="0">
                <a:solidFill>
                  <a:srgbClr val="000000"/>
                </a:solidFill>
              </a:rPr>
              <a:t>Friday, May 10, 9:00 am – 12:00 pm, Olin 101 (class room). </a:t>
            </a:r>
          </a:p>
          <a:p>
            <a:pPr marL="800100" lvl="1" indent="-342900">
              <a:lnSpc>
                <a:spcPct val="150000"/>
              </a:lnSpc>
              <a:buFont typeface="Arial" panose="020B0604020202020204" pitchFamily="34" charset="0"/>
              <a:buChar char="•"/>
            </a:pPr>
            <a:r>
              <a:rPr lang="en-US" sz="2000" b="1" dirty="0" smtClean="0">
                <a:solidFill>
                  <a:srgbClr val="000000"/>
                </a:solidFill>
              </a:rPr>
              <a:t>Early date: Tuesday, May 7, 9:00 am – 12:00 pm, Olin 101 (class room). </a:t>
            </a:r>
          </a:p>
          <a:p>
            <a:pPr marL="342900" indent="-342900">
              <a:lnSpc>
                <a:spcPct val="150000"/>
              </a:lnSpc>
              <a:buFont typeface="Arial" panose="020B0604020202020204" pitchFamily="34" charset="0"/>
              <a:buChar char="•"/>
            </a:pPr>
            <a:r>
              <a:rPr lang="en-US" sz="2000" dirty="0" smtClean="0">
                <a:solidFill>
                  <a:srgbClr val="000000"/>
                </a:solidFill>
              </a:rPr>
              <a:t>Final exam will be comprehensive:  </a:t>
            </a:r>
          </a:p>
          <a:p>
            <a:pPr marL="800100" lvl="1" indent="-342900">
              <a:lnSpc>
                <a:spcPct val="150000"/>
              </a:lnSpc>
              <a:buFont typeface="Arial" panose="020B0604020202020204" pitchFamily="34" charset="0"/>
              <a:buChar char="•"/>
            </a:pPr>
            <a:r>
              <a:rPr lang="en-US" sz="2000" dirty="0" smtClean="0">
                <a:solidFill>
                  <a:srgbClr val="000000"/>
                </a:solidFill>
              </a:rPr>
              <a:t>Chapters 23 – 29, partial 34 (EM waves, c, E, B perpendicular), 35,  (partial) 36, not 37 &amp; 38 (diffraction)</a:t>
            </a:r>
          </a:p>
          <a:p>
            <a:pPr marL="342900" indent="-342900">
              <a:lnSpc>
                <a:spcPct val="150000"/>
              </a:lnSpc>
              <a:buFont typeface="Arial" panose="020B0604020202020204" pitchFamily="34" charset="0"/>
              <a:buChar char="•"/>
            </a:pPr>
            <a:r>
              <a:rPr lang="en-US" sz="2000" b="1" dirty="0" smtClean="0">
                <a:solidFill>
                  <a:srgbClr val="000000"/>
                </a:solidFill>
              </a:rPr>
              <a:t>Review on Thursday, May </a:t>
            </a:r>
            <a:r>
              <a:rPr lang="en-US" sz="2000" b="1" dirty="0">
                <a:solidFill>
                  <a:srgbClr val="000000"/>
                </a:solidFill>
              </a:rPr>
              <a:t>9</a:t>
            </a:r>
            <a:r>
              <a:rPr lang="en-US" sz="2000" b="1" dirty="0" smtClean="0">
                <a:solidFill>
                  <a:srgbClr val="000000"/>
                </a:solidFill>
              </a:rPr>
              <a:t>, </a:t>
            </a:r>
            <a:r>
              <a:rPr lang="en-US" sz="2000" b="1" dirty="0">
                <a:solidFill>
                  <a:srgbClr val="000000"/>
                </a:solidFill>
              </a:rPr>
              <a:t>5</a:t>
            </a:r>
            <a:r>
              <a:rPr lang="en-US" sz="2000" b="1" dirty="0" smtClean="0">
                <a:solidFill>
                  <a:srgbClr val="000000"/>
                </a:solidFill>
              </a:rPr>
              <a:t>:00 pm – 7:00 pm, Olin 101 (class room)</a:t>
            </a:r>
          </a:p>
          <a:p>
            <a:pPr marL="342900" indent="-342900">
              <a:lnSpc>
                <a:spcPct val="150000"/>
              </a:lnSpc>
              <a:buFont typeface="Arial" panose="020B0604020202020204" pitchFamily="34" charset="0"/>
              <a:buChar char="•"/>
            </a:pPr>
            <a:r>
              <a:rPr lang="en-US" sz="2000" dirty="0" smtClean="0">
                <a:solidFill>
                  <a:srgbClr val="000000"/>
                </a:solidFill>
              </a:rPr>
              <a:t>I’ll send out equation sheet </a:t>
            </a:r>
          </a:p>
          <a:p>
            <a:pPr marL="342900" indent="-342900">
              <a:lnSpc>
                <a:spcPct val="150000"/>
              </a:lnSpc>
              <a:buFont typeface="Arial" panose="020B0604020202020204" pitchFamily="34" charset="0"/>
              <a:buChar char="•"/>
            </a:pPr>
            <a:r>
              <a:rPr lang="en-US" sz="2000" dirty="0" smtClean="0">
                <a:solidFill>
                  <a:srgbClr val="000000"/>
                </a:solidFill>
              </a:rPr>
              <a:t>Webpage will be updated (all </a:t>
            </a:r>
            <a:r>
              <a:rPr lang="en-US" sz="2000" dirty="0" err="1" smtClean="0">
                <a:solidFill>
                  <a:srgbClr val="000000"/>
                </a:solidFill>
              </a:rPr>
              <a:t>ppt</a:t>
            </a:r>
            <a:r>
              <a:rPr lang="en-US" sz="2000" dirty="0" smtClean="0">
                <a:solidFill>
                  <a:srgbClr val="000000"/>
                </a:solidFill>
              </a:rPr>
              <a:t> slides, all scores, </a:t>
            </a:r>
            <a:r>
              <a:rPr lang="en-US" sz="2000" dirty="0" err="1" smtClean="0">
                <a:solidFill>
                  <a:srgbClr val="000000"/>
                </a:solidFill>
              </a:rPr>
              <a:t>etc</a:t>
            </a:r>
            <a:r>
              <a:rPr lang="en-US" sz="2000" dirty="0" smtClean="0">
                <a:solidFill>
                  <a:srgbClr val="000000"/>
                </a:solidFill>
              </a:rPr>
              <a:t>)</a:t>
            </a:r>
          </a:p>
          <a:p>
            <a:pPr marL="342900" indent="-342900">
              <a:lnSpc>
                <a:spcPct val="150000"/>
              </a:lnSpc>
              <a:buFont typeface="Arial" panose="020B0604020202020204" pitchFamily="34" charset="0"/>
              <a:buChar char="•"/>
            </a:pPr>
            <a:endParaRPr lang="en-US" sz="2000" dirty="0">
              <a:solidFill>
                <a:srgbClr val="000000"/>
              </a:solidFill>
            </a:endParaRPr>
          </a:p>
          <a:p>
            <a:pPr marL="342900" indent="-342900">
              <a:lnSpc>
                <a:spcPct val="150000"/>
              </a:lnSpc>
              <a:buFont typeface="Arial" panose="020B0604020202020204" pitchFamily="34" charset="0"/>
              <a:buChar char="•"/>
            </a:pPr>
            <a:r>
              <a:rPr lang="en-US" sz="2000" dirty="0" smtClean="0">
                <a:solidFill>
                  <a:srgbClr val="000000"/>
                </a:solidFill>
              </a:rPr>
              <a:t>Thanks for being a wonderful class!!</a:t>
            </a:r>
          </a:p>
          <a:p>
            <a:pPr>
              <a:lnSpc>
                <a:spcPct val="150000"/>
              </a:lnSpc>
            </a:pPr>
            <a:endParaRPr lang="en-US" sz="2000" dirty="0" smtClean="0">
              <a:solidFill>
                <a:srgbClr val="000000"/>
              </a:solidFill>
            </a:endParaRPr>
          </a:p>
          <a:p>
            <a:pPr marL="342900" indent="-342900">
              <a:lnSpc>
                <a:spcPct val="150000"/>
              </a:lnSpc>
              <a:buFont typeface="Arial" panose="020B0604020202020204" pitchFamily="34" charset="0"/>
              <a:buChar char="•"/>
            </a:pPr>
            <a:r>
              <a:rPr lang="en-US" sz="2000" dirty="0" smtClean="0">
                <a:solidFill>
                  <a:srgbClr val="000000"/>
                </a:solidFill>
              </a:rPr>
              <a:t>Best of luck to all of you!!</a:t>
            </a:r>
            <a:endParaRPr lang="en-US" sz="2000" dirty="0">
              <a:solidFill>
                <a:srgbClr val="000000"/>
              </a:solidFill>
            </a:endParaRPr>
          </a:p>
        </p:txBody>
      </p:sp>
    </p:spTree>
    <p:extLst>
      <p:ext uri="{BB962C8B-B14F-4D97-AF65-F5344CB8AC3E}">
        <p14:creationId xmlns:p14="http://schemas.microsoft.com/office/powerpoint/2010/main" val="6313429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2" descr="C:\Documents and Settings\nanowork\Desktop\Figure 23-31&amp;33.jpg"/>
          <p:cNvPicPr>
            <a:picLocks noChangeAspect="1" noChangeArrowheads="1"/>
          </p:cNvPicPr>
          <p:nvPr/>
        </p:nvPicPr>
        <p:blipFill>
          <a:blip r:embed="rId2">
            <a:extLst>
              <a:ext uri="{28A0092B-C50C-407E-A947-70E740481C1C}">
                <a14:useLocalDpi xmlns:a14="http://schemas.microsoft.com/office/drawing/2010/main" val="0"/>
              </a:ext>
            </a:extLst>
          </a:blip>
          <a:srcRect l="21800" t="8003" r="21600" b="8910"/>
          <a:stretch>
            <a:fillRect/>
          </a:stretch>
        </p:blipFill>
        <p:spPr bwMode="auto">
          <a:xfrm>
            <a:off x="6096000" y="1371599"/>
            <a:ext cx="2776958" cy="5400675"/>
          </a:xfrm>
          <a:prstGeom prst="rect">
            <a:avLst/>
          </a:prstGeom>
          <a:noFill/>
          <a:extLst>
            <a:ext uri="{909E8E84-426E-40DD-AFC4-6F175D3DCCD1}">
              <a14:hiddenFill xmlns:a14="http://schemas.microsoft.com/office/drawing/2010/main">
                <a:solidFill>
                  <a:srgbClr val="FFFFFF"/>
                </a:solidFill>
              </a14:hiddenFill>
            </a:ext>
          </a:extLst>
        </p:spPr>
      </p:pic>
      <p:sp>
        <p:nvSpPr>
          <p:cNvPr id="161795" name="Text Box 3"/>
          <p:cNvSpPr txBox="1">
            <a:spLocks noChangeArrowheads="1"/>
          </p:cNvSpPr>
          <p:nvPr/>
        </p:nvSpPr>
        <p:spPr bwMode="auto">
          <a:xfrm>
            <a:off x="161925" y="1447800"/>
            <a:ext cx="46291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u="sng" dirty="0" smtClean="0">
                <a:solidFill>
                  <a:srgbClr val="000000"/>
                </a:solidFill>
              </a:rPr>
              <a:t>Parallel rays incident on converging and diverging lenses: </a:t>
            </a:r>
          </a:p>
        </p:txBody>
      </p:sp>
      <p:sp>
        <p:nvSpPr>
          <p:cNvPr id="161797" name="Text Box 5"/>
          <p:cNvSpPr txBox="1">
            <a:spLocks noChangeArrowheads="1"/>
          </p:cNvSpPr>
          <p:nvPr/>
        </p:nvSpPr>
        <p:spPr bwMode="auto">
          <a:xfrm>
            <a:off x="171450" y="2714179"/>
            <a:ext cx="5100638" cy="3831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spcBef>
                <a:spcPct val="50000"/>
              </a:spcBef>
              <a:buFont typeface="Arial" panose="020B0604020202020204" pitchFamily="34" charset="0"/>
              <a:buChar char="•"/>
            </a:pPr>
            <a:r>
              <a:rPr lang="en-US" altLang="en-US" sz="1800" dirty="0" smtClean="0">
                <a:solidFill>
                  <a:srgbClr val="000000"/>
                </a:solidFill>
              </a:rPr>
              <a:t>Lenses that are thicker in the center than at the edges will make parallel rays converge to a point and they are called a </a:t>
            </a:r>
            <a:r>
              <a:rPr lang="en-US" altLang="en-US" sz="1800" u="sng" dirty="0" smtClean="0">
                <a:solidFill>
                  <a:srgbClr val="000000"/>
                </a:solidFill>
              </a:rPr>
              <a:t>converging</a:t>
            </a:r>
            <a:r>
              <a:rPr lang="en-US" altLang="en-US" sz="1800" dirty="0" smtClean="0">
                <a:solidFill>
                  <a:srgbClr val="000000"/>
                </a:solidFill>
              </a:rPr>
              <a:t> lenses.</a:t>
            </a:r>
          </a:p>
          <a:p>
            <a:pPr marL="342900" indent="-342900">
              <a:spcBef>
                <a:spcPct val="50000"/>
              </a:spcBef>
              <a:buFont typeface="Arial" panose="020B0604020202020204" pitchFamily="34" charset="0"/>
              <a:buChar char="•"/>
            </a:pPr>
            <a:r>
              <a:rPr lang="en-US" altLang="en-US" sz="1800" dirty="0">
                <a:solidFill>
                  <a:srgbClr val="000000"/>
                </a:solidFill>
              </a:rPr>
              <a:t>L</a:t>
            </a:r>
            <a:r>
              <a:rPr lang="en-US" altLang="en-US" sz="1800" dirty="0" smtClean="0">
                <a:solidFill>
                  <a:srgbClr val="000000"/>
                </a:solidFill>
              </a:rPr>
              <a:t>enses that are thinner in the center are called </a:t>
            </a:r>
            <a:r>
              <a:rPr lang="en-US" altLang="en-US" sz="1800" u="sng" dirty="0" smtClean="0">
                <a:solidFill>
                  <a:srgbClr val="000000"/>
                </a:solidFill>
              </a:rPr>
              <a:t>diverging</a:t>
            </a:r>
            <a:r>
              <a:rPr lang="en-US" altLang="en-US" sz="1800" dirty="0" smtClean="0">
                <a:solidFill>
                  <a:srgbClr val="000000"/>
                </a:solidFill>
              </a:rPr>
              <a:t> lenses, because they make parallel rays diverge. </a:t>
            </a:r>
          </a:p>
          <a:p>
            <a:pPr marL="342900" indent="-342900">
              <a:spcBef>
                <a:spcPct val="50000"/>
              </a:spcBef>
              <a:buFont typeface="Arial" panose="020B0604020202020204" pitchFamily="34" charset="0"/>
              <a:buChar char="•"/>
            </a:pPr>
            <a:r>
              <a:rPr lang="en-US" altLang="en-US" sz="1800" dirty="0" smtClean="0">
                <a:solidFill>
                  <a:srgbClr val="000000"/>
                </a:solidFill>
              </a:rPr>
              <a:t> Focal point of diverging lens: Point were diverging rays seem to be coming from.  </a:t>
            </a:r>
          </a:p>
          <a:p>
            <a:pPr marL="342900" indent="-342900">
              <a:spcBef>
                <a:spcPct val="50000"/>
              </a:spcBef>
              <a:buFont typeface="Arial" panose="020B0604020202020204" pitchFamily="34" charset="0"/>
              <a:buChar char="•"/>
            </a:pPr>
            <a:r>
              <a:rPr lang="en-US" altLang="en-US" sz="1800" dirty="0" smtClean="0">
                <a:solidFill>
                  <a:srgbClr val="000000"/>
                </a:solidFill>
              </a:rPr>
              <a:t> </a:t>
            </a:r>
            <a:r>
              <a:rPr lang="en-US" altLang="en-US" sz="1800" dirty="0">
                <a:solidFill>
                  <a:srgbClr val="000000"/>
                </a:solidFill>
              </a:rPr>
              <a:t>F</a:t>
            </a:r>
            <a:r>
              <a:rPr lang="en-US" altLang="en-US" sz="1800" dirty="0" smtClean="0">
                <a:solidFill>
                  <a:srgbClr val="000000"/>
                </a:solidFill>
              </a:rPr>
              <a:t>ocal length, f.  </a:t>
            </a:r>
          </a:p>
          <a:p>
            <a:pPr marL="342900" indent="-342900">
              <a:spcBef>
                <a:spcPct val="50000"/>
              </a:spcBef>
              <a:buFont typeface="Arial" panose="020B0604020202020204" pitchFamily="34" charset="0"/>
              <a:buChar char="•"/>
            </a:pPr>
            <a:r>
              <a:rPr lang="en-US" altLang="en-US" sz="1800" dirty="0" smtClean="0">
                <a:solidFill>
                  <a:srgbClr val="000000"/>
                </a:solidFill>
              </a:rPr>
              <a:t>f is positive for converging (convex lens) </a:t>
            </a:r>
          </a:p>
          <a:p>
            <a:pPr marL="342900" indent="-342900">
              <a:spcBef>
                <a:spcPct val="50000"/>
              </a:spcBef>
              <a:buFont typeface="Arial" panose="020B0604020202020204" pitchFamily="34" charset="0"/>
              <a:buChar char="•"/>
            </a:pPr>
            <a:r>
              <a:rPr lang="en-US" altLang="en-US" sz="1800" dirty="0" smtClean="0">
                <a:solidFill>
                  <a:srgbClr val="000000"/>
                </a:solidFill>
              </a:rPr>
              <a:t>f is negative for diverging (concave lens)</a:t>
            </a:r>
          </a:p>
        </p:txBody>
      </p:sp>
      <p:sp>
        <p:nvSpPr>
          <p:cNvPr id="5" name="Text Box 2"/>
          <p:cNvSpPr txBox="1">
            <a:spLocks noChangeArrowheads="1"/>
          </p:cNvSpPr>
          <p:nvPr/>
        </p:nvSpPr>
        <p:spPr bwMode="auto">
          <a:xfrm>
            <a:off x="9525" y="0"/>
            <a:ext cx="9144000" cy="892552"/>
          </a:xfrm>
          <a:prstGeom prst="rect">
            <a:avLst/>
          </a:prstGeom>
          <a:solidFill>
            <a:srgbClr val="FF9999"/>
          </a:solidFill>
          <a:ln>
            <a:solidFill>
              <a:schemeClr val="tx1"/>
            </a:solidFill>
          </a:ln>
          <a:effectLst/>
        </p:spPr>
        <p:txBody>
          <a:bodyPr wrap="square">
            <a:spAutoFit/>
          </a:bodyPr>
          <a:lstStyle/>
          <a:p>
            <a:pPr algn="ctr">
              <a:spcBef>
                <a:spcPts val="0"/>
              </a:spcBef>
            </a:pPr>
            <a:r>
              <a:rPr lang="en-US" altLang="en-US" sz="3200" dirty="0" smtClean="0">
                <a:solidFill>
                  <a:srgbClr val="000000"/>
                </a:solidFill>
              </a:rPr>
              <a:t>Thin lenses</a:t>
            </a:r>
          </a:p>
          <a:p>
            <a:pPr>
              <a:spcBef>
                <a:spcPts val="0"/>
              </a:spcBef>
            </a:pPr>
            <a:r>
              <a:rPr lang="en-US" altLang="en-US" sz="2000" dirty="0" smtClean="0">
                <a:solidFill>
                  <a:srgbClr val="000000"/>
                </a:solidFill>
              </a:rPr>
              <a:t>Focal length</a:t>
            </a:r>
            <a:endParaRPr lang="en-US" altLang="en-US" sz="1800" dirty="0" smtClean="0">
              <a:solidFill>
                <a:srgbClr val="000000"/>
              </a:solidFill>
            </a:endParaRPr>
          </a:p>
        </p:txBody>
      </p:sp>
    </p:spTree>
    <p:extLst>
      <p:ext uri="{BB962C8B-B14F-4D97-AF65-F5344CB8AC3E}">
        <p14:creationId xmlns:p14="http://schemas.microsoft.com/office/powerpoint/2010/main" val="32544028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11" name="Text Box 3"/>
          <p:cNvSpPr txBox="1">
            <a:spLocks noChangeArrowheads="1"/>
          </p:cNvSpPr>
          <p:nvPr/>
        </p:nvSpPr>
        <p:spPr bwMode="auto">
          <a:xfrm>
            <a:off x="0" y="762000"/>
            <a:ext cx="6781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marL="228600" indent="-228600" eaLnBrk="1" hangingPunct="1">
              <a:buFontTx/>
              <a:buChar char="•"/>
            </a:pPr>
            <a:r>
              <a:rPr lang="en-US" sz="1800" dirty="0">
                <a:solidFill>
                  <a:srgbClr val="3333CC"/>
                </a:solidFill>
              </a:rPr>
              <a:t>Unlike mirrors, lenses have</a:t>
            </a:r>
            <a:r>
              <a:rPr lang="en-US" sz="1800" i="1" dirty="0">
                <a:solidFill>
                  <a:srgbClr val="3333CC"/>
                </a:solidFill>
              </a:rPr>
              <a:t> two</a:t>
            </a:r>
            <a:r>
              <a:rPr lang="en-US" sz="1800" dirty="0">
                <a:solidFill>
                  <a:srgbClr val="3333CC"/>
                </a:solidFill>
              </a:rPr>
              <a:t> foci, one on each side of the lens</a:t>
            </a:r>
          </a:p>
          <a:p>
            <a:pPr marL="228600" indent="-228600" eaLnBrk="1" hangingPunct="1">
              <a:buFontTx/>
              <a:buChar char="•"/>
            </a:pPr>
            <a:r>
              <a:rPr lang="en-US" sz="1800" dirty="0">
                <a:solidFill>
                  <a:srgbClr val="3333CC"/>
                </a:solidFill>
              </a:rPr>
              <a:t>Three rays are easy to trace:</a:t>
            </a:r>
            <a:endParaRPr lang="en-US" sz="1800" dirty="0">
              <a:solidFill>
                <a:srgbClr val="3333CC"/>
              </a:solidFill>
              <a:sym typeface="Symbol" pitchFamily="18" charset="2"/>
            </a:endParaRPr>
          </a:p>
        </p:txBody>
      </p:sp>
      <p:grpSp>
        <p:nvGrpSpPr>
          <p:cNvPr id="64516" name="Group 29"/>
          <p:cNvGrpSpPr>
            <a:grpSpLocks/>
          </p:cNvGrpSpPr>
          <p:nvPr/>
        </p:nvGrpSpPr>
        <p:grpSpPr bwMode="auto">
          <a:xfrm>
            <a:off x="3429000" y="2895600"/>
            <a:ext cx="457200" cy="1752600"/>
            <a:chOff x="3024" y="528"/>
            <a:chExt cx="288" cy="1104"/>
          </a:xfrm>
        </p:grpSpPr>
        <p:sp>
          <p:nvSpPr>
            <p:cNvPr id="913415" name="Freeform 7"/>
            <p:cNvSpPr>
              <a:spLocks/>
            </p:cNvSpPr>
            <p:nvPr/>
          </p:nvSpPr>
          <p:spPr bwMode="auto">
            <a:xfrm>
              <a:off x="3024" y="528"/>
              <a:ext cx="144" cy="1104"/>
            </a:xfrm>
            <a:custGeom>
              <a:avLst/>
              <a:gdLst>
                <a:gd name="T0" fmla="*/ 192 w 192"/>
                <a:gd name="T1" fmla="*/ 0 h 1104"/>
                <a:gd name="T2" fmla="*/ 0 w 192"/>
                <a:gd name="T3" fmla="*/ 576 h 1104"/>
                <a:gd name="T4" fmla="*/ 192 w 192"/>
                <a:gd name="T5" fmla="*/ 1104 h 1104"/>
              </a:gdLst>
              <a:ahLst/>
              <a:cxnLst>
                <a:cxn ang="0">
                  <a:pos x="T0" y="T1"/>
                </a:cxn>
                <a:cxn ang="0">
                  <a:pos x="T2" y="T3"/>
                </a:cxn>
                <a:cxn ang="0">
                  <a:pos x="T4" y="T5"/>
                </a:cxn>
              </a:cxnLst>
              <a:rect l="0" t="0" r="r" b="b"/>
              <a:pathLst>
                <a:path w="192" h="1104">
                  <a:moveTo>
                    <a:pt x="192" y="0"/>
                  </a:moveTo>
                  <a:cubicBezTo>
                    <a:pt x="96" y="196"/>
                    <a:pt x="0" y="392"/>
                    <a:pt x="0" y="576"/>
                  </a:cubicBezTo>
                  <a:cubicBezTo>
                    <a:pt x="0" y="760"/>
                    <a:pt x="96" y="932"/>
                    <a:pt x="192" y="1104"/>
                  </a:cubicBezTo>
                </a:path>
              </a:pathLst>
            </a:custGeom>
            <a:gradFill rotWithShape="1">
              <a:gsLst>
                <a:gs pos="0">
                  <a:schemeClr val="hlink"/>
                </a:gs>
                <a:gs pos="50000">
                  <a:srgbClr val="CCFFFF"/>
                </a:gs>
                <a:gs pos="100000">
                  <a:schemeClr va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solidFill>
                  <a:srgbClr val="FFFFFF"/>
                </a:solidFill>
              </a:endParaRPr>
            </a:p>
          </p:txBody>
        </p:sp>
        <p:sp>
          <p:nvSpPr>
            <p:cNvPr id="913416" name="Freeform 8"/>
            <p:cNvSpPr>
              <a:spLocks/>
            </p:cNvSpPr>
            <p:nvPr/>
          </p:nvSpPr>
          <p:spPr bwMode="auto">
            <a:xfrm flipH="1">
              <a:off x="3168" y="528"/>
              <a:ext cx="144" cy="1104"/>
            </a:xfrm>
            <a:custGeom>
              <a:avLst/>
              <a:gdLst>
                <a:gd name="T0" fmla="*/ 192 w 192"/>
                <a:gd name="T1" fmla="*/ 0 h 1104"/>
                <a:gd name="T2" fmla="*/ 0 w 192"/>
                <a:gd name="T3" fmla="*/ 576 h 1104"/>
                <a:gd name="T4" fmla="*/ 192 w 192"/>
                <a:gd name="T5" fmla="*/ 1104 h 1104"/>
              </a:gdLst>
              <a:ahLst/>
              <a:cxnLst>
                <a:cxn ang="0">
                  <a:pos x="T0" y="T1"/>
                </a:cxn>
                <a:cxn ang="0">
                  <a:pos x="T2" y="T3"/>
                </a:cxn>
                <a:cxn ang="0">
                  <a:pos x="T4" y="T5"/>
                </a:cxn>
              </a:cxnLst>
              <a:rect l="0" t="0" r="r" b="b"/>
              <a:pathLst>
                <a:path w="192" h="1104">
                  <a:moveTo>
                    <a:pt x="192" y="0"/>
                  </a:moveTo>
                  <a:cubicBezTo>
                    <a:pt x="96" y="196"/>
                    <a:pt x="0" y="392"/>
                    <a:pt x="0" y="576"/>
                  </a:cubicBezTo>
                  <a:cubicBezTo>
                    <a:pt x="0" y="760"/>
                    <a:pt x="96" y="932"/>
                    <a:pt x="192" y="1104"/>
                  </a:cubicBezTo>
                </a:path>
              </a:pathLst>
            </a:custGeom>
            <a:gradFill rotWithShape="1">
              <a:gsLst>
                <a:gs pos="0">
                  <a:schemeClr val="hlink"/>
                </a:gs>
                <a:gs pos="50000">
                  <a:srgbClr val="CCFFFF"/>
                </a:gs>
                <a:gs pos="100000">
                  <a:schemeClr va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solidFill>
                  <a:srgbClr val="FFFFFF"/>
                </a:solidFill>
              </a:endParaRPr>
            </a:p>
          </p:txBody>
        </p:sp>
      </p:grpSp>
      <p:sp>
        <p:nvSpPr>
          <p:cNvPr id="913438" name="Text Box 30"/>
          <p:cNvSpPr txBox="1">
            <a:spLocks noChangeArrowheads="1"/>
          </p:cNvSpPr>
          <p:nvPr/>
        </p:nvSpPr>
        <p:spPr bwMode="auto">
          <a:xfrm>
            <a:off x="0" y="1600200"/>
            <a:ext cx="7848600" cy="1015663"/>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buFontTx/>
              <a:buAutoNum type="arabicPeriod"/>
            </a:pPr>
            <a:r>
              <a:rPr lang="en-US" sz="2000" dirty="0">
                <a:solidFill>
                  <a:schemeClr val="accent2"/>
                </a:solidFill>
              </a:rPr>
              <a:t>Any ray coming in parallel goes through the far focus</a:t>
            </a:r>
          </a:p>
          <a:p>
            <a:pPr eaLnBrk="1" hangingPunct="1">
              <a:buFontTx/>
              <a:buAutoNum type="arabicPeriod"/>
            </a:pPr>
            <a:r>
              <a:rPr lang="en-US" sz="2000" dirty="0">
                <a:solidFill>
                  <a:srgbClr val="00B050"/>
                </a:solidFill>
              </a:rPr>
              <a:t>Any ray through the near focus comes out parallel</a:t>
            </a:r>
          </a:p>
          <a:p>
            <a:pPr eaLnBrk="1" hangingPunct="1">
              <a:buFontTx/>
              <a:buAutoNum type="arabicPeriod"/>
            </a:pPr>
            <a:r>
              <a:rPr lang="en-US" sz="2000" dirty="0">
                <a:solidFill>
                  <a:srgbClr val="FF0000"/>
                </a:solidFill>
              </a:rPr>
              <a:t>Any ray through the vertex goes straight through</a:t>
            </a:r>
          </a:p>
        </p:txBody>
      </p:sp>
      <p:sp>
        <p:nvSpPr>
          <p:cNvPr id="64518" name="Line 31"/>
          <p:cNvSpPr>
            <a:spLocks noChangeShapeType="1"/>
          </p:cNvSpPr>
          <p:nvPr/>
        </p:nvSpPr>
        <p:spPr bwMode="auto">
          <a:xfrm>
            <a:off x="228600" y="3810000"/>
            <a:ext cx="8077200" cy="0"/>
          </a:xfrm>
          <a:prstGeom prst="line">
            <a:avLst/>
          </a:prstGeom>
          <a:noFill/>
          <a:ln w="2857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grpSp>
        <p:nvGrpSpPr>
          <p:cNvPr id="913458" name="Group 50"/>
          <p:cNvGrpSpPr>
            <a:grpSpLocks/>
          </p:cNvGrpSpPr>
          <p:nvPr/>
        </p:nvGrpSpPr>
        <p:grpSpPr bwMode="auto">
          <a:xfrm>
            <a:off x="1676400" y="3784600"/>
            <a:ext cx="3924300" cy="1397000"/>
            <a:chOff x="1296" y="2576"/>
            <a:chExt cx="2472" cy="880"/>
          </a:xfrm>
        </p:grpSpPr>
        <p:sp>
          <p:nvSpPr>
            <p:cNvPr id="64529" name="Line 32"/>
            <p:cNvSpPr>
              <a:spLocks noChangeShapeType="1"/>
            </p:cNvSpPr>
            <p:nvPr/>
          </p:nvSpPr>
          <p:spPr bwMode="auto">
            <a:xfrm>
              <a:off x="1488" y="3120"/>
              <a:ext cx="1056" cy="0"/>
            </a:xfrm>
            <a:prstGeom prst="line">
              <a:avLst/>
            </a:prstGeom>
            <a:noFill/>
            <a:ln w="28575">
              <a:solidFill>
                <a:schemeClr val="tx1"/>
              </a:solidFill>
              <a:prstDash val="sysDot"/>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sp>
          <p:nvSpPr>
            <p:cNvPr id="64530" name="Text Box 33"/>
            <p:cNvSpPr txBox="1">
              <a:spLocks noChangeArrowheads="1"/>
            </p:cNvSpPr>
            <p:nvPr/>
          </p:nvSpPr>
          <p:spPr bwMode="auto">
            <a:xfrm>
              <a:off x="1968" y="3168"/>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spcBef>
                  <a:spcPct val="50000"/>
                </a:spcBef>
              </a:pPr>
              <a:r>
                <a:rPr lang="en-US" sz="2400" i="1">
                  <a:solidFill>
                    <a:srgbClr val="000000"/>
                  </a:solidFill>
                  <a:sym typeface="Symbol" pitchFamily="18" charset="2"/>
                </a:rPr>
                <a:t>f</a:t>
              </a:r>
            </a:p>
          </p:txBody>
        </p:sp>
        <p:sp>
          <p:nvSpPr>
            <p:cNvPr id="64531" name="Line 34"/>
            <p:cNvSpPr>
              <a:spLocks noChangeShapeType="1"/>
            </p:cNvSpPr>
            <p:nvPr/>
          </p:nvSpPr>
          <p:spPr bwMode="auto">
            <a:xfrm>
              <a:off x="2544" y="3120"/>
              <a:ext cx="1056" cy="0"/>
            </a:xfrm>
            <a:prstGeom prst="line">
              <a:avLst/>
            </a:prstGeom>
            <a:noFill/>
            <a:ln w="28575">
              <a:solidFill>
                <a:schemeClr val="tx1"/>
              </a:solidFill>
              <a:prstDash val="sysDot"/>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sp>
          <p:nvSpPr>
            <p:cNvPr id="64532" name="Text Box 35"/>
            <p:cNvSpPr txBox="1">
              <a:spLocks noChangeArrowheads="1"/>
            </p:cNvSpPr>
            <p:nvPr/>
          </p:nvSpPr>
          <p:spPr bwMode="auto">
            <a:xfrm>
              <a:off x="3024" y="3168"/>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spcBef>
                  <a:spcPct val="50000"/>
                </a:spcBef>
              </a:pPr>
              <a:r>
                <a:rPr lang="en-US" sz="2400" i="1">
                  <a:solidFill>
                    <a:srgbClr val="000000"/>
                  </a:solidFill>
                  <a:sym typeface="Symbol" pitchFamily="18" charset="2"/>
                </a:rPr>
                <a:t>f</a:t>
              </a:r>
            </a:p>
          </p:txBody>
        </p:sp>
        <p:sp>
          <p:nvSpPr>
            <p:cNvPr id="64533" name="Oval 36"/>
            <p:cNvSpPr>
              <a:spLocks noChangeArrowheads="1"/>
            </p:cNvSpPr>
            <p:nvPr/>
          </p:nvSpPr>
          <p:spPr bwMode="auto">
            <a:xfrm>
              <a:off x="1456" y="2576"/>
              <a:ext cx="61" cy="48"/>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64534" name="Text Box 37"/>
            <p:cNvSpPr txBox="1">
              <a:spLocks noChangeArrowheads="1"/>
            </p:cNvSpPr>
            <p:nvPr/>
          </p:nvSpPr>
          <p:spPr bwMode="auto">
            <a:xfrm>
              <a:off x="1296" y="2640"/>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spcBef>
                  <a:spcPct val="50000"/>
                </a:spcBef>
              </a:pPr>
              <a:r>
                <a:rPr lang="en-US" sz="2400" b="1" i="1">
                  <a:solidFill>
                    <a:srgbClr val="000000"/>
                  </a:solidFill>
                  <a:sym typeface="Symbol" pitchFamily="18" charset="2"/>
                </a:rPr>
                <a:t>F</a:t>
              </a:r>
            </a:p>
          </p:txBody>
        </p:sp>
        <p:sp>
          <p:nvSpPr>
            <p:cNvPr id="64535" name="Oval 38"/>
            <p:cNvSpPr>
              <a:spLocks noChangeArrowheads="1"/>
            </p:cNvSpPr>
            <p:nvPr/>
          </p:nvSpPr>
          <p:spPr bwMode="auto">
            <a:xfrm>
              <a:off x="3544" y="2576"/>
              <a:ext cx="61" cy="48"/>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64536" name="Text Box 39"/>
            <p:cNvSpPr txBox="1">
              <a:spLocks noChangeArrowheads="1"/>
            </p:cNvSpPr>
            <p:nvPr/>
          </p:nvSpPr>
          <p:spPr bwMode="auto">
            <a:xfrm>
              <a:off x="3384" y="2640"/>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spcBef>
                  <a:spcPct val="50000"/>
                </a:spcBef>
              </a:pPr>
              <a:r>
                <a:rPr lang="en-US" sz="2400" b="1" i="1">
                  <a:solidFill>
                    <a:srgbClr val="000000"/>
                  </a:solidFill>
                  <a:sym typeface="Symbol" pitchFamily="18" charset="2"/>
                </a:rPr>
                <a:t>F</a:t>
              </a:r>
            </a:p>
          </p:txBody>
        </p:sp>
      </p:grpSp>
      <p:sp>
        <p:nvSpPr>
          <p:cNvPr id="64520" name="AutoShape 40"/>
          <p:cNvSpPr>
            <a:spLocks noChangeArrowheads="1"/>
          </p:cNvSpPr>
          <p:nvPr/>
        </p:nvSpPr>
        <p:spPr bwMode="auto">
          <a:xfrm flipV="1">
            <a:off x="838200" y="3429000"/>
            <a:ext cx="304800" cy="381000"/>
          </a:xfrm>
          <a:prstGeom prst="downArrow">
            <a:avLst>
              <a:gd name="adj1" fmla="val 50000"/>
              <a:gd name="adj2" fmla="val 31250"/>
            </a:avLst>
          </a:prstGeom>
          <a:solidFill>
            <a:schemeClr val="bg1">
              <a:lumMod val="65000"/>
            </a:schemeClr>
          </a:solidFill>
          <a:ln w="28575">
            <a:solidFill>
              <a:schemeClr val="bg1">
                <a:lumMod val="50000"/>
              </a:schemeClr>
            </a:solidFill>
            <a:miter lim="800000"/>
            <a:headEnd/>
            <a:tailEnd/>
          </a:ln>
          <a:effectLst/>
          <a:extLst/>
        </p:spPr>
        <p:txBody>
          <a:bodyPr vert="eaVert" wrap="none" anchor="ctr"/>
          <a:lstStyle/>
          <a:p>
            <a:endParaRPr lang="en-US">
              <a:solidFill>
                <a:srgbClr val="FFFFFF"/>
              </a:solidFill>
            </a:endParaRPr>
          </a:p>
        </p:txBody>
      </p:sp>
      <p:sp>
        <p:nvSpPr>
          <p:cNvPr id="913449" name="Line 41"/>
          <p:cNvSpPr>
            <a:spLocks noChangeShapeType="1"/>
          </p:cNvSpPr>
          <p:nvPr/>
        </p:nvSpPr>
        <p:spPr bwMode="auto">
          <a:xfrm>
            <a:off x="990600" y="3429000"/>
            <a:ext cx="2667000" cy="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sp>
        <p:nvSpPr>
          <p:cNvPr id="913450" name="Line 42"/>
          <p:cNvSpPr>
            <a:spLocks noChangeShapeType="1"/>
          </p:cNvSpPr>
          <p:nvPr/>
        </p:nvSpPr>
        <p:spPr bwMode="auto">
          <a:xfrm>
            <a:off x="3657600" y="3429000"/>
            <a:ext cx="4876800" cy="12192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sp>
        <p:nvSpPr>
          <p:cNvPr id="913451" name="Line 43"/>
          <p:cNvSpPr>
            <a:spLocks noChangeShapeType="1"/>
          </p:cNvSpPr>
          <p:nvPr/>
        </p:nvSpPr>
        <p:spPr bwMode="auto">
          <a:xfrm>
            <a:off x="990600" y="3429000"/>
            <a:ext cx="2667000" cy="1066800"/>
          </a:xfrm>
          <a:prstGeom prst="line">
            <a:avLst/>
          </a:prstGeom>
          <a:noFill/>
          <a:ln w="28575">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sp>
        <p:nvSpPr>
          <p:cNvPr id="913452" name="Line 44"/>
          <p:cNvSpPr>
            <a:spLocks noChangeShapeType="1"/>
          </p:cNvSpPr>
          <p:nvPr/>
        </p:nvSpPr>
        <p:spPr bwMode="auto">
          <a:xfrm>
            <a:off x="3657600" y="4495800"/>
            <a:ext cx="4800600" cy="0"/>
          </a:xfrm>
          <a:prstGeom prst="line">
            <a:avLst/>
          </a:prstGeom>
          <a:noFill/>
          <a:ln w="28575">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sp>
        <p:nvSpPr>
          <p:cNvPr id="913455" name="Line 47"/>
          <p:cNvSpPr>
            <a:spLocks noChangeShapeType="1"/>
          </p:cNvSpPr>
          <p:nvPr/>
        </p:nvSpPr>
        <p:spPr bwMode="auto">
          <a:xfrm>
            <a:off x="990600" y="3429000"/>
            <a:ext cx="2667000" cy="3810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sp>
        <p:nvSpPr>
          <p:cNvPr id="913456" name="Line 48"/>
          <p:cNvSpPr>
            <a:spLocks noChangeShapeType="1"/>
          </p:cNvSpPr>
          <p:nvPr/>
        </p:nvSpPr>
        <p:spPr bwMode="auto">
          <a:xfrm>
            <a:off x="3657600" y="3810000"/>
            <a:ext cx="4800600" cy="7620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sp>
        <p:nvSpPr>
          <p:cNvPr id="913457" name="AutoShape 49"/>
          <p:cNvSpPr>
            <a:spLocks noChangeArrowheads="1"/>
          </p:cNvSpPr>
          <p:nvPr/>
        </p:nvSpPr>
        <p:spPr bwMode="auto">
          <a:xfrm>
            <a:off x="7696200" y="3810000"/>
            <a:ext cx="381000" cy="685800"/>
          </a:xfrm>
          <a:prstGeom prst="downArrow">
            <a:avLst>
              <a:gd name="adj1" fmla="val 50000"/>
              <a:gd name="adj2" fmla="val 45000"/>
            </a:avLst>
          </a:prstGeom>
          <a:solidFill>
            <a:srgbClr val="FF9999"/>
          </a:solidFill>
          <a:ln w="28575">
            <a:solidFill>
              <a:srgbClr val="C00000"/>
            </a:solidFill>
            <a:miter lim="800000"/>
            <a:headEnd/>
            <a:tailEnd/>
          </a:ln>
          <a:effectLst/>
          <a:extLst/>
        </p:spPr>
        <p:txBody>
          <a:bodyPr vert="eaVert" wrap="none" anchor="ctr"/>
          <a:lstStyle/>
          <a:p>
            <a:endParaRPr lang="en-US">
              <a:solidFill>
                <a:srgbClr val="FFFFFF"/>
              </a:solidFill>
            </a:endParaRPr>
          </a:p>
        </p:txBody>
      </p:sp>
      <p:sp>
        <p:nvSpPr>
          <p:cNvPr id="913459" name="Text Box 51"/>
          <p:cNvSpPr txBox="1">
            <a:spLocks noChangeArrowheads="1"/>
          </p:cNvSpPr>
          <p:nvPr/>
        </p:nvSpPr>
        <p:spPr bwMode="auto">
          <a:xfrm>
            <a:off x="228600" y="5153025"/>
            <a:ext cx="8458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marL="228600" indent="-228600" eaLnBrk="1" hangingPunct="1">
              <a:buFontTx/>
              <a:buChar char="•"/>
            </a:pPr>
            <a:r>
              <a:rPr lang="en-US" sz="1800" dirty="0">
                <a:solidFill>
                  <a:srgbClr val="3333CC"/>
                </a:solidFill>
              </a:rPr>
              <a:t>Like with mirrors, you sometimes have to imagine a ray </a:t>
            </a:r>
            <a:r>
              <a:rPr lang="en-US" sz="1800" i="1" dirty="0">
                <a:solidFill>
                  <a:srgbClr val="3333CC"/>
                </a:solidFill>
              </a:rPr>
              <a:t>coming from</a:t>
            </a:r>
            <a:r>
              <a:rPr lang="en-US" sz="1800" dirty="0">
                <a:solidFill>
                  <a:srgbClr val="3333CC"/>
                </a:solidFill>
              </a:rPr>
              <a:t> a focus instead of going through it</a:t>
            </a:r>
          </a:p>
          <a:p>
            <a:pPr marL="228600" indent="-228600" eaLnBrk="1" hangingPunct="1">
              <a:buFontTx/>
              <a:buChar char="•"/>
            </a:pPr>
            <a:r>
              <a:rPr lang="en-US" sz="1800" dirty="0">
                <a:solidFill>
                  <a:srgbClr val="3333CC"/>
                </a:solidFill>
              </a:rPr>
              <a:t>Like with mirrors, you sometimes have to trace outgoing rays backwards to find the image</a:t>
            </a:r>
            <a:endParaRPr lang="en-US" sz="1800" dirty="0">
              <a:solidFill>
                <a:srgbClr val="3333CC"/>
              </a:solidFill>
              <a:sym typeface="Symbol" pitchFamily="18" charset="2"/>
            </a:endParaRPr>
          </a:p>
        </p:txBody>
      </p:sp>
      <p:sp>
        <p:nvSpPr>
          <p:cNvPr id="27" name="Text Box 3"/>
          <p:cNvSpPr txBox="1">
            <a:spLocks noChangeArrowheads="1"/>
          </p:cNvSpPr>
          <p:nvPr/>
        </p:nvSpPr>
        <p:spPr bwMode="auto">
          <a:xfrm>
            <a:off x="0" y="0"/>
            <a:ext cx="9144000" cy="461665"/>
          </a:xfrm>
          <a:prstGeom prst="rect">
            <a:avLst/>
          </a:prstGeom>
          <a:solidFill>
            <a:srgbClr val="FF9999"/>
          </a:solidFill>
          <a:ln>
            <a:solidFill>
              <a:schemeClr val="tx1"/>
            </a:solidFill>
          </a:ln>
          <a:effectLst/>
        </p:spPr>
        <p:txBody>
          <a:bodyPr wrap="square">
            <a:spAutoFit/>
          </a:bodyPr>
          <a:lstStyle/>
          <a:p>
            <a:pPr>
              <a:spcBef>
                <a:spcPct val="50000"/>
              </a:spcBef>
            </a:pPr>
            <a:r>
              <a:rPr lang="en-US" altLang="en-US" sz="2400" dirty="0" smtClean="0">
                <a:solidFill>
                  <a:srgbClr val="000000"/>
                </a:solidFill>
              </a:rPr>
              <a:t>Ray tracing for thin converging lens to find the image created by the lens </a:t>
            </a:r>
          </a:p>
        </p:txBody>
      </p:sp>
      <p:sp>
        <p:nvSpPr>
          <p:cNvPr id="28" name="Text Box 4"/>
          <p:cNvSpPr txBox="1">
            <a:spLocks noChangeArrowheads="1"/>
          </p:cNvSpPr>
          <p:nvPr/>
        </p:nvSpPr>
        <p:spPr bwMode="auto">
          <a:xfrm>
            <a:off x="7162799" y="2840177"/>
            <a:ext cx="1752601" cy="461665"/>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200" dirty="0" smtClean="0">
                <a:solidFill>
                  <a:srgbClr val="000000"/>
                </a:solidFill>
              </a:rPr>
              <a:t>Real image because light rays pass through image</a:t>
            </a:r>
          </a:p>
        </p:txBody>
      </p:sp>
      <p:pic>
        <p:nvPicPr>
          <p:cNvPr id="29" name="Picture 3" descr="J:\guthold\Physics 25\Figure 23-3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3474" t="37423" r="6400" b="44476"/>
          <a:stretch/>
        </p:blipFill>
        <p:spPr bwMode="auto">
          <a:xfrm>
            <a:off x="8621712" y="4145749"/>
            <a:ext cx="492125" cy="671528"/>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7391400" y="461665"/>
            <a:ext cx="1752600" cy="738664"/>
          </a:xfrm>
          <a:prstGeom prst="rect">
            <a:avLst/>
          </a:prstGeom>
          <a:solidFill>
            <a:srgbClr val="FFFF00"/>
          </a:solidFill>
          <a:ln>
            <a:solidFill>
              <a:schemeClr val="tx1"/>
            </a:solidFill>
          </a:ln>
        </p:spPr>
        <p:txBody>
          <a:bodyPr wrap="square" rtlCol="0">
            <a:spAutoFit/>
          </a:bodyPr>
          <a:lstStyle/>
          <a:p>
            <a:r>
              <a:rPr lang="en-US" sz="1400" dirty="0" smtClean="0">
                <a:solidFill>
                  <a:schemeClr val="tx1"/>
                </a:solidFill>
              </a:rPr>
              <a:t>Case 5: Converging lens, object farther than focal point</a:t>
            </a:r>
            <a:endParaRPr lang="en-US" sz="1400" dirty="0">
              <a:solidFill>
                <a:schemeClr val="tx1"/>
              </a:solidFill>
            </a:endParaRPr>
          </a:p>
        </p:txBody>
      </p:sp>
    </p:spTree>
    <p:extLst>
      <p:ext uri="{BB962C8B-B14F-4D97-AF65-F5344CB8AC3E}">
        <p14:creationId xmlns:p14="http://schemas.microsoft.com/office/powerpoint/2010/main" val="42419593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13411">
                                            <p:txEl>
                                              <p:pRg st="0" end="0"/>
                                            </p:txEl>
                                          </p:spTgt>
                                        </p:tgtEl>
                                        <p:attrNameLst>
                                          <p:attrName>style.visibility</p:attrName>
                                        </p:attrNameLst>
                                      </p:cBhvr>
                                      <p:to>
                                        <p:strVal val="visible"/>
                                      </p:to>
                                    </p:set>
                                    <p:anim calcmode="lin" valueType="num">
                                      <p:cBhvr additive="base">
                                        <p:cTn id="7" dur="500" fill="hold"/>
                                        <p:tgtEl>
                                          <p:spTgt spid="9134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13411">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9" presetClass="entr" presetSubtype="0" fill="hold" nodeType="afterEffect">
                                  <p:stCondLst>
                                    <p:cond delay="0"/>
                                  </p:stCondLst>
                                  <p:childTnLst>
                                    <p:set>
                                      <p:cBhvr>
                                        <p:cTn id="11" dur="1" fill="hold">
                                          <p:stCondLst>
                                            <p:cond delay="0"/>
                                          </p:stCondLst>
                                        </p:cTn>
                                        <p:tgtEl>
                                          <p:spTgt spid="913458"/>
                                        </p:tgtEl>
                                        <p:attrNameLst>
                                          <p:attrName>style.visibility</p:attrName>
                                        </p:attrNameLst>
                                      </p:cBhvr>
                                      <p:to>
                                        <p:strVal val="visible"/>
                                      </p:to>
                                    </p:set>
                                    <p:animEffect transition="in" filter="dissolve">
                                      <p:cBhvr>
                                        <p:cTn id="12" dur="500"/>
                                        <p:tgtEl>
                                          <p:spTgt spid="91345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913411">
                                            <p:txEl>
                                              <p:pRg st="1" end="1"/>
                                            </p:txEl>
                                          </p:spTgt>
                                        </p:tgtEl>
                                        <p:attrNameLst>
                                          <p:attrName>style.visibility</p:attrName>
                                        </p:attrNameLst>
                                      </p:cBhvr>
                                      <p:to>
                                        <p:strVal val="visible"/>
                                      </p:to>
                                    </p:set>
                                    <p:anim calcmode="lin" valueType="num">
                                      <p:cBhvr additive="base">
                                        <p:cTn id="17" dur="500" fill="hold"/>
                                        <p:tgtEl>
                                          <p:spTgt spid="913411">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913411">
                                            <p:txEl>
                                              <p:pRg st="1" end="1"/>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500"/>
                            </p:stCondLst>
                            <p:childTnLst>
                              <p:par>
                                <p:cTn id="20" presetID="9" presetClass="entr" presetSubtype="0" fill="hold" grpId="0" nodeType="afterEffect">
                                  <p:stCondLst>
                                    <p:cond delay="0"/>
                                  </p:stCondLst>
                                  <p:childTnLst>
                                    <p:set>
                                      <p:cBhvr>
                                        <p:cTn id="21" dur="1" fill="hold">
                                          <p:stCondLst>
                                            <p:cond delay="0"/>
                                          </p:stCondLst>
                                        </p:cTn>
                                        <p:tgtEl>
                                          <p:spTgt spid="913438"/>
                                        </p:tgtEl>
                                        <p:attrNameLst>
                                          <p:attrName>style.visibility</p:attrName>
                                        </p:attrNameLst>
                                      </p:cBhvr>
                                      <p:to>
                                        <p:strVal val="visible"/>
                                      </p:to>
                                    </p:set>
                                    <p:animEffect transition="in" filter="dissolve">
                                      <p:cBhvr>
                                        <p:cTn id="22" dur="500"/>
                                        <p:tgtEl>
                                          <p:spTgt spid="91343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13449"/>
                                        </p:tgtEl>
                                        <p:attrNameLst>
                                          <p:attrName>style.visibility</p:attrName>
                                        </p:attrNameLst>
                                      </p:cBhvr>
                                      <p:to>
                                        <p:strVal val="visible"/>
                                      </p:to>
                                    </p:set>
                                    <p:animEffect transition="in" filter="wipe(left)">
                                      <p:cBhvr>
                                        <p:cTn id="27" dur="500"/>
                                        <p:tgtEl>
                                          <p:spTgt spid="913449"/>
                                        </p:tgtEl>
                                      </p:cBhvr>
                                    </p:animEffect>
                                  </p:childTnLst>
                                </p:cTn>
                              </p:par>
                            </p:childTnLst>
                          </p:cTn>
                        </p:par>
                        <p:par>
                          <p:cTn id="28" fill="hold" nodeType="afterGroup">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913450"/>
                                        </p:tgtEl>
                                        <p:attrNameLst>
                                          <p:attrName>style.visibility</p:attrName>
                                        </p:attrNameLst>
                                      </p:cBhvr>
                                      <p:to>
                                        <p:strVal val="visible"/>
                                      </p:to>
                                    </p:set>
                                    <p:animEffect transition="in" filter="wipe(left)">
                                      <p:cBhvr>
                                        <p:cTn id="31" dur="500"/>
                                        <p:tgtEl>
                                          <p:spTgt spid="91345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13451"/>
                                        </p:tgtEl>
                                        <p:attrNameLst>
                                          <p:attrName>style.visibility</p:attrName>
                                        </p:attrNameLst>
                                      </p:cBhvr>
                                      <p:to>
                                        <p:strVal val="visible"/>
                                      </p:to>
                                    </p:set>
                                    <p:animEffect transition="in" filter="wipe(left)">
                                      <p:cBhvr>
                                        <p:cTn id="36" dur="500"/>
                                        <p:tgtEl>
                                          <p:spTgt spid="913451"/>
                                        </p:tgtEl>
                                      </p:cBhvr>
                                    </p:animEffect>
                                  </p:childTnLst>
                                </p:cTn>
                              </p:par>
                            </p:childTnLst>
                          </p:cTn>
                        </p:par>
                        <p:par>
                          <p:cTn id="37" fill="hold" nodeType="afterGroup">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913452"/>
                                        </p:tgtEl>
                                        <p:attrNameLst>
                                          <p:attrName>style.visibility</p:attrName>
                                        </p:attrNameLst>
                                      </p:cBhvr>
                                      <p:to>
                                        <p:strVal val="visible"/>
                                      </p:to>
                                    </p:set>
                                    <p:animEffect transition="in" filter="wipe(left)">
                                      <p:cBhvr>
                                        <p:cTn id="40" dur="500"/>
                                        <p:tgtEl>
                                          <p:spTgt spid="91345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913455"/>
                                        </p:tgtEl>
                                        <p:attrNameLst>
                                          <p:attrName>style.visibility</p:attrName>
                                        </p:attrNameLst>
                                      </p:cBhvr>
                                      <p:to>
                                        <p:strVal val="visible"/>
                                      </p:to>
                                    </p:set>
                                    <p:animEffect transition="in" filter="wipe(left)">
                                      <p:cBhvr>
                                        <p:cTn id="45" dur="500"/>
                                        <p:tgtEl>
                                          <p:spTgt spid="913455"/>
                                        </p:tgtEl>
                                      </p:cBhvr>
                                    </p:animEffect>
                                  </p:childTnLst>
                                </p:cTn>
                              </p:par>
                            </p:childTnLst>
                          </p:cTn>
                        </p:par>
                        <p:par>
                          <p:cTn id="46" fill="hold" nodeType="afterGroup">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913456"/>
                                        </p:tgtEl>
                                        <p:attrNameLst>
                                          <p:attrName>style.visibility</p:attrName>
                                        </p:attrNameLst>
                                      </p:cBhvr>
                                      <p:to>
                                        <p:strVal val="visible"/>
                                      </p:to>
                                    </p:set>
                                    <p:animEffect transition="in" filter="wipe(left)">
                                      <p:cBhvr>
                                        <p:cTn id="49" dur="500"/>
                                        <p:tgtEl>
                                          <p:spTgt spid="913456"/>
                                        </p:tgtEl>
                                      </p:cBhvr>
                                    </p:animEffect>
                                  </p:childTnLst>
                                </p:cTn>
                              </p:par>
                            </p:childTnLst>
                          </p:cTn>
                        </p:par>
                        <p:par>
                          <p:cTn id="50" fill="hold" nodeType="afterGroup">
                            <p:stCondLst>
                              <p:cond delay="1000"/>
                            </p:stCondLst>
                            <p:childTnLst>
                              <p:par>
                                <p:cTn id="51" presetID="22" presetClass="entr" presetSubtype="1" fill="hold" grpId="0" nodeType="afterEffect">
                                  <p:stCondLst>
                                    <p:cond delay="0"/>
                                  </p:stCondLst>
                                  <p:childTnLst>
                                    <p:set>
                                      <p:cBhvr>
                                        <p:cTn id="52" dur="1" fill="hold">
                                          <p:stCondLst>
                                            <p:cond delay="0"/>
                                          </p:stCondLst>
                                        </p:cTn>
                                        <p:tgtEl>
                                          <p:spTgt spid="913457"/>
                                        </p:tgtEl>
                                        <p:attrNameLst>
                                          <p:attrName>style.visibility</p:attrName>
                                        </p:attrNameLst>
                                      </p:cBhvr>
                                      <p:to>
                                        <p:strVal val="visible"/>
                                      </p:to>
                                    </p:set>
                                    <p:animEffect transition="in" filter="wipe(up)">
                                      <p:cBhvr>
                                        <p:cTn id="53" dur="500"/>
                                        <p:tgtEl>
                                          <p:spTgt spid="913457"/>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8" fill="hold" grpId="0" nodeType="clickEffect">
                                  <p:stCondLst>
                                    <p:cond delay="0"/>
                                  </p:stCondLst>
                                  <p:childTnLst>
                                    <p:set>
                                      <p:cBhvr>
                                        <p:cTn id="57" dur="1" fill="hold">
                                          <p:stCondLst>
                                            <p:cond delay="0"/>
                                          </p:stCondLst>
                                        </p:cTn>
                                        <p:tgtEl>
                                          <p:spTgt spid="913459">
                                            <p:txEl>
                                              <p:pRg st="0" end="0"/>
                                            </p:txEl>
                                          </p:spTgt>
                                        </p:tgtEl>
                                        <p:attrNameLst>
                                          <p:attrName>style.visibility</p:attrName>
                                        </p:attrNameLst>
                                      </p:cBhvr>
                                      <p:to>
                                        <p:strVal val="visible"/>
                                      </p:to>
                                    </p:set>
                                    <p:anim calcmode="lin" valueType="num">
                                      <p:cBhvr additive="base">
                                        <p:cTn id="58" dur="500" fill="hold"/>
                                        <p:tgtEl>
                                          <p:spTgt spid="913459">
                                            <p:txEl>
                                              <p:pRg st="0" end="0"/>
                                            </p:txEl>
                                          </p:spTgt>
                                        </p:tgtEl>
                                        <p:attrNameLst>
                                          <p:attrName>ppt_x</p:attrName>
                                        </p:attrNameLst>
                                      </p:cBhvr>
                                      <p:tavLst>
                                        <p:tav tm="0">
                                          <p:val>
                                            <p:strVal val="0-#ppt_w/2"/>
                                          </p:val>
                                        </p:tav>
                                        <p:tav tm="100000">
                                          <p:val>
                                            <p:strVal val="#ppt_x"/>
                                          </p:val>
                                        </p:tav>
                                      </p:tavLst>
                                    </p:anim>
                                    <p:anim calcmode="lin" valueType="num">
                                      <p:cBhvr additive="base">
                                        <p:cTn id="59" dur="500" fill="hold"/>
                                        <p:tgtEl>
                                          <p:spTgt spid="9134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8" fill="hold" grpId="0" nodeType="clickEffect">
                                  <p:stCondLst>
                                    <p:cond delay="0"/>
                                  </p:stCondLst>
                                  <p:childTnLst>
                                    <p:set>
                                      <p:cBhvr>
                                        <p:cTn id="63" dur="1" fill="hold">
                                          <p:stCondLst>
                                            <p:cond delay="0"/>
                                          </p:stCondLst>
                                        </p:cTn>
                                        <p:tgtEl>
                                          <p:spTgt spid="913459">
                                            <p:txEl>
                                              <p:pRg st="1" end="1"/>
                                            </p:txEl>
                                          </p:spTgt>
                                        </p:tgtEl>
                                        <p:attrNameLst>
                                          <p:attrName>style.visibility</p:attrName>
                                        </p:attrNameLst>
                                      </p:cBhvr>
                                      <p:to>
                                        <p:strVal val="visible"/>
                                      </p:to>
                                    </p:set>
                                    <p:anim calcmode="lin" valueType="num">
                                      <p:cBhvr additive="base">
                                        <p:cTn id="64" dur="500" fill="hold"/>
                                        <p:tgtEl>
                                          <p:spTgt spid="913459">
                                            <p:txEl>
                                              <p:pRg st="1" end="1"/>
                                            </p:txEl>
                                          </p:spTgt>
                                        </p:tgtEl>
                                        <p:attrNameLst>
                                          <p:attrName>ppt_x</p:attrName>
                                        </p:attrNameLst>
                                      </p:cBhvr>
                                      <p:tavLst>
                                        <p:tav tm="0">
                                          <p:val>
                                            <p:strVal val="0-#ppt_w/2"/>
                                          </p:val>
                                        </p:tav>
                                        <p:tav tm="100000">
                                          <p:val>
                                            <p:strVal val="#ppt_x"/>
                                          </p:val>
                                        </p:tav>
                                      </p:tavLst>
                                    </p:anim>
                                    <p:anim calcmode="lin" valueType="num">
                                      <p:cBhvr additive="base">
                                        <p:cTn id="65" dur="500" fill="hold"/>
                                        <p:tgtEl>
                                          <p:spTgt spid="91345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3411" grpId="0" build="p"/>
      <p:bldP spid="913438" grpId="0" animBg="1"/>
      <p:bldP spid="913449" grpId="0" animBg="1"/>
      <p:bldP spid="913450" grpId="0" animBg="1"/>
      <p:bldP spid="913451" grpId="0" animBg="1"/>
      <p:bldP spid="913452" grpId="0" animBg="1"/>
      <p:bldP spid="913455" grpId="0" animBg="1"/>
      <p:bldP spid="913456" grpId="0" animBg="1"/>
      <p:bldP spid="913457" grpId="0" animBg="1"/>
      <p:bldP spid="913459"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0" y="0"/>
            <a:ext cx="9144000" cy="461665"/>
          </a:xfrm>
          <a:prstGeom prst="rect">
            <a:avLst/>
          </a:prstGeom>
          <a:solidFill>
            <a:srgbClr val="FF9999"/>
          </a:solidFill>
          <a:ln>
            <a:solidFill>
              <a:schemeClr val="tx1"/>
            </a:solidFill>
          </a:ln>
          <a:effectLst/>
        </p:spPr>
        <p:txBody>
          <a:bodyPr wrap="square">
            <a:spAutoFit/>
          </a:bodyPr>
          <a:lstStyle/>
          <a:p>
            <a:pPr>
              <a:spcBef>
                <a:spcPct val="50000"/>
              </a:spcBef>
            </a:pPr>
            <a:r>
              <a:rPr lang="en-US" altLang="en-US" sz="2400" dirty="0" smtClean="0">
                <a:solidFill>
                  <a:srgbClr val="000000"/>
                </a:solidFill>
              </a:rPr>
              <a:t>Ray tracing for thin converging lens to find the image created by the lens </a:t>
            </a:r>
          </a:p>
        </p:txBody>
      </p:sp>
      <p:grpSp>
        <p:nvGrpSpPr>
          <p:cNvPr id="11" name="Group 10"/>
          <p:cNvGrpSpPr/>
          <p:nvPr/>
        </p:nvGrpSpPr>
        <p:grpSpPr>
          <a:xfrm>
            <a:off x="0" y="1600200"/>
            <a:ext cx="5257800" cy="5257800"/>
            <a:chOff x="0" y="1600200"/>
            <a:chExt cx="5257800" cy="5257800"/>
          </a:xfrm>
        </p:grpSpPr>
        <p:pic>
          <p:nvPicPr>
            <p:cNvPr id="2" name="Picture 4" descr="3626"/>
            <p:cNvPicPr>
              <a:picLocks noChangeAspect="1" noChangeArrowheads="1"/>
            </p:cNvPicPr>
            <p:nvPr/>
          </p:nvPicPr>
          <p:blipFill rotWithShape="1">
            <a:blip r:embed="rId2">
              <a:extLst>
                <a:ext uri="{28A0092B-C50C-407E-A947-70E740481C1C}">
                  <a14:useLocalDpi xmlns:a14="http://schemas.microsoft.com/office/drawing/2010/main" val="0"/>
                </a:ext>
              </a:extLst>
            </a:blip>
            <a:srcRect r="59442"/>
            <a:stretch/>
          </p:blipFill>
          <p:spPr bwMode="auto">
            <a:xfrm>
              <a:off x="76200" y="1600200"/>
              <a:ext cx="5181600" cy="376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6119336"/>
              <a:ext cx="1752600" cy="738664"/>
            </a:xfrm>
            <a:prstGeom prst="rect">
              <a:avLst/>
            </a:prstGeom>
            <a:solidFill>
              <a:srgbClr val="FFFF00"/>
            </a:solidFill>
            <a:ln>
              <a:solidFill>
                <a:schemeClr val="tx1"/>
              </a:solidFill>
            </a:ln>
          </p:spPr>
          <p:txBody>
            <a:bodyPr wrap="square" rtlCol="0">
              <a:spAutoFit/>
            </a:bodyPr>
            <a:lstStyle/>
            <a:p>
              <a:r>
                <a:rPr lang="en-US" sz="1400" dirty="0" smtClean="0">
                  <a:solidFill>
                    <a:schemeClr val="tx1"/>
                  </a:solidFill>
                </a:rPr>
                <a:t>Case 5: Converging lens, object farther than focal point</a:t>
              </a:r>
              <a:endParaRPr lang="en-US" sz="1400" dirty="0">
                <a:solidFill>
                  <a:schemeClr val="tx1"/>
                </a:solidFill>
              </a:endParaRPr>
            </a:p>
          </p:txBody>
        </p:sp>
      </p:grpSp>
      <p:cxnSp>
        <p:nvCxnSpPr>
          <p:cNvPr id="7" name="Straight Connector 6"/>
          <p:cNvCxnSpPr/>
          <p:nvPr/>
        </p:nvCxnSpPr>
        <p:spPr bwMode="auto">
          <a:xfrm>
            <a:off x="5334000" y="609600"/>
            <a:ext cx="0" cy="6172200"/>
          </a:xfrm>
          <a:prstGeom prst="line">
            <a:avLst/>
          </a:prstGeom>
          <a:solidFill>
            <a:schemeClr val="accent1"/>
          </a:solidFill>
          <a:ln w="222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 name="Group 9"/>
          <p:cNvGrpSpPr/>
          <p:nvPr/>
        </p:nvGrpSpPr>
        <p:grpSpPr>
          <a:xfrm>
            <a:off x="5410200" y="1600200"/>
            <a:ext cx="3736942" cy="5257800"/>
            <a:chOff x="5410200" y="1600200"/>
            <a:chExt cx="3736942" cy="5257800"/>
          </a:xfrm>
        </p:grpSpPr>
        <p:sp>
          <p:nvSpPr>
            <p:cNvPr id="5" name="TextBox 4"/>
            <p:cNvSpPr txBox="1"/>
            <p:nvPr/>
          </p:nvSpPr>
          <p:spPr>
            <a:xfrm>
              <a:off x="7239000" y="5903893"/>
              <a:ext cx="1908142" cy="954107"/>
            </a:xfrm>
            <a:prstGeom prst="rect">
              <a:avLst/>
            </a:prstGeom>
            <a:solidFill>
              <a:srgbClr val="FFFF00"/>
            </a:solidFill>
            <a:ln>
              <a:solidFill>
                <a:schemeClr val="tx1"/>
              </a:solidFill>
            </a:ln>
          </p:spPr>
          <p:txBody>
            <a:bodyPr wrap="square" rtlCol="0">
              <a:spAutoFit/>
            </a:bodyPr>
            <a:lstStyle/>
            <a:p>
              <a:r>
                <a:rPr lang="en-US" sz="1400" dirty="0" smtClean="0">
                  <a:solidFill>
                    <a:schemeClr val="tx1"/>
                  </a:solidFill>
                </a:rPr>
                <a:t>Case </a:t>
              </a:r>
              <a:r>
                <a:rPr lang="en-US" sz="1400" dirty="0">
                  <a:solidFill>
                    <a:schemeClr val="tx1"/>
                  </a:solidFill>
                </a:rPr>
                <a:t>6</a:t>
              </a:r>
              <a:r>
                <a:rPr lang="en-US" sz="1400" dirty="0" smtClean="0">
                  <a:solidFill>
                    <a:schemeClr val="tx1"/>
                  </a:solidFill>
                </a:rPr>
                <a:t>: Converging lens, object closer than focal point</a:t>
              </a:r>
            </a:p>
            <a:p>
              <a:r>
                <a:rPr lang="en-US" sz="1400" dirty="0" smtClean="0">
                  <a:solidFill>
                    <a:schemeClr val="tx1"/>
                  </a:solidFill>
                </a:rPr>
                <a:t>(e.g., magnifying glass)</a:t>
              </a:r>
              <a:endParaRPr lang="en-US" sz="1400" dirty="0">
                <a:solidFill>
                  <a:schemeClr val="tx1"/>
                </a:solidFill>
              </a:endParaRPr>
            </a:p>
          </p:txBody>
        </p:sp>
        <p:pic>
          <p:nvPicPr>
            <p:cNvPr id="9" name="Picture 4" descr="3626"/>
            <p:cNvPicPr>
              <a:picLocks noChangeAspect="1" noChangeArrowheads="1"/>
            </p:cNvPicPr>
            <p:nvPr/>
          </p:nvPicPr>
          <p:blipFill rotWithShape="1">
            <a:blip r:embed="rId2">
              <a:extLst>
                <a:ext uri="{28A0092B-C50C-407E-A947-70E740481C1C}">
                  <a14:useLocalDpi xmlns:a14="http://schemas.microsoft.com/office/drawing/2010/main" val="0"/>
                </a:ext>
              </a:extLst>
            </a:blip>
            <a:srcRect l="41751" r="29661"/>
            <a:stretch/>
          </p:blipFill>
          <p:spPr bwMode="auto">
            <a:xfrm>
              <a:off x="5410200" y="1600200"/>
              <a:ext cx="3652392" cy="376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424995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8" name="Group 46"/>
          <p:cNvGrpSpPr>
            <a:grpSpLocks/>
          </p:cNvGrpSpPr>
          <p:nvPr/>
        </p:nvGrpSpPr>
        <p:grpSpPr bwMode="auto">
          <a:xfrm>
            <a:off x="3429000" y="3926443"/>
            <a:ext cx="533400" cy="1828800"/>
            <a:chOff x="6144" y="1056"/>
            <a:chExt cx="336" cy="1104"/>
          </a:xfrm>
        </p:grpSpPr>
        <p:sp>
          <p:nvSpPr>
            <p:cNvPr id="914471" name="Rectangle 39"/>
            <p:cNvSpPr>
              <a:spLocks noChangeArrowheads="1"/>
            </p:cNvSpPr>
            <p:nvPr/>
          </p:nvSpPr>
          <p:spPr bwMode="auto">
            <a:xfrm>
              <a:off x="6144" y="1056"/>
              <a:ext cx="336" cy="1104"/>
            </a:xfrm>
            <a:prstGeom prst="rect">
              <a:avLst/>
            </a:prstGeom>
            <a:gradFill rotWithShape="1">
              <a:gsLst>
                <a:gs pos="0">
                  <a:schemeClr val="hlink"/>
                </a:gs>
                <a:gs pos="50000">
                  <a:srgbClr val="CCFFFF"/>
                </a:gs>
                <a:gs pos="100000">
                  <a:schemeClr va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65565" name="Freeform 40"/>
            <p:cNvSpPr>
              <a:spLocks/>
            </p:cNvSpPr>
            <p:nvPr/>
          </p:nvSpPr>
          <p:spPr bwMode="auto">
            <a:xfrm>
              <a:off x="6336" y="1056"/>
              <a:ext cx="144" cy="1104"/>
            </a:xfrm>
            <a:custGeom>
              <a:avLst/>
              <a:gdLst>
                <a:gd name="T0" fmla="*/ 144 w 192"/>
                <a:gd name="T1" fmla="*/ 0 h 1104"/>
                <a:gd name="T2" fmla="*/ 0 w 192"/>
                <a:gd name="T3" fmla="*/ 576 h 1104"/>
                <a:gd name="T4" fmla="*/ 144 w 192"/>
                <a:gd name="T5" fmla="*/ 1104 h 1104"/>
                <a:gd name="T6" fmla="*/ 0 60000 65536"/>
                <a:gd name="T7" fmla="*/ 0 60000 65536"/>
                <a:gd name="T8" fmla="*/ 0 60000 65536"/>
              </a:gdLst>
              <a:ahLst/>
              <a:cxnLst>
                <a:cxn ang="T6">
                  <a:pos x="T0" y="T1"/>
                </a:cxn>
                <a:cxn ang="T7">
                  <a:pos x="T2" y="T3"/>
                </a:cxn>
                <a:cxn ang="T8">
                  <a:pos x="T4" y="T5"/>
                </a:cxn>
              </a:cxnLst>
              <a:rect l="0" t="0" r="r" b="b"/>
              <a:pathLst>
                <a:path w="192" h="1104">
                  <a:moveTo>
                    <a:pt x="192" y="0"/>
                  </a:moveTo>
                  <a:cubicBezTo>
                    <a:pt x="96" y="196"/>
                    <a:pt x="0" y="392"/>
                    <a:pt x="0" y="576"/>
                  </a:cubicBezTo>
                  <a:cubicBezTo>
                    <a:pt x="0" y="760"/>
                    <a:pt x="96" y="932"/>
                    <a:pt x="192" y="1104"/>
                  </a:cubicBez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sp>
          <p:nvSpPr>
            <p:cNvPr id="65566" name="Freeform 41"/>
            <p:cNvSpPr>
              <a:spLocks/>
            </p:cNvSpPr>
            <p:nvPr/>
          </p:nvSpPr>
          <p:spPr bwMode="auto">
            <a:xfrm flipH="1">
              <a:off x="6144" y="1056"/>
              <a:ext cx="144" cy="1104"/>
            </a:xfrm>
            <a:custGeom>
              <a:avLst/>
              <a:gdLst>
                <a:gd name="T0" fmla="*/ 144 w 192"/>
                <a:gd name="T1" fmla="*/ 0 h 1104"/>
                <a:gd name="T2" fmla="*/ 0 w 192"/>
                <a:gd name="T3" fmla="*/ 576 h 1104"/>
                <a:gd name="T4" fmla="*/ 144 w 192"/>
                <a:gd name="T5" fmla="*/ 1104 h 1104"/>
                <a:gd name="T6" fmla="*/ 0 60000 65536"/>
                <a:gd name="T7" fmla="*/ 0 60000 65536"/>
                <a:gd name="T8" fmla="*/ 0 60000 65536"/>
              </a:gdLst>
              <a:ahLst/>
              <a:cxnLst>
                <a:cxn ang="T6">
                  <a:pos x="T0" y="T1"/>
                </a:cxn>
                <a:cxn ang="T7">
                  <a:pos x="T2" y="T3"/>
                </a:cxn>
                <a:cxn ang="T8">
                  <a:pos x="T4" y="T5"/>
                </a:cxn>
              </a:cxnLst>
              <a:rect l="0" t="0" r="r" b="b"/>
              <a:pathLst>
                <a:path w="192" h="1104">
                  <a:moveTo>
                    <a:pt x="192" y="0"/>
                  </a:moveTo>
                  <a:cubicBezTo>
                    <a:pt x="96" y="196"/>
                    <a:pt x="0" y="392"/>
                    <a:pt x="0" y="576"/>
                  </a:cubicBezTo>
                  <a:cubicBezTo>
                    <a:pt x="0" y="760"/>
                    <a:pt x="96" y="932"/>
                    <a:pt x="192" y="1104"/>
                  </a:cubicBez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grpSp>
      <p:sp>
        <p:nvSpPr>
          <p:cNvPr id="914435" name="Text Box 3"/>
          <p:cNvSpPr txBox="1">
            <a:spLocks noChangeArrowheads="1"/>
          </p:cNvSpPr>
          <p:nvPr/>
        </p:nvSpPr>
        <p:spPr bwMode="auto">
          <a:xfrm>
            <a:off x="0" y="685800"/>
            <a:ext cx="65532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marL="228600" indent="-228600" eaLnBrk="1" hangingPunct="1">
              <a:buFontTx/>
              <a:buChar char="•"/>
            </a:pPr>
            <a:r>
              <a:rPr lang="en-US" sz="1800" dirty="0">
                <a:solidFill>
                  <a:srgbClr val="3333CC"/>
                </a:solidFill>
              </a:rPr>
              <a:t>With a diverging lens, two foci as before, but they are on the </a:t>
            </a:r>
            <a:r>
              <a:rPr lang="en-US" sz="1800" dirty="0" smtClean="0">
                <a:solidFill>
                  <a:srgbClr val="3333CC"/>
                </a:solidFill>
              </a:rPr>
              <a:t>‘wrong’ side; f is negative</a:t>
            </a:r>
            <a:endParaRPr lang="en-US" sz="1800" dirty="0">
              <a:solidFill>
                <a:srgbClr val="3333CC"/>
              </a:solidFill>
            </a:endParaRPr>
          </a:p>
          <a:p>
            <a:pPr marL="228600" indent="-228600" eaLnBrk="1" hangingPunct="1">
              <a:buFontTx/>
              <a:buChar char="•"/>
            </a:pPr>
            <a:r>
              <a:rPr lang="en-US" sz="1800" dirty="0">
                <a:solidFill>
                  <a:srgbClr val="3333CC"/>
                </a:solidFill>
              </a:rPr>
              <a:t>Still can do three rays</a:t>
            </a:r>
            <a:endParaRPr lang="en-US" sz="1800" dirty="0">
              <a:solidFill>
                <a:srgbClr val="3333CC"/>
              </a:solidFill>
              <a:sym typeface="Symbol" pitchFamily="18" charset="2"/>
            </a:endParaRPr>
          </a:p>
        </p:txBody>
      </p:sp>
      <p:sp>
        <p:nvSpPr>
          <p:cNvPr id="914439" name="Text Box 7"/>
          <p:cNvSpPr txBox="1">
            <a:spLocks noChangeArrowheads="1"/>
          </p:cNvSpPr>
          <p:nvPr/>
        </p:nvSpPr>
        <p:spPr bwMode="auto">
          <a:xfrm>
            <a:off x="0" y="2329418"/>
            <a:ext cx="7467600" cy="92333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buFontTx/>
              <a:buAutoNum type="arabicPeriod"/>
            </a:pPr>
            <a:r>
              <a:rPr lang="en-US" sz="1800" dirty="0">
                <a:solidFill>
                  <a:schemeClr val="accent2"/>
                </a:solidFill>
              </a:rPr>
              <a:t>Any ray coming in parallel comes from the near focus</a:t>
            </a:r>
          </a:p>
          <a:p>
            <a:pPr eaLnBrk="1" hangingPunct="1">
              <a:buFontTx/>
              <a:buAutoNum type="arabicPeriod"/>
            </a:pPr>
            <a:r>
              <a:rPr lang="en-US" sz="1800" dirty="0">
                <a:solidFill>
                  <a:srgbClr val="00B050"/>
                </a:solidFill>
              </a:rPr>
              <a:t>Any ray going towards the far focus comes out parallel</a:t>
            </a:r>
          </a:p>
          <a:p>
            <a:pPr eaLnBrk="1" hangingPunct="1">
              <a:buFontTx/>
              <a:buAutoNum type="arabicPeriod"/>
            </a:pPr>
            <a:r>
              <a:rPr lang="en-US" sz="1800" dirty="0">
                <a:solidFill>
                  <a:srgbClr val="FF0000"/>
                </a:solidFill>
              </a:rPr>
              <a:t>Any ray through the vertex goes straight through</a:t>
            </a:r>
          </a:p>
        </p:txBody>
      </p:sp>
      <p:sp>
        <p:nvSpPr>
          <p:cNvPr id="65542" name="Line 8"/>
          <p:cNvSpPr>
            <a:spLocks noChangeShapeType="1"/>
          </p:cNvSpPr>
          <p:nvPr/>
        </p:nvSpPr>
        <p:spPr bwMode="auto">
          <a:xfrm>
            <a:off x="228600" y="4840843"/>
            <a:ext cx="5943600" cy="0"/>
          </a:xfrm>
          <a:prstGeom prst="line">
            <a:avLst/>
          </a:prstGeom>
          <a:noFill/>
          <a:ln w="2857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grpSp>
        <p:nvGrpSpPr>
          <p:cNvPr id="914441" name="Group 9"/>
          <p:cNvGrpSpPr>
            <a:grpSpLocks/>
          </p:cNvGrpSpPr>
          <p:nvPr/>
        </p:nvGrpSpPr>
        <p:grpSpPr bwMode="auto">
          <a:xfrm>
            <a:off x="1752600" y="4815443"/>
            <a:ext cx="3924300" cy="1397000"/>
            <a:chOff x="1296" y="2576"/>
            <a:chExt cx="2472" cy="880"/>
          </a:xfrm>
        </p:grpSpPr>
        <p:sp>
          <p:nvSpPr>
            <p:cNvPr id="65556" name="Line 10"/>
            <p:cNvSpPr>
              <a:spLocks noChangeShapeType="1"/>
            </p:cNvSpPr>
            <p:nvPr/>
          </p:nvSpPr>
          <p:spPr bwMode="auto">
            <a:xfrm>
              <a:off x="1488" y="3120"/>
              <a:ext cx="1056" cy="0"/>
            </a:xfrm>
            <a:prstGeom prst="line">
              <a:avLst/>
            </a:prstGeom>
            <a:noFill/>
            <a:ln w="28575">
              <a:solidFill>
                <a:schemeClr val="tx1"/>
              </a:solidFill>
              <a:prstDash val="sysDot"/>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sp>
          <p:nvSpPr>
            <p:cNvPr id="65557" name="Text Box 11"/>
            <p:cNvSpPr txBox="1">
              <a:spLocks noChangeArrowheads="1"/>
            </p:cNvSpPr>
            <p:nvPr/>
          </p:nvSpPr>
          <p:spPr bwMode="auto">
            <a:xfrm>
              <a:off x="1968" y="3168"/>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spcBef>
                  <a:spcPct val="50000"/>
                </a:spcBef>
              </a:pPr>
              <a:r>
                <a:rPr lang="en-US" sz="2400" i="1">
                  <a:solidFill>
                    <a:srgbClr val="000000"/>
                  </a:solidFill>
                  <a:sym typeface="Symbol" pitchFamily="18" charset="2"/>
                </a:rPr>
                <a:t>f</a:t>
              </a:r>
            </a:p>
          </p:txBody>
        </p:sp>
        <p:sp>
          <p:nvSpPr>
            <p:cNvPr id="65558" name="Line 12"/>
            <p:cNvSpPr>
              <a:spLocks noChangeShapeType="1"/>
            </p:cNvSpPr>
            <p:nvPr/>
          </p:nvSpPr>
          <p:spPr bwMode="auto">
            <a:xfrm>
              <a:off x="2544" y="3120"/>
              <a:ext cx="1056" cy="0"/>
            </a:xfrm>
            <a:prstGeom prst="line">
              <a:avLst/>
            </a:prstGeom>
            <a:noFill/>
            <a:ln w="28575">
              <a:solidFill>
                <a:schemeClr val="tx1"/>
              </a:solidFill>
              <a:prstDash val="sysDot"/>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sp>
          <p:nvSpPr>
            <p:cNvPr id="65559" name="Text Box 13"/>
            <p:cNvSpPr txBox="1">
              <a:spLocks noChangeArrowheads="1"/>
            </p:cNvSpPr>
            <p:nvPr/>
          </p:nvSpPr>
          <p:spPr bwMode="auto">
            <a:xfrm>
              <a:off x="3024" y="3168"/>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spcBef>
                  <a:spcPct val="50000"/>
                </a:spcBef>
              </a:pPr>
              <a:r>
                <a:rPr lang="en-US" sz="2400" i="1">
                  <a:solidFill>
                    <a:srgbClr val="000000"/>
                  </a:solidFill>
                  <a:sym typeface="Symbol" pitchFamily="18" charset="2"/>
                </a:rPr>
                <a:t>f</a:t>
              </a:r>
            </a:p>
          </p:txBody>
        </p:sp>
        <p:sp>
          <p:nvSpPr>
            <p:cNvPr id="65560" name="Oval 14"/>
            <p:cNvSpPr>
              <a:spLocks noChangeArrowheads="1"/>
            </p:cNvSpPr>
            <p:nvPr/>
          </p:nvSpPr>
          <p:spPr bwMode="auto">
            <a:xfrm>
              <a:off x="1456" y="2576"/>
              <a:ext cx="61" cy="48"/>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65561" name="Text Box 15"/>
            <p:cNvSpPr txBox="1">
              <a:spLocks noChangeArrowheads="1"/>
            </p:cNvSpPr>
            <p:nvPr/>
          </p:nvSpPr>
          <p:spPr bwMode="auto">
            <a:xfrm>
              <a:off x="1296" y="2640"/>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spcBef>
                  <a:spcPct val="50000"/>
                </a:spcBef>
              </a:pPr>
              <a:r>
                <a:rPr lang="en-US" sz="2400" b="1" i="1">
                  <a:solidFill>
                    <a:srgbClr val="000000"/>
                  </a:solidFill>
                  <a:sym typeface="Symbol" pitchFamily="18" charset="2"/>
                </a:rPr>
                <a:t>F</a:t>
              </a:r>
            </a:p>
          </p:txBody>
        </p:sp>
        <p:sp>
          <p:nvSpPr>
            <p:cNvPr id="65562" name="Oval 16"/>
            <p:cNvSpPr>
              <a:spLocks noChangeArrowheads="1"/>
            </p:cNvSpPr>
            <p:nvPr/>
          </p:nvSpPr>
          <p:spPr bwMode="auto">
            <a:xfrm>
              <a:off x="3544" y="2576"/>
              <a:ext cx="61" cy="48"/>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65563" name="Text Box 17"/>
            <p:cNvSpPr txBox="1">
              <a:spLocks noChangeArrowheads="1"/>
            </p:cNvSpPr>
            <p:nvPr/>
          </p:nvSpPr>
          <p:spPr bwMode="auto">
            <a:xfrm>
              <a:off x="3384" y="2640"/>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spcBef>
                  <a:spcPct val="50000"/>
                </a:spcBef>
              </a:pPr>
              <a:r>
                <a:rPr lang="en-US" sz="2400" b="1" i="1">
                  <a:solidFill>
                    <a:srgbClr val="000000"/>
                  </a:solidFill>
                  <a:sym typeface="Symbol" pitchFamily="18" charset="2"/>
                </a:rPr>
                <a:t>F</a:t>
              </a:r>
            </a:p>
          </p:txBody>
        </p:sp>
      </p:grpSp>
      <p:sp>
        <p:nvSpPr>
          <p:cNvPr id="65544" name="AutoShape 18"/>
          <p:cNvSpPr>
            <a:spLocks noChangeArrowheads="1"/>
          </p:cNvSpPr>
          <p:nvPr/>
        </p:nvSpPr>
        <p:spPr bwMode="auto">
          <a:xfrm flipV="1">
            <a:off x="838200" y="4002643"/>
            <a:ext cx="304800" cy="838200"/>
          </a:xfrm>
          <a:prstGeom prst="downArrow">
            <a:avLst>
              <a:gd name="adj1" fmla="val 50000"/>
              <a:gd name="adj2" fmla="val 68750"/>
            </a:avLst>
          </a:prstGeom>
          <a:solidFill>
            <a:schemeClr val="bg1">
              <a:lumMod val="65000"/>
            </a:schemeClr>
          </a:solidFill>
          <a:ln w="28575">
            <a:solidFill>
              <a:schemeClr val="bg1">
                <a:lumMod val="50000"/>
              </a:schemeClr>
            </a:solidFill>
            <a:miter lim="800000"/>
            <a:headEnd/>
            <a:tailEnd/>
          </a:ln>
          <a:effectLst/>
          <a:extLst/>
        </p:spPr>
        <p:txBody>
          <a:bodyPr vert="eaVert" wrap="none" anchor="ctr"/>
          <a:lstStyle/>
          <a:p>
            <a:endParaRPr lang="en-US">
              <a:solidFill>
                <a:srgbClr val="FFFFFF"/>
              </a:solidFill>
            </a:endParaRPr>
          </a:p>
        </p:txBody>
      </p:sp>
      <p:sp>
        <p:nvSpPr>
          <p:cNvPr id="914451" name="Line 19"/>
          <p:cNvSpPr>
            <a:spLocks noChangeShapeType="1"/>
          </p:cNvSpPr>
          <p:nvPr/>
        </p:nvSpPr>
        <p:spPr bwMode="auto">
          <a:xfrm>
            <a:off x="990600" y="4002643"/>
            <a:ext cx="2667000" cy="0"/>
          </a:xfrm>
          <a:prstGeom prst="line">
            <a:avLst/>
          </a:prstGeom>
          <a:noFill/>
          <a:ln w="28575">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sp>
        <p:nvSpPr>
          <p:cNvPr id="914452" name="Line 20"/>
          <p:cNvSpPr>
            <a:spLocks noChangeShapeType="1"/>
          </p:cNvSpPr>
          <p:nvPr/>
        </p:nvSpPr>
        <p:spPr bwMode="auto">
          <a:xfrm flipV="1">
            <a:off x="3657600" y="3697843"/>
            <a:ext cx="609600" cy="304800"/>
          </a:xfrm>
          <a:prstGeom prst="line">
            <a:avLst/>
          </a:prstGeom>
          <a:noFill/>
          <a:ln w="28575">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sp>
        <p:nvSpPr>
          <p:cNvPr id="914453" name="Line 21"/>
          <p:cNvSpPr>
            <a:spLocks noChangeShapeType="1"/>
          </p:cNvSpPr>
          <p:nvPr/>
        </p:nvSpPr>
        <p:spPr bwMode="auto">
          <a:xfrm>
            <a:off x="990600" y="4002643"/>
            <a:ext cx="2667000" cy="533400"/>
          </a:xfrm>
          <a:prstGeom prst="line">
            <a:avLst/>
          </a:prstGeom>
          <a:noFill/>
          <a:ln w="28575">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sp>
        <p:nvSpPr>
          <p:cNvPr id="914454" name="Line 22"/>
          <p:cNvSpPr>
            <a:spLocks noChangeShapeType="1"/>
          </p:cNvSpPr>
          <p:nvPr/>
        </p:nvSpPr>
        <p:spPr bwMode="auto">
          <a:xfrm>
            <a:off x="3657600" y="4536043"/>
            <a:ext cx="1676400" cy="0"/>
          </a:xfrm>
          <a:prstGeom prst="line">
            <a:avLst/>
          </a:prstGeom>
          <a:noFill/>
          <a:ln w="28575">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sp>
        <p:nvSpPr>
          <p:cNvPr id="914455" name="Line 23"/>
          <p:cNvSpPr>
            <a:spLocks noChangeShapeType="1"/>
          </p:cNvSpPr>
          <p:nvPr/>
        </p:nvSpPr>
        <p:spPr bwMode="auto">
          <a:xfrm>
            <a:off x="990600" y="4002643"/>
            <a:ext cx="2667000" cy="8382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sp>
        <p:nvSpPr>
          <p:cNvPr id="914456" name="Line 24"/>
          <p:cNvSpPr>
            <a:spLocks noChangeShapeType="1"/>
          </p:cNvSpPr>
          <p:nvPr/>
        </p:nvSpPr>
        <p:spPr bwMode="auto">
          <a:xfrm>
            <a:off x="3657600" y="4840843"/>
            <a:ext cx="1600200" cy="5334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sp>
        <p:nvSpPr>
          <p:cNvPr id="914457" name="AutoShape 25"/>
          <p:cNvSpPr>
            <a:spLocks noChangeArrowheads="1"/>
          </p:cNvSpPr>
          <p:nvPr/>
        </p:nvSpPr>
        <p:spPr bwMode="auto">
          <a:xfrm flipV="1">
            <a:off x="2590800" y="4536043"/>
            <a:ext cx="228600" cy="304800"/>
          </a:xfrm>
          <a:prstGeom prst="downArrow">
            <a:avLst>
              <a:gd name="adj1" fmla="val 50000"/>
              <a:gd name="adj2" fmla="val 33333"/>
            </a:avLst>
          </a:prstGeom>
          <a:solidFill>
            <a:srgbClr val="FF9999"/>
          </a:solidFill>
          <a:ln w="28575">
            <a:solidFill>
              <a:srgbClr val="C00000"/>
            </a:solidFill>
            <a:miter lim="800000"/>
            <a:headEnd/>
            <a:tailEnd/>
          </a:ln>
          <a:effectLst/>
          <a:extLst/>
        </p:spPr>
        <p:txBody>
          <a:bodyPr vert="eaVert" wrap="none" anchor="ctr"/>
          <a:lstStyle/>
          <a:p>
            <a:endParaRPr lang="en-US">
              <a:solidFill>
                <a:srgbClr val="FFFFFF"/>
              </a:solidFill>
            </a:endParaRPr>
          </a:p>
        </p:txBody>
      </p:sp>
      <p:sp>
        <p:nvSpPr>
          <p:cNvPr id="914458" name="Text Box 26"/>
          <p:cNvSpPr txBox="1">
            <a:spLocks noChangeArrowheads="1"/>
          </p:cNvSpPr>
          <p:nvPr/>
        </p:nvSpPr>
        <p:spPr bwMode="auto">
          <a:xfrm>
            <a:off x="304800" y="6031468"/>
            <a:ext cx="6324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marL="228600" indent="-228600" eaLnBrk="1" hangingPunct="1">
              <a:buFontTx/>
              <a:buChar char="•"/>
            </a:pPr>
            <a:r>
              <a:rPr lang="en-US" sz="1800" dirty="0">
                <a:solidFill>
                  <a:srgbClr val="00B050"/>
                </a:solidFill>
              </a:rPr>
              <a:t>Trace </a:t>
            </a:r>
            <a:r>
              <a:rPr lang="en-US" sz="1800" dirty="0" smtClean="0">
                <a:solidFill>
                  <a:srgbClr val="00B050"/>
                </a:solidFill>
              </a:rPr>
              <a:t>green ray </a:t>
            </a:r>
            <a:r>
              <a:rPr lang="en-US" sz="1800" dirty="0">
                <a:solidFill>
                  <a:srgbClr val="00B050"/>
                </a:solidFill>
              </a:rPr>
              <a:t>back to see where it came from</a:t>
            </a:r>
            <a:endParaRPr lang="en-US" sz="1800" dirty="0">
              <a:solidFill>
                <a:srgbClr val="00B050"/>
              </a:solidFill>
              <a:sym typeface="Symbol" pitchFamily="18" charset="2"/>
            </a:endParaRPr>
          </a:p>
        </p:txBody>
      </p:sp>
      <p:sp>
        <p:nvSpPr>
          <p:cNvPr id="914479" name="Line 47"/>
          <p:cNvSpPr>
            <a:spLocks noChangeShapeType="1"/>
          </p:cNvSpPr>
          <p:nvPr/>
        </p:nvSpPr>
        <p:spPr bwMode="auto">
          <a:xfrm flipV="1">
            <a:off x="1981200" y="4002643"/>
            <a:ext cx="1676400" cy="914400"/>
          </a:xfrm>
          <a:prstGeom prst="line">
            <a:avLst/>
          </a:prstGeom>
          <a:noFill/>
          <a:ln w="28575">
            <a:solidFill>
              <a:srgbClr val="0070C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sp>
        <p:nvSpPr>
          <p:cNvPr id="914480" name="Line 48"/>
          <p:cNvSpPr>
            <a:spLocks noChangeShapeType="1"/>
          </p:cNvSpPr>
          <p:nvPr/>
        </p:nvSpPr>
        <p:spPr bwMode="auto">
          <a:xfrm>
            <a:off x="3657600" y="4536043"/>
            <a:ext cx="1752600" cy="304800"/>
          </a:xfrm>
          <a:prstGeom prst="line">
            <a:avLst/>
          </a:prstGeom>
          <a:noFill/>
          <a:ln w="28575">
            <a:solidFill>
              <a:srgbClr val="00B05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sp>
        <p:nvSpPr>
          <p:cNvPr id="914481" name="Line 49"/>
          <p:cNvSpPr>
            <a:spLocks noChangeShapeType="1"/>
          </p:cNvSpPr>
          <p:nvPr/>
        </p:nvSpPr>
        <p:spPr bwMode="auto">
          <a:xfrm>
            <a:off x="1828800" y="4536043"/>
            <a:ext cx="1752600" cy="0"/>
          </a:xfrm>
          <a:prstGeom prst="line">
            <a:avLst/>
          </a:prstGeom>
          <a:noFill/>
          <a:ln w="28575">
            <a:solidFill>
              <a:srgbClr val="00B05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sp>
        <p:nvSpPr>
          <p:cNvPr id="31" name="Text Box 2"/>
          <p:cNvSpPr txBox="1">
            <a:spLocks noChangeArrowheads="1"/>
          </p:cNvSpPr>
          <p:nvPr/>
        </p:nvSpPr>
        <p:spPr bwMode="auto">
          <a:xfrm>
            <a:off x="0" y="0"/>
            <a:ext cx="9144000" cy="461665"/>
          </a:xfrm>
          <a:prstGeom prst="rect">
            <a:avLst/>
          </a:prstGeom>
          <a:solidFill>
            <a:srgbClr val="FF9999"/>
          </a:solidFill>
          <a:ln>
            <a:solidFill>
              <a:schemeClr val="tx1"/>
            </a:solidFill>
          </a:ln>
          <a:effectLst/>
        </p:spPr>
        <p:txBody>
          <a:bodyPr wrap="square">
            <a:spAutoFit/>
          </a:bodyPr>
          <a:lstStyle/>
          <a:p>
            <a:pPr>
              <a:spcBef>
                <a:spcPct val="50000"/>
              </a:spcBef>
            </a:pPr>
            <a:r>
              <a:rPr lang="en-US" altLang="en-US" sz="2400" dirty="0" smtClean="0">
                <a:solidFill>
                  <a:srgbClr val="000000"/>
                </a:solidFill>
              </a:rPr>
              <a:t>Ray tracing for thin diverging lens to find the image created by the lens </a:t>
            </a:r>
          </a:p>
        </p:txBody>
      </p:sp>
      <p:pic>
        <p:nvPicPr>
          <p:cNvPr id="32" name="Picture 3" descr="J:\guthold\Physics 25\Figure 23-36.jpg"/>
          <p:cNvPicPr>
            <a:picLocks noChangeAspect="1" noChangeArrowheads="1"/>
          </p:cNvPicPr>
          <p:nvPr/>
        </p:nvPicPr>
        <p:blipFill rotWithShape="1">
          <a:blip r:embed="rId2">
            <a:extLst>
              <a:ext uri="{28A0092B-C50C-407E-A947-70E740481C1C}">
                <a14:useLocalDpi xmlns:a14="http://schemas.microsoft.com/office/drawing/2010/main" val="0"/>
              </a:ext>
            </a:extLst>
          </a:blip>
          <a:srcRect l="83474" t="37423" r="6400" b="44476"/>
          <a:stretch/>
        </p:blipFill>
        <p:spPr bwMode="auto">
          <a:xfrm>
            <a:off x="8054181" y="4078843"/>
            <a:ext cx="808037" cy="1102605"/>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7235858" y="465146"/>
            <a:ext cx="1908142" cy="738664"/>
          </a:xfrm>
          <a:prstGeom prst="rect">
            <a:avLst/>
          </a:prstGeom>
          <a:solidFill>
            <a:srgbClr val="FFFF00"/>
          </a:solidFill>
          <a:ln>
            <a:solidFill>
              <a:schemeClr val="tx1"/>
            </a:solidFill>
          </a:ln>
        </p:spPr>
        <p:txBody>
          <a:bodyPr wrap="square" rtlCol="0">
            <a:spAutoFit/>
          </a:bodyPr>
          <a:lstStyle/>
          <a:p>
            <a:r>
              <a:rPr lang="en-US" sz="1400" dirty="0" smtClean="0">
                <a:solidFill>
                  <a:schemeClr val="tx1"/>
                </a:solidFill>
              </a:rPr>
              <a:t>Case 7: Diverging lens, object anywhere in front of lens</a:t>
            </a:r>
          </a:p>
        </p:txBody>
      </p:sp>
    </p:spTree>
    <p:extLst>
      <p:ext uri="{BB962C8B-B14F-4D97-AF65-F5344CB8AC3E}">
        <p14:creationId xmlns:p14="http://schemas.microsoft.com/office/powerpoint/2010/main" val="25615583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14435">
                                            <p:txEl>
                                              <p:pRg st="0" end="0"/>
                                            </p:txEl>
                                          </p:spTgt>
                                        </p:tgtEl>
                                        <p:attrNameLst>
                                          <p:attrName>style.visibility</p:attrName>
                                        </p:attrNameLst>
                                      </p:cBhvr>
                                      <p:to>
                                        <p:strVal val="visible"/>
                                      </p:to>
                                    </p:set>
                                    <p:anim calcmode="lin" valueType="num">
                                      <p:cBhvr additive="base">
                                        <p:cTn id="7" dur="500" fill="hold"/>
                                        <p:tgtEl>
                                          <p:spTgt spid="9144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14435">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9" presetClass="entr" presetSubtype="0" fill="hold" nodeType="afterEffect">
                                  <p:stCondLst>
                                    <p:cond delay="0"/>
                                  </p:stCondLst>
                                  <p:childTnLst>
                                    <p:set>
                                      <p:cBhvr>
                                        <p:cTn id="11" dur="1" fill="hold">
                                          <p:stCondLst>
                                            <p:cond delay="0"/>
                                          </p:stCondLst>
                                        </p:cTn>
                                        <p:tgtEl>
                                          <p:spTgt spid="914441"/>
                                        </p:tgtEl>
                                        <p:attrNameLst>
                                          <p:attrName>style.visibility</p:attrName>
                                        </p:attrNameLst>
                                      </p:cBhvr>
                                      <p:to>
                                        <p:strVal val="visible"/>
                                      </p:to>
                                    </p:set>
                                    <p:animEffect transition="in" filter="dissolve">
                                      <p:cBhvr>
                                        <p:cTn id="12" dur="500"/>
                                        <p:tgtEl>
                                          <p:spTgt spid="9144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914435">
                                            <p:txEl>
                                              <p:pRg st="1" end="1"/>
                                            </p:txEl>
                                          </p:spTgt>
                                        </p:tgtEl>
                                        <p:attrNameLst>
                                          <p:attrName>style.visibility</p:attrName>
                                        </p:attrNameLst>
                                      </p:cBhvr>
                                      <p:to>
                                        <p:strVal val="visible"/>
                                      </p:to>
                                    </p:set>
                                    <p:anim calcmode="lin" valueType="num">
                                      <p:cBhvr additive="base">
                                        <p:cTn id="17" dur="500" fill="hold"/>
                                        <p:tgtEl>
                                          <p:spTgt spid="914435">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914435">
                                            <p:txEl>
                                              <p:pRg st="1" end="1"/>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500"/>
                            </p:stCondLst>
                            <p:childTnLst>
                              <p:par>
                                <p:cTn id="20" presetID="9" presetClass="entr" presetSubtype="0" fill="hold" grpId="0" nodeType="afterEffect">
                                  <p:stCondLst>
                                    <p:cond delay="0"/>
                                  </p:stCondLst>
                                  <p:childTnLst>
                                    <p:set>
                                      <p:cBhvr>
                                        <p:cTn id="21" dur="1" fill="hold">
                                          <p:stCondLst>
                                            <p:cond delay="0"/>
                                          </p:stCondLst>
                                        </p:cTn>
                                        <p:tgtEl>
                                          <p:spTgt spid="914439"/>
                                        </p:tgtEl>
                                        <p:attrNameLst>
                                          <p:attrName>style.visibility</p:attrName>
                                        </p:attrNameLst>
                                      </p:cBhvr>
                                      <p:to>
                                        <p:strVal val="visible"/>
                                      </p:to>
                                    </p:set>
                                    <p:animEffect transition="in" filter="dissolve">
                                      <p:cBhvr>
                                        <p:cTn id="22" dur="500"/>
                                        <p:tgtEl>
                                          <p:spTgt spid="91443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14451"/>
                                        </p:tgtEl>
                                        <p:attrNameLst>
                                          <p:attrName>style.visibility</p:attrName>
                                        </p:attrNameLst>
                                      </p:cBhvr>
                                      <p:to>
                                        <p:strVal val="visible"/>
                                      </p:to>
                                    </p:set>
                                    <p:animEffect transition="in" filter="wipe(left)">
                                      <p:cBhvr>
                                        <p:cTn id="27" dur="500"/>
                                        <p:tgtEl>
                                          <p:spTgt spid="914451"/>
                                        </p:tgtEl>
                                      </p:cBhvr>
                                    </p:animEffect>
                                  </p:childTnLst>
                                </p:cTn>
                              </p:par>
                            </p:childTnLst>
                          </p:cTn>
                        </p:par>
                        <p:par>
                          <p:cTn id="28" fill="hold" nodeType="afterGroup">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914479"/>
                                        </p:tgtEl>
                                        <p:attrNameLst>
                                          <p:attrName>style.visibility</p:attrName>
                                        </p:attrNameLst>
                                      </p:cBhvr>
                                      <p:to>
                                        <p:strVal val="visible"/>
                                      </p:to>
                                    </p:set>
                                    <p:animEffect transition="in" filter="wipe(left)">
                                      <p:cBhvr>
                                        <p:cTn id="31" dur="500"/>
                                        <p:tgtEl>
                                          <p:spTgt spid="914479"/>
                                        </p:tgtEl>
                                      </p:cBhvr>
                                    </p:animEffect>
                                  </p:childTnLst>
                                </p:cTn>
                              </p:par>
                            </p:childTnLst>
                          </p:cTn>
                        </p:par>
                        <p:par>
                          <p:cTn id="32" fill="hold" nodeType="afterGroup">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914452"/>
                                        </p:tgtEl>
                                        <p:attrNameLst>
                                          <p:attrName>style.visibility</p:attrName>
                                        </p:attrNameLst>
                                      </p:cBhvr>
                                      <p:to>
                                        <p:strVal val="visible"/>
                                      </p:to>
                                    </p:set>
                                    <p:animEffect transition="in" filter="wipe(left)">
                                      <p:cBhvr>
                                        <p:cTn id="35" dur="500"/>
                                        <p:tgtEl>
                                          <p:spTgt spid="91445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914453"/>
                                        </p:tgtEl>
                                        <p:attrNameLst>
                                          <p:attrName>style.visibility</p:attrName>
                                        </p:attrNameLst>
                                      </p:cBhvr>
                                      <p:to>
                                        <p:strVal val="visible"/>
                                      </p:to>
                                    </p:set>
                                    <p:animEffect transition="in" filter="wipe(left)">
                                      <p:cBhvr>
                                        <p:cTn id="40" dur="500"/>
                                        <p:tgtEl>
                                          <p:spTgt spid="914453"/>
                                        </p:tgtEl>
                                      </p:cBhvr>
                                    </p:animEffect>
                                  </p:childTnLst>
                                </p:cTn>
                              </p:par>
                            </p:childTnLst>
                          </p:cTn>
                        </p:par>
                        <p:par>
                          <p:cTn id="41" fill="hold" nodeType="afterGroup">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914480"/>
                                        </p:tgtEl>
                                        <p:attrNameLst>
                                          <p:attrName>style.visibility</p:attrName>
                                        </p:attrNameLst>
                                      </p:cBhvr>
                                      <p:to>
                                        <p:strVal val="visible"/>
                                      </p:to>
                                    </p:set>
                                    <p:animEffect transition="in" filter="wipe(left)">
                                      <p:cBhvr>
                                        <p:cTn id="44" dur="500"/>
                                        <p:tgtEl>
                                          <p:spTgt spid="914480"/>
                                        </p:tgtEl>
                                      </p:cBhvr>
                                    </p:animEffect>
                                  </p:childTnLst>
                                </p:cTn>
                              </p:par>
                            </p:childTnLst>
                          </p:cTn>
                        </p:par>
                        <p:par>
                          <p:cTn id="45" fill="hold" nodeType="afterGroup">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914454"/>
                                        </p:tgtEl>
                                        <p:attrNameLst>
                                          <p:attrName>style.visibility</p:attrName>
                                        </p:attrNameLst>
                                      </p:cBhvr>
                                      <p:to>
                                        <p:strVal val="visible"/>
                                      </p:to>
                                    </p:set>
                                    <p:animEffect transition="in" filter="wipe(left)">
                                      <p:cBhvr>
                                        <p:cTn id="48" dur="500"/>
                                        <p:tgtEl>
                                          <p:spTgt spid="914454"/>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914455"/>
                                        </p:tgtEl>
                                        <p:attrNameLst>
                                          <p:attrName>style.visibility</p:attrName>
                                        </p:attrNameLst>
                                      </p:cBhvr>
                                      <p:to>
                                        <p:strVal val="visible"/>
                                      </p:to>
                                    </p:set>
                                    <p:animEffect transition="in" filter="wipe(left)">
                                      <p:cBhvr>
                                        <p:cTn id="53" dur="500"/>
                                        <p:tgtEl>
                                          <p:spTgt spid="914455"/>
                                        </p:tgtEl>
                                      </p:cBhvr>
                                    </p:animEffect>
                                  </p:childTnLst>
                                </p:cTn>
                              </p:par>
                            </p:childTnLst>
                          </p:cTn>
                        </p:par>
                        <p:par>
                          <p:cTn id="54" fill="hold" nodeType="afterGroup">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914456"/>
                                        </p:tgtEl>
                                        <p:attrNameLst>
                                          <p:attrName>style.visibility</p:attrName>
                                        </p:attrNameLst>
                                      </p:cBhvr>
                                      <p:to>
                                        <p:strVal val="visible"/>
                                      </p:to>
                                    </p:set>
                                    <p:animEffect transition="in" filter="wipe(left)">
                                      <p:cBhvr>
                                        <p:cTn id="57" dur="500"/>
                                        <p:tgtEl>
                                          <p:spTgt spid="91445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8" fill="hold" grpId="0" nodeType="clickEffect">
                                  <p:stCondLst>
                                    <p:cond delay="0"/>
                                  </p:stCondLst>
                                  <p:childTnLst>
                                    <p:set>
                                      <p:cBhvr>
                                        <p:cTn id="61" dur="1" fill="hold">
                                          <p:stCondLst>
                                            <p:cond delay="0"/>
                                          </p:stCondLst>
                                        </p:cTn>
                                        <p:tgtEl>
                                          <p:spTgt spid="914458">
                                            <p:txEl>
                                              <p:pRg st="0" end="0"/>
                                            </p:txEl>
                                          </p:spTgt>
                                        </p:tgtEl>
                                        <p:attrNameLst>
                                          <p:attrName>style.visibility</p:attrName>
                                        </p:attrNameLst>
                                      </p:cBhvr>
                                      <p:to>
                                        <p:strVal val="visible"/>
                                      </p:to>
                                    </p:set>
                                    <p:anim calcmode="lin" valueType="num">
                                      <p:cBhvr additive="base">
                                        <p:cTn id="62" dur="500" fill="hold"/>
                                        <p:tgtEl>
                                          <p:spTgt spid="914458">
                                            <p:txEl>
                                              <p:pRg st="0" end="0"/>
                                            </p:txEl>
                                          </p:spTgt>
                                        </p:tgtEl>
                                        <p:attrNameLst>
                                          <p:attrName>ppt_x</p:attrName>
                                        </p:attrNameLst>
                                      </p:cBhvr>
                                      <p:tavLst>
                                        <p:tav tm="0">
                                          <p:val>
                                            <p:strVal val="0-#ppt_w/2"/>
                                          </p:val>
                                        </p:tav>
                                        <p:tav tm="100000">
                                          <p:val>
                                            <p:strVal val="#ppt_x"/>
                                          </p:val>
                                        </p:tav>
                                      </p:tavLst>
                                    </p:anim>
                                    <p:anim calcmode="lin" valueType="num">
                                      <p:cBhvr additive="base">
                                        <p:cTn id="63" dur="500" fill="hold"/>
                                        <p:tgtEl>
                                          <p:spTgt spid="914458">
                                            <p:txEl>
                                              <p:pRg st="0" end="0"/>
                                            </p:txEl>
                                          </p:spTgt>
                                        </p:tgtEl>
                                        <p:attrNameLst>
                                          <p:attrName>ppt_y</p:attrName>
                                        </p:attrNameLst>
                                      </p:cBhvr>
                                      <p:tavLst>
                                        <p:tav tm="0">
                                          <p:val>
                                            <p:strVal val="#ppt_y"/>
                                          </p:val>
                                        </p:tav>
                                        <p:tav tm="100000">
                                          <p:val>
                                            <p:strVal val="#ppt_y"/>
                                          </p:val>
                                        </p:tav>
                                      </p:tavLst>
                                    </p:anim>
                                  </p:childTnLst>
                                </p:cTn>
                              </p:par>
                            </p:childTnLst>
                          </p:cTn>
                        </p:par>
                        <p:par>
                          <p:cTn id="64" fill="hold" nodeType="afterGroup">
                            <p:stCondLst>
                              <p:cond delay="500"/>
                            </p:stCondLst>
                            <p:childTnLst>
                              <p:par>
                                <p:cTn id="65" presetID="22" presetClass="entr" presetSubtype="2" fill="hold" grpId="0" nodeType="afterEffect">
                                  <p:stCondLst>
                                    <p:cond delay="0"/>
                                  </p:stCondLst>
                                  <p:childTnLst>
                                    <p:set>
                                      <p:cBhvr>
                                        <p:cTn id="66" dur="1" fill="hold">
                                          <p:stCondLst>
                                            <p:cond delay="0"/>
                                          </p:stCondLst>
                                        </p:cTn>
                                        <p:tgtEl>
                                          <p:spTgt spid="914481"/>
                                        </p:tgtEl>
                                        <p:attrNameLst>
                                          <p:attrName>style.visibility</p:attrName>
                                        </p:attrNameLst>
                                      </p:cBhvr>
                                      <p:to>
                                        <p:strVal val="visible"/>
                                      </p:to>
                                    </p:set>
                                    <p:animEffect transition="in" filter="wipe(right)">
                                      <p:cBhvr>
                                        <p:cTn id="67" dur="500"/>
                                        <p:tgtEl>
                                          <p:spTgt spid="914481"/>
                                        </p:tgtEl>
                                      </p:cBhvr>
                                    </p:animEffect>
                                  </p:childTnLst>
                                </p:cTn>
                              </p:par>
                            </p:childTnLst>
                          </p:cTn>
                        </p:par>
                        <p:par>
                          <p:cTn id="68" fill="hold" nodeType="afterGroup">
                            <p:stCondLst>
                              <p:cond delay="1000"/>
                            </p:stCondLst>
                            <p:childTnLst>
                              <p:par>
                                <p:cTn id="69" presetID="22" presetClass="entr" presetSubtype="4" fill="hold" grpId="0" nodeType="afterEffect">
                                  <p:stCondLst>
                                    <p:cond delay="0"/>
                                  </p:stCondLst>
                                  <p:childTnLst>
                                    <p:set>
                                      <p:cBhvr>
                                        <p:cTn id="70" dur="1" fill="hold">
                                          <p:stCondLst>
                                            <p:cond delay="0"/>
                                          </p:stCondLst>
                                        </p:cTn>
                                        <p:tgtEl>
                                          <p:spTgt spid="914457"/>
                                        </p:tgtEl>
                                        <p:attrNameLst>
                                          <p:attrName>style.visibility</p:attrName>
                                        </p:attrNameLst>
                                      </p:cBhvr>
                                      <p:to>
                                        <p:strVal val="visible"/>
                                      </p:to>
                                    </p:set>
                                    <p:animEffect transition="in" filter="wipe(down)">
                                      <p:cBhvr>
                                        <p:cTn id="71" dur="500"/>
                                        <p:tgtEl>
                                          <p:spTgt spid="9144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4435" grpId="0" build="p"/>
      <p:bldP spid="914439" grpId="0" animBg="1"/>
      <p:bldP spid="914451" grpId="0" animBg="1"/>
      <p:bldP spid="914452" grpId="0" animBg="1"/>
      <p:bldP spid="914453" grpId="0" animBg="1"/>
      <p:bldP spid="914454" grpId="0" animBg="1"/>
      <p:bldP spid="914455" grpId="0" animBg="1"/>
      <p:bldP spid="914456" grpId="0" animBg="1"/>
      <p:bldP spid="914457" grpId="0" animBg="1"/>
      <p:bldP spid="914458" grpId="0" build="p"/>
      <p:bldP spid="914479" grpId="0" animBg="1"/>
      <p:bldP spid="914480" grpId="0" animBg="1"/>
      <p:bldP spid="91448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0" y="0"/>
            <a:ext cx="9144000" cy="461665"/>
          </a:xfrm>
          <a:prstGeom prst="rect">
            <a:avLst/>
          </a:prstGeom>
          <a:solidFill>
            <a:srgbClr val="FF9999"/>
          </a:solidFill>
          <a:ln>
            <a:solidFill>
              <a:schemeClr val="tx1"/>
            </a:solidFill>
          </a:ln>
          <a:effectLst/>
        </p:spPr>
        <p:txBody>
          <a:bodyPr wrap="square">
            <a:spAutoFit/>
          </a:bodyPr>
          <a:lstStyle/>
          <a:p>
            <a:pPr>
              <a:spcBef>
                <a:spcPct val="50000"/>
              </a:spcBef>
            </a:pPr>
            <a:r>
              <a:rPr lang="en-US" altLang="en-US" sz="2400" dirty="0" smtClean="0">
                <a:solidFill>
                  <a:srgbClr val="000000"/>
                </a:solidFill>
              </a:rPr>
              <a:t>Ray tracing for thin diverging lens to find the image created by the lens </a:t>
            </a:r>
          </a:p>
        </p:txBody>
      </p:sp>
      <p:pic>
        <p:nvPicPr>
          <p:cNvPr id="3" name="Picture 4" descr="3626c"/>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772405"/>
            <a:ext cx="3946129" cy="414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descr="J:\guthold\Physics 25\Figure 23-36.jpg"/>
          <p:cNvPicPr>
            <a:picLocks noChangeAspect="1" noChangeArrowheads="1"/>
          </p:cNvPicPr>
          <p:nvPr/>
        </p:nvPicPr>
        <p:blipFill rotWithShape="1">
          <a:blip r:embed="rId3">
            <a:extLst>
              <a:ext uri="{28A0092B-C50C-407E-A947-70E740481C1C}">
                <a14:useLocalDpi xmlns:a14="http://schemas.microsoft.com/office/drawing/2010/main" val="0"/>
              </a:ext>
            </a:extLst>
          </a:blip>
          <a:srcRect l="83474" t="37423" r="6400" b="44476"/>
          <a:stretch/>
        </p:blipFill>
        <p:spPr bwMode="auto">
          <a:xfrm>
            <a:off x="8001000" y="2871080"/>
            <a:ext cx="808037" cy="1102605"/>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4"/>
          <p:cNvSpPr txBox="1">
            <a:spLocks noChangeArrowheads="1"/>
          </p:cNvSpPr>
          <p:nvPr/>
        </p:nvSpPr>
        <p:spPr bwMode="auto">
          <a:xfrm>
            <a:off x="0" y="5780782"/>
            <a:ext cx="9144000" cy="10772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600" dirty="0" smtClean="0">
                <a:solidFill>
                  <a:srgbClr val="000000"/>
                </a:solidFill>
              </a:rPr>
              <a:t>The three refracted rays seem to emerge from a point on the left of the lens. This is the image, I.  </a:t>
            </a:r>
          </a:p>
          <a:p>
            <a:pPr>
              <a:spcBef>
                <a:spcPct val="50000"/>
              </a:spcBef>
            </a:pPr>
            <a:r>
              <a:rPr lang="en-US" altLang="en-US" sz="1600" dirty="0" smtClean="0">
                <a:solidFill>
                  <a:srgbClr val="000000"/>
                </a:solidFill>
              </a:rPr>
              <a:t>Because the rays do not pass through the image, it is a virtual image.</a:t>
            </a:r>
          </a:p>
          <a:p>
            <a:pPr>
              <a:spcBef>
                <a:spcPct val="50000"/>
              </a:spcBef>
            </a:pPr>
            <a:r>
              <a:rPr lang="en-US" altLang="en-US" sz="1600" dirty="0" smtClean="0">
                <a:solidFill>
                  <a:srgbClr val="000000"/>
                </a:solidFill>
              </a:rPr>
              <a:t>The eye does not distinguish between real and virtual images – both are visible. </a:t>
            </a:r>
          </a:p>
        </p:txBody>
      </p:sp>
      <p:sp>
        <p:nvSpPr>
          <p:cNvPr id="7" name="TextBox 6"/>
          <p:cNvSpPr txBox="1"/>
          <p:nvPr/>
        </p:nvSpPr>
        <p:spPr>
          <a:xfrm>
            <a:off x="7235858" y="465146"/>
            <a:ext cx="1908142" cy="738664"/>
          </a:xfrm>
          <a:prstGeom prst="rect">
            <a:avLst/>
          </a:prstGeom>
          <a:solidFill>
            <a:srgbClr val="FFFF00"/>
          </a:solidFill>
          <a:ln>
            <a:solidFill>
              <a:schemeClr val="tx1"/>
            </a:solidFill>
          </a:ln>
        </p:spPr>
        <p:txBody>
          <a:bodyPr wrap="square" rtlCol="0">
            <a:spAutoFit/>
          </a:bodyPr>
          <a:lstStyle/>
          <a:p>
            <a:r>
              <a:rPr lang="en-US" sz="1400" dirty="0" smtClean="0">
                <a:solidFill>
                  <a:schemeClr val="tx1"/>
                </a:solidFill>
              </a:rPr>
              <a:t>Case 7: Diverging lens, object anywhere in front of lens</a:t>
            </a:r>
          </a:p>
        </p:txBody>
      </p:sp>
    </p:spTree>
    <p:extLst>
      <p:ext uri="{BB962C8B-B14F-4D97-AF65-F5344CB8AC3E}">
        <p14:creationId xmlns:p14="http://schemas.microsoft.com/office/powerpoint/2010/main" val="11982706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4870" name="Group 6"/>
          <p:cNvGrpSpPr>
            <a:grpSpLocks/>
          </p:cNvGrpSpPr>
          <p:nvPr/>
        </p:nvGrpSpPr>
        <p:grpSpPr bwMode="auto">
          <a:xfrm>
            <a:off x="1752600" y="609600"/>
            <a:ext cx="5765800" cy="2196150"/>
            <a:chOff x="619" y="442"/>
            <a:chExt cx="4480" cy="1844"/>
          </a:xfrm>
        </p:grpSpPr>
        <p:pic>
          <p:nvPicPr>
            <p:cNvPr id="164866" name="Picture 2" descr="C:\Documents and Settings\nanowork\Desktop\Figure 23-34.jpg"/>
            <p:cNvPicPr>
              <a:picLocks noChangeAspect="1" noChangeArrowheads="1"/>
            </p:cNvPicPr>
            <p:nvPr/>
          </p:nvPicPr>
          <p:blipFill>
            <a:blip r:embed="rId3">
              <a:extLst>
                <a:ext uri="{28A0092B-C50C-407E-A947-70E740481C1C}">
                  <a14:useLocalDpi xmlns:a14="http://schemas.microsoft.com/office/drawing/2010/main" val="0"/>
                </a:ext>
              </a:extLst>
            </a:blip>
            <a:srcRect t="60294" r="34897" b="10580"/>
            <a:stretch>
              <a:fillRect/>
            </a:stretch>
          </p:blipFill>
          <p:spPr bwMode="auto">
            <a:xfrm>
              <a:off x="619" y="442"/>
              <a:ext cx="4480" cy="1844"/>
            </a:xfrm>
            <a:prstGeom prst="rect">
              <a:avLst/>
            </a:prstGeom>
            <a:noFill/>
            <a:extLst>
              <a:ext uri="{909E8E84-426E-40DD-AFC4-6F175D3DCCD1}">
                <a14:hiddenFill xmlns:a14="http://schemas.microsoft.com/office/drawing/2010/main">
                  <a:solidFill>
                    <a:srgbClr val="FFFFFF"/>
                  </a:solidFill>
                </a14:hiddenFill>
              </a:ext>
            </a:extLst>
          </p:spPr>
        </p:pic>
        <p:sp>
          <p:nvSpPr>
            <p:cNvPr id="164867" name="AutoShape 3"/>
            <p:cNvSpPr>
              <a:spLocks noChangeArrowheads="1"/>
            </p:cNvSpPr>
            <p:nvPr/>
          </p:nvSpPr>
          <p:spPr bwMode="auto">
            <a:xfrm>
              <a:off x="2493" y="855"/>
              <a:ext cx="819" cy="477"/>
            </a:xfrm>
            <a:prstGeom prst="rtTriangle">
              <a:avLst/>
            </a:prstGeom>
            <a:solidFill>
              <a:srgbClr val="FFFF00">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b="1" smtClean="0">
                <a:solidFill>
                  <a:srgbClr val="000000"/>
                </a:solidFill>
              </a:endParaRPr>
            </a:p>
          </p:txBody>
        </p:sp>
        <p:sp>
          <p:nvSpPr>
            <p:cNvPr id="164868" name="AutoShape 4"/>
            <p:cNvSpPr>
              <a:spLocks noChangeArrowheads="1"/>
            </p:cNvSpPr>
            <p:nvPr/>
          </p:nvSpPr>
          <p:spPr bwMode="auto">
            <a:xfrm flipH="1" flipV="1">
              <a:off x="3381" y="1347"/>
              <a:ext cx="810" cy="450"/>
            </a:xfrm>
            <a:prstGeom prst="rtTriangle">
              <a:avLst/>
            </a:prstGeom>
            <a:solidFill>
              <a:srgbClr val="FFFF00">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b="1" smtClean="0">
                <a:solidFill>
                  <a:srgbClr val="000000"/>
                </a:solidFill>
              </a:endParaRPr>
            </a:p>
          </p:txBody>
        </p:sp>
      </p:grpSp>
      <p:grpSp>
        <p:nvGrpSpPr>
          <p:cNvPr id="164876" name="Group 12"/>
          <p:cNvGrpSpPr>
            <a:grpSpLocks/>
          </p:cNvGrpSpPr>
          <p:nvPr/>
        </p:nvGrpSpPr>
        <p:grpSpPr bwMode="auto">
          <a:xfrm>
            <a:off x="1762125" y="2747962"/>
            <a:ext cx="5765800" cy="2196149"/>
            <a:chOff x="949" y="2491"/>
            <a:chExt cx="3967" cy="1511"/>
          </a:xfrm>
        </p:grpSpPr>
        <p:pic>
          <p:nvPicPr>
            <p:cNvPr id="164872" name="Picture 8" descr="C:\Documents and Settings\nanowork\Desktop\Figure 23-34.jpg"/>
            <p:cNvPicPr>
              <a:picLocks noChangeAspect="1" noChangeArrowheads="1"/>
            </p:cNvPicPr>
            <p:nvPr/>
          </p:nvPicPr>
          <p:blipFill>
            <a:blip r:embed="rId3">
              <a:extLst>
                <a:ext uri="{28A0092B-C50C-407E-A947-70E740481C1C}">
                  <a14:useLocalDpi xmlns:a14="http://schemas.microsoft.com/office/drawing/2010/main" val="0"/>
                </a:ext>
              </a:extLst>
            </a:blip>
            <a:srcRect t="60294" r="34897" b="10580"/>
            <a:stretch>
              <a:fillRect/>
            </a:stretch>
          </p:blipFill>
          <p:spPr bwMode="auto">
            <a:xfrm>
              <a:off x="949" y="2491"/>
              <a:ext cx="3967" cy="1511"/>
            </a:xfrm>
            <a:prstGeom prst="rect">
              <a:avLst/>
            </a:prstGeom>
            <a:noFill/>
            <a:extLst>
              <a:ext uri="{909E8E84-426E-40DD-AFC4-6F175D3DCCD1}">
                <a14:hiddenFill xmlns:a14="http://schemas.microsoft.com/office/drawing/2010/main">
                  <a:solidFill>
                    <a:srgbClr val="FFFFFF"/>
                  </a:solidFill>
                </a14:hiddenFill>
              </a:ext>
            </a:extLst>
          </p:spPr>
        </p:pic>
        <p:sp>
          <p:nvSpPr>
            <p:cNvPr id="164874" name="AutoShape 10"/>
            <p:cNvSpPr>
              <a:spLocks noChangeArrowheads="1"/>
            </p:cNvSpPr>
            <p:nvPr/>
          </p:nvSpPr>
          <p:spPr bwMode="auto">
            <a:xfrm flipH="1" flipV="1">
              <a:off x="2711" y="3242"/>
              <a:ext cx="1392" cy="368"/>
            </a:xfrm>
            <a:prstGeom prst="rtTriangle">
              <a:avLst/>
            </a:prstGeom>
            <a:solidFill>
              <a:schemeClr val="accent2">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b="1" smtClean="0">
                <a:solidFill>
                  <a:srgbClr val="000000"/>
                </a:solidFill>
              </a:endParaRPr>
            </a:p>
          </p:txBody>
        </p:sp>
        <p:sp>
          <p:nvSpPr>
            <p:cNvPr id="164875" name="AutoShape 11"/>
            <p:cNvSpPr>
              <a:spLocks noChangeArrowheads="1"/>
            </p:cNvSpPr>
            <p:nvPr/>
          </p:nvSpPr>
          <p:spPr bwMode="auto">
            <a:xfrm>
              <a:off x="1124" y="2843"/>
              <a:ext cx="1392" cy="368"/>
            </a:xfrm>
            <a:prstGeom prst="rtTriangle">
              <a:avLst/>
            </a:prstGeom>
            <a:solidFill>
              <a:schemeClr val="accent2">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b="1" smtClean="0">
                <a:solidFill>
                  <a:srgbClr val="000000"/>
                </a:solidFill>
              </a:endParaRPr>
            </a:p>
          </p:txBody>
        </p:sp>
      </p:grpSp>
      <p:sp>
        <p:nvSpPr>
          <p:cNvPr id="164877" name="Line 13"/>
          <p:cNvSpPr>
            <a:spLocks noChangeShapeType="1"/>
          </p:cNvSpPr>
          <p:nvPr/>
        </p:nvSpPr>
        <p:spPr bwMode="auto">
          <a:xfrm flipH="1">
            <a:off x="4171949" y="4724400"/>
            <a:ext cx="1" cy="72108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b="1" smtClean="0">
              <a:solidFill>
                <a:srgbClr val="000000"/>
              </a:solidFill>
            </a:endParaRPr>
          </a:p>
        </p:txBody>
      </p:sp>
      <p:sp>
        <p:nvSpPr>
          <p:cNvPr id="164878" name="Line 14"/>
          <p:cNvSpPr>
            <a:spLocks noChangeShapeType="1"/>
          </p:cNvSpPr>
          <p:nvPr/>
        </p:nvSpPr>
        <p:spPr bwMode="auto">
          <a:xfrm flipH="1">
            <a:off x="5395912" y="4826396"/>
            <a:ext cx="1" cy="2523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b="1" smtClean="0">
              <a:solidFill>
                <a:srgbClr val="000000"/>
              </a:solidFill>
            </a:endParaRPr>
          </a:p>
        </p:txBody>
      </p:sp>
      <p:sp>
        <p:nvSpPr>
          <p:cNvPr id="164879" name="Line 15"/>
          <p:cNvSpPr>
            <a:spLocks noChangeShapeType="1"/>
          </p:cNvSpPr>
          <p:nvPr/>
        </p:nvSpPr>
        <p:spPr bwMode="auto">
          <a:xfrm>
            <a:off x="4179445" y="4944111"/>
            <a:ext cx="1221230" cy="25128"/>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b="1" smtClean="0">
              <a:solidFill>
                <a:srgbClr val="000000"/>
              </a:solidFill>
            </a:endParaRPr>
          </a:p>
        </p:txBody>
      </p:sp>
      <p:sp>
        <p:nvSpPr>
          <p:cNvPr id="164880" name="Line 16"/>
          <p:cNvSpPr>
            <a:spLocks noChangeShapeType="1"/>
          </p:cNvSpPr>
          <p:nvPr/>
        </p:nvSpPr>
        <p:spPr bwMode="auto">
          <a:xfrm flipV="1">
            <a:off x="1981200" y="5364524"/>
            <a:ext cx="2183255" cy="1"/>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b="1" smtClean="0">
              <a:solidFill>
                <a:srgbClr val="000000"/>
              </a:solidFill>
            </a:endParaRPr>
          </a:p>
        </p:txBody>
      </p:sp>
      <p:sp>
        <p:nvSpPr>
          <p:cNvPr id="164881" name="Line 17"/>
          <p:cNvSpPr>
            <a:spLocks noChangeShapeType="1"/>
          </p:cNvSpPr>
          <p:nvPr/>
        </p:nvSpPr>
        <p:spPr bwMode="auto">
          <a:xfrm flipV="1">
            <a:off x="4171950" y="5339140"/>
            <a:ext cx="2241298" cy="25386"/>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b="1" smtClean="0">
              <a:solidFill>
                <a:srgbClr val="000000"/>
              </a:solidFill>
            </a:endParaRPr>
          </a:p>
        </p:txBody>
      </p:sp>
      <p:sp>
        <p:nvSpPr>
          <p:cNvPr id="164882" name="Line 18"/>
          <p:cNvSpPr>
            <a:spLocks noChangeShapeType="1"/>
          </p:cNvSpPr>
          <p:nvPr/>
        </p:nvSpPr>
        <p:spPr bwMode="auto">
          <a:xfrm flipH="1">
            <a:off x="6413247" y="5164844"/>
            <a:ext cx="1" cy="2523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b="1" smtClean="0">
              <a:solidFill>
                <a:srgbClr val="000000"/>
              </a:solidFill>
            </a:endParaRPr>
          </a:p>
        </p:txBody>
      </p:sp>
      <p:sp>
        <p:nvSpPr>
          <p:cNvPr id="164883" name="Line 19"/>
          <p:cNvSpPr>
            <a:spLocks noChangeShapeType="1"/>
          </p:cNvSpPr>
          <p:nvPr/>
        </p:nvSpPr>
        <p:spPr bwMode="auto">
          <a:xfrm flipH="1">
            <a:off x="1981200" y="5193108"/>
            <a:ext cx="1" cy="2523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b="1" smtClean="0">
              <a:solidFill>
                <a:srgbClr val="000000"/>
              </a:solidFill>
            </a:endParaRPr>
          </a:p>
        </p:txBody>
      </p:sp>
      <p:sp>
        <p:nvSpPr>
          <p:cNvPr id="164884" name="Text Box 20"/>
          <p:cNvSpPr txBox="1">
            <a:spLocks noChangeArrowheads="1"/>
          </p:cNvSpPr>
          <p:nvPr/>
        </p:nvSpPr>
        <p:spPr bwMode="auto">
          <a:xfrm>
            <a:off x="2784222" y="5174205"/>
            <a:ext cx="444753"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000" dirty="0">
                <a:solidFill>
                  <a:srgbClr val="000000"/>
                </a:solidFill>
              </a:rPr>
              <a:t>p</a:t>
            </a:r>
            <a:endParaRPr lang="en-US" altLang="en-US" sz="2000" dirty="0" smtClean="0">
              <a:solidFill>
                <a:srgbClr val="000000"/>
              </a:solidFill>
            </a:endParaRPr>
          </a:p>
        </p:txBody>
      </p:sp>
      <p:sp>
        <p:nvSpPr>
          <p:cNvPr id="164885" name="Text Box 21"/>
          <p:cNvSpPr txBox="1">
            <a:spLocks noChangeArrowheads="1"/>
          </p:cNvSpPr>
          <p:nvPr/>
        </p:nvSpPr>
        <p:spPr bwMode="auto">
          <a:xfrm>
            <a:off x="5108322" y="5198017"/>
            <a:ext cx="444753"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000" dirty="0" smtClean="0">
                <a:solidFill>
                  <a:srgbClr val="000000"/>
                </a:solidFill>
              </a:rPr>
              <a:t>q</a:t>
            </a:r>
          </a:p>
        </p:txBody>
      </p:sp>
      <p:sp>
        <p:nvSpPr>
          <p:cNvPr id="164886" name="Text Box 22"/>
          <p:cNvSpPr txBox="1">
            <a:spLocks noChangeArrowheads="1"/>
          </p:cNvSpPr>
          <p:nvPr/>
        </p:nvSpPr>
        <p:spPr bwMode="auto">
          <a:xfrm>
            <a:off x="4683126" y="4769391"/>
            <a:ext cx="327024"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smtClean="0">
                <a:solidFill>
                  <a:srgbClr val="000000"/>
                </a:solidFill>
              </a:rPr>
              <a:t>f</a:t>
            </a:r>
          </a:p>
        </p:txBody>
      </p:sp>
      <p:sp>
        <p:nvSpPr>
          <p:cNvPr id="164887" name="Text Box 23"/>
          <p:cNvSpPr txBox="1">
            <a:spLocks noChangeArrowheads="1"/>
          </p:cNvSpPr>
          <p:nvPr/>
        </p:nvSpPr>
        <p:spPr bwMode="auto">
          <a:xfrm>
            <a:off x="1536447" y="3352800"/>
            <a:ext cx="444753"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000" dirty="0" smtClean="0">
                <a:solidFill>
                  <a:srgbClr val="000000"/>
                </a:solidFill>
              </a:rPr>
              <a:t>h</a:t>
            </a:r>
          </a:p>
        </p:txBody>
      </p:sp>
      <p:sp>
        <p:nvSpPr>
          <p:cNvPr id="164888" name="Text Box 24"/>
          <p:cNvSpPr txBox="1">
            <a:spLocks noChangeArrowheads="1"/>
          </p:cNvSpPr>
          <p:nvPr/>
        </p:nvSpPr>
        <p:spPr bwMode="auto">
          <a:xfrm>
            <a:off x="6413247" y="3844152"/>
            <a:ext cx="444753"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dirty="0" smtClean="0">
                <a:solidFill>
                  <a:srgbClr val="000000"/>
                </a:solidFill>
              </a:rPr>
              <a:t>h’</a:t>
            </a:r>
          </a:p>
        </p:txBody>
      </p:sp>
      <p:sp>
        <p:nvSpPr>
          <p:cNvPr id="164889" name="Text Box 25"/>
          <p:cNvSpPr txBox="1">
            <a:spLocks noChangeArrowheads="1"/>
          </p:cNvSpPr>
          <p:nvPr/>
        </p:nvSpPr>
        <p:spPr bwMode="auto">
          <a:xfrm>
            <a:off x="1536447" y="1200090"/>
            <a:ext cx="444753"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000" dirty="0" smtClean="0">
                <a:solidFill>
                  <a:srgbClr val="000000"/>
                </a:solidFill>
              </a:rPr>
              <a:t>h</a:t>
            </a:r>
          </a:p>
        </p:txBody>
      </p:sp>
      <p:sp>
        <p:nvSpPr>
          <p:cNvPr id="164890" name="Text Box 26"/>
          <p:cNvSpPr txBox="1">
            <a:spLocks noChangeArrowheads="1"/>
          </p:cNvSpPr>
          <p:nvPr/>
        </p:nvSpPr>
        <p:spPr bwMode="auto">
          <a:xfrm>
            <a:off x="6379910" y="1724840"/>
            <a:ext cx="444753"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dirty="0" smtClean="0">
                <a:solidFill>
                  <a:srgbClr val="000000"/>
                </a:solidFill>
              </a:rPr>
              <a:t>h'</a:t>
            </a:r>
          </a:p>
        </p:txBody>
      </p:sp>
      <p:sp>
        <p:nvSpPr>
          <p:cNvPr id="164892" name="Text Box 28"/>
          <p:cNvSpPr txBox="1">
            <a:spLocks noChangeArrowheads="1"/>
          </p:cNvSpPr>
          <p:nvPr/>
        </p:nvSpPr>
        <p:spPr bwMode="auto">
          <a:xfrm>
            <a:off x="6927979" y="1356432"/>
            <a:ext cx="758696" cy="4723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endParaRPr lang="en-US" altLang="en-US" sz="2000" smtClean="0">
              <a:solidFill>
                <a:srgbClr val="000000"/>
              </a:solidFill>
            </a:endParaRPr>
          </a:p>
        </p:txBody>
      </p:sp>
      <p:sp>
        <p:nvSpPr>
          <p:cNvPr id="164893" name="Text Box 29"/>
          <p:cNvSpPr txBox="1">
            <a:spLocks noChangeArrowheads="1"/>
          </p:cNvSpPr>
          <p:nvPr/>
        </p:nvSpPr>
        <p:spPr bwMode="auto">
          <a:xfrm>
            <a:off x="6891615" y="3429000"/>
            <a:ext cx="880785" cy="52469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endParaRPr lang="en-US" altLang="en-US" sz="2000" smtClean="0">
              <a:solidFill>
                <a:srgbClr val="000000"/>
              </a:solidFill>
            </a:endParaRPr>
          </a:p>
        </p:txBody>
      </p:sp>
      <p:sp>
        <p:nvSpPr>
          <p:cNvPr id="164894" name="Text Box 30"/>
          <p:cNvSpPr txBox="1">
            <a:spLocks noChangeArrowheads="1"/>
          </p:cNvSpPr>
          <p:nvPr/>
        </p:nvSpPr>
        <p:spPr bwMode="auto">
          <a:xfrm>
            <a:off x="-19050" y="-29682"/>
            <a:ext cx="9163050" cy="707886"/>
          </a:xfrm>
          <a:prstGeom prst="rect">
            <a:avLst/>
          </a:prstGeom>
          <a:solidFill>
            <a:srgbClr val="FF9999"/>
          </a:solidFill>
          <a:ln>
            <a:solidFill>
              <a:schemeClr val="tx1"/>
            </a:solidFill>
          </a:ln>
          <a:effectLst/>
        </p:spPr>
        <p:txBody>
          <a:bodyPr wrap="square">
            <a:spAutoFit/>
          </a:bodyPr>
          <a:lstStyle/>
          <a:p>
            <a:pPr algn="ctr">
              <a:spcBef>
                <a:spcPct val="50000"/>
              </a:spcBef>
            </a:pPr>
            <a:r>
              <a:rPr lang="en-US" altLang="en-US" sz="4000" dirty="0" smtClean="0">
                <a:solidFill>
                  <a:srgbClr val="000000"/>
                </a:solidFill>
              </a:rPr>
              <a:t>The thin lens equation</a:t>
            </a:r>
          </a:p>
        </p:txBody>
      </p:sp>
      <p:graphicFrame>
        <p:nvGraphicFramePr>
          <p:cNvPr id="28" name="Object 11"/>
          <p:cNvGraphicFramePr>
            <a:graphicFrameLocks noChangeAspect="1"/>
          </p:cNvGraphicFramePr>
          <p:nvPr>
            <p:extLst>
              <p:ext uri="{D42A27DB-BD31-4B8C-83A1-F6EECF244321}">
                <p14:modId xmlns:p14="http://schemas.microsoft.com/office/powerpoint/2010/main" val="2972376175"/>
              </p:ext>
            </p:extLst>
          </p:nvPr>
        </p:nvGraphicFramePr>
        <p:xfrm>
          <a:off x="5189538" y="5818188"/>
          <a:ext cx="3513137" cy="890587"/>
        </p:xfrm>
        <a:graphic>
          <a:graphicData uri="http://schemas.openxmlformats.org/presentationml/2006/ole">
            <mc:AlternateContent xmlns:mc="http://schemas.openxmlformats.org/markup-compatibility/2006">
              <mc:Choice xmlns:v="urn:schemas-microsoft-com:vml" Requires="v">
                <p:oleObj spid="_x0000_s146592" name="Equation" r:id="rId4" imgW="1650960" imgH="419040" progId="Equation.3">
                  <p:embed/>
                </p:oleObj>
              </mc:Choice>
              <mc:Fallback>
                <p:oleObj name="Equation" r:id="rId4" imgW="1650960" imgH="419040" progId="Equation.3">
                  <p:embed/>
                  <p:pic>
                    <p:nvPicPr>
                      <p:cNvPr id="0" name=""/>
                      <p:cNvPicPr>
                        <a:picLocks noChangeAspect="1" noChangeArrowheads="1"/>
                      </p:cNvPicPr>
                      <p:nvPr/>
                    </p:nvPicPr>
                    <p:blipFill>
                      <a:blip r:embed="rId5"/>
                      <a:srcRect/>
                      <a:stretch>
                        <a:fillRect/>
                      </a:stretch>
                    </p:blipFill>
                    <p:spPr bwMode="auto">
                      <a:xfrm>
                        <a:off x="5189538" y="5818188"/>
                        <a:ext cx="3513137" cy="890587"/>
                      </a:xfrm>
                      <a:prstGeom prst="rect">
                        <a:avLst/>
                      </a:prstGeom>
                      <a:solidFill>
                        <a:srgbClr val="FF9999"/>
                      </a:solidFill>
                      <a:ln>
                        <a:solidFill>
                          <a:schemeClr val="tx1"/>
                        </a:solidFill>
                      </a:ln>
                      <a:effectLst/>
                    </p:spPr>
                  </p:pic>
                </p:oleObj>
              </mc:Fallback>
            </mc:AlternateContent>
          </a:graphicData>
        </a:graphic>
      </p:graphicFrame>
      <p:graphicFrame>
        <p:nvGraphicFramePr>
          <p:cNvPr id="29" name="Object 13"/>
          <p:cNvGraphicFramePr>
            <a:graphicFrameLocks noChangeAspect="1"/>
          </p:cNvGraphicFramePr>
          <p:nvPr>
            <p:extLst>
              <p:ext uri="{D42A27DB-BD31-4B8C-83A1-F6EECF244321}">
                <p14:modId xmlns:p14="http://schemas.microsoft.com/office/powerpoint/2010/main" val="3180165001"/>
              </p:ext>
            </p:extLst>
          </p:nvPr>
        </p:nvGraphicFramePr>
        <p:xfrm>
          <a:off x="140767" y="5818188"/>
          <a:ext cx="3889375" cy="944562"/>
        </p:xfrm>
        <a:graphic>
          <a:graphicData uri="http://schemas.openxmlformats.org/presentationml/2006/ole">
            <mc:AlternateContent xmlns:mc="http://schemas.openxmlformats.org/markup-compatibility/2006">
              <mc:Choice xmlns:v="urn:schemas-microsoft-com:vml" Requires="v">
                <p:oleObj spid="_x0000_s146593" name="Equation" r:id="rId6" imgW="1828800" imgH="444240" progId="Equation.3">
                  <p:embed/>
                </p:oleObj>
              </mc:Choice>
              <mc:Fallback>
                <p:oleObj name="Equation" r:id="rId6" imgW="1828800" imgH="444240" progId="Equation.3">
                  <p:embed/>
                  <p:pic>
                    <p:nvPicPr>
                      <p:cNvPr id="0" name=""/>
                      <p:cNvPicPr>
                        <a:picLocks noChangeAspect="1" noChangeArrowheads="1"/>
                      </p:cNvPicPr>
                      <p:nvPr/>
                    </p:nvPicPr>
                    <p:blipFill>
                      <a:blip r:embed="rId7"/>
                      <a:srcRect/>
                      <a:stretch>
                        <a:fillRect/>
                      </a:stretch>
                    </p:blipFill>
                    <p:spPr bwMode="auto">
                      <a:xfrm>
                        <a:off x="140767" y="5818188"/>
                        <a:ext cx="3889375" cy="944562"/>
                      </a:xfrm>
                      <a:prstGeom prst="rect">
                        <a:avLst/>
                      </a:prstGeom>
                      <a:solidFill>
                        <a:srgbClr val="FF9999"/>
                      </a:solidFill>
                      <a:ln>
                        <a:solidFill>
                          <a:schemeClr val="tx1"/>
                        </a:solidFill>
                      </a:ln>
                      <a:effectLst/>
                    </p:spPr>
                  </p:pic>
                </p:oleObj>
              </mc:Fallback>
            </mc:AlternateContent>
          </a:graphicData>
        </a:graphic>
      </p:graphicFrame>
      <p:cxnSp>
        <p:nvCxnSpPr>
          <p:cNvPr id="3" name="Straight Connector 2"/>
          <p:cNvCxnSpPr/>
          <p:nvPr/>
        </p:nvCxnSpPr>
        <p:spPr bwMode="auto">
          <a:xfrm>
            <a:off x="140767" y="5715000"/>
            <a:ext cx="8774633"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Box 1"/>
          <p:cNvSpPr txBox="1"/>
          <p:nvPr/>
        </p:nvSpPr>
        <p:spPr>
          <a:xfrm>
            <a:off x="4673651" y="1342924"/>
            <a:ext cx="304800" cy="400110"/>
          </a:xfrm>
          <a:prstGeom prst="rect">
            <a:avLst/>
          </a:prstGeom>
          <a:noFill/>
        </p:spPr>
        <p:txBody>
          <a:bodyPr wrap="square" rtlCol="0">
            <a:spAutoFit/>
          </a:bodyPr>
          <a:lstStyle/>
          <a:p>
            <a:r>
              <a:rPr lang="en-US" sz="2000" dirty="0" smtClean="0">
                <a:solidFill>
                  <a:schemeClr val="tx1"/>
                </a:solidFill>
                <a:latin typeface="Symbol" panose="05050102010706020507" pitchFamily="18" charset="2"/>
              </a:rPr>
              <a:t>a</a:t>
            </a:r>
            <a:endParaRPr lang="en-US" sz="2000" dirty="0">
              <a:solidFill>
                <a:schemeClr val="tx1"/>
              </a:solidFill>
              <a:latin typeface="Symbol" panose="05050102010706020507" pitchFamily="18" charset="2"/>
            </a:endParaRPr>
          </a:p>
        </p:txBody>
      </p:sp>
      <p:sp>
        <p:nvSpPr>
          <p:cNvPr id="31" name="TextBox 30"/>
          <p:cNvSpPr txBox="1"/>
          <p:nvPr/>
        </p:nvSpPr>
        <p:spPr>
          <a:xfrm>
            <a:off x="5523757" y="1581090"/>
            <a:ext cx="304800" cy="400110"/>
          </a:xfrm>
          <a:prstGeom prst="rect">
            <a:avLst/>
          </a:prstGeom>
          <a:noFill/>
        </p:spPr>
        <p:txBody>
          <a:bodyPr wrap="square" rtlCol="0">
            <a:spAutoFit/>
          </a:bodyPr>
          <a:lstStyle/>
          <a:p>
            <a:r>
              <a:rPr lang="en-US" sz="2000" dirty="0" smtClean="0">
                <a:solidFill>
                  <a:schemeClr val="tx1"/>
                </a:solidFill>
                <a:latin typeface="Symbol" panose="05050102010706020507" pitchFamily="18" charset="2"/>
              </a:rPr>
              <a:t>a</a:t>
            </a:r>
            <a:endParaRPr lang="en-US" sz="2000" dirty="0">
              <a:solidFill>
                <a:schemeClr val="tx1"/>
              </a:solidFill>
              <a:latin typeface="Symbol" panose="05050102010706020507" pitchFamily="18" charset="2"/>
            </a:endParaRPr>
          </a:p>
        </p:txBody>
      </p:sp>
      <p:sp>
        <p:nvSpPr>
          <p:cNvPr id="32" name="TextBox 31"/>
          <p:cNvSpPr txBox="1"/>
          <p:nvPr/>
        </p:nvSpPr>
        <p:spPr>
          <a:xfrm>
            <a:off x="3200400" y="3516868"/>
            <a:ext cx="304800" cy="369332"/>
          </a:xfrm>
          <a:prstGeom prst="rect">
            <a:avLst/>
          </a:prstGeom>
          <a:noFill/>
        </p:spPr>
        <p:txBody>
          <a:bodyPr wrap="square" rtlCol="0">
            <a:spAutoFit/>
          </a:bodyPr>
          <a:lstStyle/>
          <a:p>
            <a:r>
              <a:rPr lang="en-US" sz="1800" dirty="0">
                <a:solidFill>
                  <a:schemeClr val="tx1"/>
                </a:solidFill>
                <a:latin typeface="Symbol" panose="05050102010706020507" pitchFamily="18" charset="2"/>
              </a:rPr>
              <a:t>b</a:t>
            </a:r>
          </a:p>
        </p:txBody>
      </p:sp>
      <p:sp>
        <p:nvSpPr>
          <p:cNvPr id="33" name="TextBox 32"/>
          <p:cNvSpPr txBox="1"/>
          <p:nvPr/>
        </p:nvSpPr>
        <p:spPr>
          <a:xfrm>
            <a:off x="4800600" y="3759460"/>
            <a:ext cx="304800" cy="369332"/>
          </a:xfrm>
          <a:prstGeom prst="rect">
            <a:avLst/>
          </a:prstGeom>
          <a:noFill/>
        </p:spPr>
        <p:txBody>
          <a:bodyPr wrap="square" rtlCol="0">
            <a:spAutoFit/>
          </a:bodyPr>
          <a:lstStyle/>
          <a:p>
            <a:r>
              <a:rPr lang="en-US" sz="1800" dirty="0">
                <a:solidFill>
                  <a:schemeClr val="tx1"/>
                </a:solidFill>
                <a:latin typeface="Symbol" panose="05050102010706020507" pitchFamily="18" charset="2"/>
              </a:rPr>
              <a:t>b</a:t>
            </a:r>
          </a:p>
        </p:txBody>
      </p:sp>
    </p:spTree>
    <p:extLst>
      <p:ext uri="{BB962C8B-B14F-4D97-AF65-F5344CB8AC3E}">
        <p14:creationId xmlns:p14="http://schemas.microsoft.com/office/powerpoint/2010/main" val="9953743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2" name="Text Box 4"/>
          <p:cNvSpPr txBox="1">
            <a:spLocks noChangeArrowheads="1"/>
          </p:cNvSpPr>
          <p:nvPr/>
        </p:nvSpPr>
        <p:spPr bwMode="auto">
          <a:xfrm>
            <a:off x="304800" y="2659082"/>
            <a:ext cx="8567738" cy="39703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buFontTx/>
              <a:buAutoNum type="arabicPeriod"/>
            </a:pPr>
            <a:r>
              <a:rPr lang="en-US" altLang="en-US" sz="1800" dirty="0" smtClean="0">
                <a:solidFill>
                  <a:srgbClr val="000000"/>
                </a:solidFill>
              </a:rPr>
              <a:t>Draw a ray diagram</a:t>
            </a:r>
          </a:p>
          <a:p>
            <a:pPr>
              <a:spcBef>
                <a:spcPct val="50000"/>
              </a:spcBef>
              <a:buFontTx/>
              <a:buAutoNum type="arabicPeriod"/>
            </a:pPr>
            <a:r>
              <a:rPr lang="en-US" altLang="en-US" sz="1800" dirty="0" smtClean="0">
                <a:solidFill>
                  <a:srgbClr val="000000"/>
                </a:solidFill>
              </a:rPr>
              <a:t>Solve for unknowns in the lens equation and magnification. Remember reciprocals!</a:t>
            </a:r>
          </a:p>
          <a:p>
            <a:pPr>
              <a:spcBef>
                <a:spcPct val="50000"/>
              </a:spcBef>
              <a:buFontTx/>
              <a:buAutoNum type="arabicPeriod"/>
            </a:pPr>
            <a:r>
              <a:rPr lang="en-US" altLang="en-US" sz="1800" u="sng" dirty="0" smtClean="0">
                <a:solidFill>
                  <a:srgbClr val="000000"/>
                </a:solidFill>
              </a:rPr>
              <a:t>Sign conventions:</a:t>
            </a:r>
          </a:p>
          <a:p>
            <a:pPr>
              <a:spcBef>
                <a:spcPct val="50000"/>
              </a:spcBef>
              <a:buFontTx/>
              <a:buAutoNum type="alphaLcParenBoth"/>
            </a:pPr>
            <a:r>
              <a:rPr lang="en-US" altLang="en-US" sz="1800" dirty="0" smtClean="0">
                <a:solidFill>
                  <a:srgbClr val="000000"/>
                </a:solidFill>
              </a:rPr>
              <a:t>The focal length is positive for converging lenses and negative for diverging lenses</a:t>
            </a:r>
          </a:p>
          <a:p>
            <a:pPr>
              <a:spcBef>
                <a:spcPct val="50000"/>
              </a:spcBef>
              <a:buFontTx/>
              <a:buAutoNum type="alphaLcParenBoth"/>
            </a:pPr>
            <a:r>
              <a:rPr lang="en-US" altLang="en-US" sz="1800" dirty="0" smtClean="0">
                <a:solidFill>
                  <a:srgbClr val="000000"/>
                </a:solidFill>
              </a:rPr>
              <a:t>The object distance is positive if it is on the side of the lens from which the light is coming, otherwise it is negative.  </a:t>
            </a:r>
          </a:p>
          <a:p>
            <a:pPr>
              <a:spcBef>
                <a:spcPct val="50000"/>
              </a:spcBef>
              <a:buFontTx/>
              <a:buAutoNum type="alphaLcParenBoth"/>
            </a:pPr>
            <a:r>
              <a:rPr lang="en-US" altLang="en-US" sz="1800" dirty="0" smtClean="0">
                <a:solidFill>
                  <a:srgbClr val="000000"/>
                </a:solidFill>
              </a:rPr>
              <a:t>The image distance, q, is positive if it is on the </a:t>
            </a:r>
            <a:r>
              <a:rPr lang="en-US" altLang="en-US" sz="1800" u="sng" dirty="0" smtClean="0">
                <a:solidFill>
                  <a:srgbClr val="000000"/>
                </a:solidFill>
              </a:rPr>
              <a:t>opposite</a:t>
            </a:r>
            <a:r>
              <a:rPr lang="en-US" altLang="en-US" sz="1800" dirty="0" smtClean="0">
                <a:solidFill>
                  <a:srgbClr val="000000"/>
                </a:solidFill>
              </a:rPr>
              <a:t> side of the lens from where the light is coming; if it is on the same side, q is negative. Equivalently, the image distance is positive for a real image and negative for a virtual image. </a:t>
            </a:r>
          </a:p>
          <a:p>
            <a:pPr>
              <a:spcBef>
                <a:spcPct val="50000"/>
              </a:spcBef>
              <a:buFontTx/>
              <a:buAutoNum type="alphaLcParenBoth"/>
            </a:pPr>
            <a:r>
              <a:rPr lang="en-US" altLang="en-US" sz="1800" dirty="0" smtClean="0">
                <a:solidFill>
                  <a:srgbClr val="000000"/>
                </a:solidFill>
              </a:rPr>
              <a:t>The height of the image, h’, is positive if the image is upright, and negative if the image is inverted relative to the object (object height, h, is always positive).</a:t>
            </a:r>
          </a:p>
        </p:txBody>
      </p:sp>
      <p:graphicFrame>
        <p:nvGraphicFramePr>
          <p:cNvPr id="8" name="Object 11"/>
          <p:cNvGraphicFramePr>
            <a:graphicFrameLocks noChangeAspect="1"/>
          </p:cNvGraphicFramePr>
          <p:nvPr>
            <p:extLst>
              <p:ext uri="{D42A27DB-BD31-4B8C-83A1-F6EECF244321}">
                <p14:modId xmlns:p14="http://schemas.microsoft.com/office/powerpoint/2010/main" val="1511663314"/>
              </p:ext>
            </p:extLst>
          </p:nvPr>
        </p:nvGraphicFramePr>
        <p:xfrm>
          <a:off x="5189538" y="1283946"/>
          <a:ext cx="3513137" cy="890587"/>
        </p:xfrm>
        <a:graphic>
          <a:graphicData uri="http://schemas.openxmlformats.org/presentationml/2006/ole">
            <mc:AlternateContent xmlns:mc="http://schemas.openxmlformats.org/markup-compatibility/2006">
              <mc:Choice xmlns:v="urn:schemas-microsoft-com:vml" Requires="v">
                <p:oleObj spid="_x0000_s147614" name="Equation" r:id="rId3" imgW="1650960" imgH="419040" progId="Equation.3">
                  <p:embed/>
                </p:oleObj>
              </mc:Choice>
              <mc:Fallback>
                <p:oleObj name="Equation" r:id="rId3" imgW="1650960" imgH="419040" progId="Equation.3">
                  <p:embed/>
                  <p:pic>
                    <p:nvPicPr>
                      <p:cNvPr id="0" name=""/>
                      <p:cNvPicPr>
                        <a:picLocks noChangeAspect="1" noChangeArrowheads="1"/>
                      </p:cNvPicPr>
                      <p:nvPr/>
                    </p:nvPicPr>
                    <p:blipFill>
                      <a:blip r:embed="rId4"/>
                      <a:srcRect/>
                      <a:stretch>
                        <a:fillRect/>
                      </a:stretch>
                    </p:blipFill>
                    <p:spPr bwMode="auto">
                      <a:xfrm>
                        <a:off x="5189538" y="1283946"/>
                        <a:ext cx="3513137" cy="890587"/>
                      </a:xfrm>
                      <a:prstGeom prst="rect">
                        <a:avLst/>
                      </a:prstGeom>
                      <a:solidFill>
                        <a:srgbClr val="FF9999"/>
                      </a:solidFill>
                      <a:ln>
                        <a:solidFill>
                          <a:schemeClr val="tx1"/>
                        </a:solidFill>
                      </a:ln>
                      <a:effectLst/>
                    </p:spPr>
                  </p:pic>
                </p:oleObj>
              </mc:Fallback>
            </mc:AlternateContent>
          </a:graphicData>
        </a:graphic>
      </p:graphicFrame>
      <p:graphicFrame>
        <p:nvGraphicFramePr>
          <p:cNvPr id="9" name="Object 13"/>
          <p:cNvGraphicFramePr>
            <a:graphicFrameLocks noChangeAspect="1"/>
          </p:cNvGraphicFramePr>
          <p:nvPr>
            <p:extLst>
              <p:ext uri="{D42A27DB-BD31-4B8C-83A1-F6EECF244321}">
                <p14:modId xmlns:p14="http://schemas.microsoft.com/office/powerpoint/2010/main" val="39582382"/>
              </p:ext>
            </p:extLst>
          </p:nvPr>
        </p:nvGraphicFramePr>
        <p:xfrm>
          <a:off x="140767" y="1283946"/>
          <a:ext cx="3889375" cy="944562"/>
        </p:xfrm>
        <a:graphic>
          <a:graphicData uri="http://schemas.openxmlformats.org/presentationml/2006/ole">
            <mc:AlternateContent xmlns:mc="http://schemas.openxmlformats.org/markup-compatibility/2006">
              <mc:Choice xmlns:v="urn:schemas-microsoft-com:vml" Requires="v">
                <p:oleObj spid="_x0000_s147615" name="Equation" r:id="rId5" imgW="1828800" imgH="444240" progId="Equation.3">
                  <p:embed/>
                </p:oleObj>
              </mc:Choice>
              <mc:Fallback>
                <p:oleObj name="Equation" r:id="rId5" imgW="1828800" imgH="444240" progId="Equation.3">
                  <p:embed/>
                  <p:pic>
                    <p:nvPicPr>
                      <p:cNvPr id="0" name=""/>
                      <p:cNvPicPr>
                        <a:picLocks noChangeAspect="1" noChangeArrowheads="1"/>
                      </p:cNvPicPr>
                      <p:nvPr/>
                    </p:nvPicPr>
                    <p:blipFill>
                      <a:blip r:embed="rId6"/>
                      <a:srcRect/>
                      <a:stretch>
                        <a:fillRect/>
                      </a:stretch>
                    </p:blipFill>
                    <p:spPr bwMode="auto">
                      <a:xfrm>
                        <a:off x="140767" y="1283946"/>
                        <a:ext cx="3889375" cy="944562"/>
                      </a:xfrm>
                      <a:prstGeom prst="rect">
                        <a:avLst/>
                      </a:prstGeom>
                      <a:solidFill>
                        <a:srgbClr val="FF9999"/>
                      </a:solidFill>
                      <a:ln>
                        <a:solidFill>
                          <a:schemeClr val="tx1"/>
                        </a:solidFill>
                      </a:ln>
                      <a:effectLst/>
                    </p:spPr>
                  </p:pic>
                </p:oleObj>
              </mc:Fallback>
            </mc:AlternateContent>
          </a:graphicData>
        </a:graphic>
      </p:graphicFrame>
      <p:sp>
        <p:nvSpPr>
          <p:cNvPr id="6" name="Text Box 30"/>
          <p:cNvSpPr txBox="1">
            <a:spLocks noChangeArrowheads="1"/>
          </p:cNvSpPr>
          <p:nvPr/>
        </p:nvSpPr>
        <p:spPr bwMode="auto">
          <a:xfrm>
            <a:off x="-19050" y="-29682"/>
            <a:ext cx="9163050" cy="707886"/>
          </a:xfrm>
          <a:prstGeom prst="rect">
            <a:avLst/>
          </a:prstGeom>
          <a:solidFill>
            <a:srgbClr val="FF9999"/>
          </a:solidFill>
          <a:ln>
            <a:solidFill>
              <a:schemeClr val="tx1"/>
            </a:solidFill>
          </a:ln>
          <a:effectLst/>
        </p:spPr>
        <p:txBody>
          <a:bodyPr wrap="square">
            <a:spAutoFit/>
          </a:bodyPr>
          <a:lstStyle/>
          <a:p>
            <a:pPr algn="ctr">
              <a:spcBef>
                <a:spcPct val="50000"/>
              </a:spcBef>
            </a:pPr>
            <a:r>
              <a:rPr lang="en-US" altLang="en-US" sz="4000" dirty="0" smtClean="0">
                <a:solidFill>
                  <a:srgbClr val="000000"/>
                </a:solidFill>
              </a:rPr>
              <a:t>Working with thin lens problems</a:t>
            </a:r>
          </a:p>
        </p:txBody>
      </p:sp>
    </p:spTree>
    <p:extLst>
      <p:ext uri="{BB962C8B-B14F-4D97-AF65-F5344CB8AC3E}">
        <p14:creationId xmlns:p14="http://schemas.microsoft.com/office/powerpoint/2010/main" val="15222628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Text Box 3"/>
          <p:cNvSpPr txBox="1">
            <a:spLocks noChangeArrowheads="1"/>
          </p:cNvSpPr>
          <p:nvPr/>
        </p:nvSpPr>
        <p:spPr bwMode="auto">
          <a:xfrm>
            <a:off x="1" y="0"/>
            <a:ext cx="9144000" cy="466725"/>
          </a:xfrm>
          <a:prstGeom prst="rect">
            <a:avLst/>
          </a:prstGeom>
          <a:solidFill>
            <a:srgbClr val="FF9999"/>
          </a:solidFill>
          <a:ln w="9525">
            <a:solidFill>
              <a:schemeClr val="tx1"/>
            </a:solidFill>
            <a:miter lim="800000"/>
            <a:headEnd/>
            <a:tailEnd/>
          </a:ln>
          <a:effectLst/>
        </p:spPr>
        <p:txBody>
          <a:bodyPr wrap="square">
            <a:spAutoFit/>
          </a:bodyPr>
          <a:lstStyle/>
          <a:p>
            <a:pPr>
              <a:spcBef>
                <a:spcPct val="50000"/>
              </a:spcBef>
            </a:pPr>
            <a:r>
              <a:rPr lang="en-US" altLang="en-US" sz="2400" dirty="0" smtClean="0">
                <a:solidFill>
                  <a:srgbClr val="000000"/>
                </a:solidFill>
              </a:rPr>
              <a:t>White board example</a:t>
            </a:r>
          </a:p>
        </p:txBody>
      </p:sp>
      <p:sp>
        <p:nvSpPr>
          <p:cNvPr id="166916" name="Text Box 4"/>
          <p:cNvSpPr txBox="1">
            <a:spLocks noChangeArrowheads="1"/>
          </p:cNvSpPr>
          <p:nvPr/>
        </p:nvSpPr>
        <p:spPr bwMode="auto">
          <a:xfrm>
            <a:off x="185738" y="671513"/>
            <a:ext cx="8786812"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000" b="1" dirty="0" smtClean="0">
                <a:solidFill>
                  <a:srgbClr val="000000"/>
                </a:solidFill>
              </a:rPr>
              <a:t>Image formed by a converging lens.</a:t>
            </a:r>
          </a:p>
          <a:p>
            <a:pPr>
              <a:spcBef>
                <a:spcPct val="50000"/>
              </a:spcBef>
            </a:pPr>
            <a:r>
              <a:rPr lang="en-US" altLang="en-US" sz="2000" dirty="0" smtClean="0">
                <a:solidFill>
                  <a:srgbClr val="000000"/>
                </a:solidFill>
              </a:rPr>
              <a:t>What is the (a) position and (b) size of the image of a large 7.6 cm high flower placed 1.00 m from a 50.0 mm focal lens camera?</a:t>
            </a:r>
          </a:p>
        </p:txBody>
      </p:sp>
      <p:pic>
        <p:nvPicPr>
          <p:cNvPr id="6" name="Picture 4" descr="3626"/>
          <p:cNvPicPr>
            <a:picLocks noChangeAspect="1" noChangeArrowheads="1"/>
          </p:cNvPicPr>
          <p:nvPr/>
        </p:nvPicPr>
        <p:blipFill rotWithShape="1">
          <a:blip r:embed="rId2">
            <a:extLst>
              <a:ext uri="{28A0092B-C50C-407E-A947-70E740481C1C}">
                <a14:useLocalDpi xmlns:a14="http://schemas.microsoft.com/office/drawing/2010/main" val="0"/>
              </a:ext>
            </a:extLst>
          </a:blip>
          <a:srcRect r="59442"/>
          <a:stretch/>
        </p:blipFill>
        <p:spPr bwMode="auto">
          <a:xfrm>
            <a:off x="1828800" y="1981200"/>
            <a:ext cx="5181600" cy="376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33400" y="6019800"/>
            <a:ext cx="7162800" cy="584775"/>
          </a:xfrm>
          <a:prstGeom prst="rect">
            <a:avLst/>
          </a:prstGeom>
          <a:noFill/>
        </p:spPr>
        <p:txBody>
          <a:bodyPr wrap="square" rtlCol="0">
            <a:spAutoFit/>
          </a:bodyPr>
          <a:lstStyle/>
          <a:p>
            <a:r>
              <a:rPr lang="en-US" sz="1600" b="1" dirty="0" err="1" smtClean="0">
                <a:solidFill>
                  <a:schemeClr val="tx1"/>
                </a:solidFill>
              </a:rPr>
              <a:t>i</a:t>
            </a:r>
            <a:r>
              <a:rPr lang="en-US" sz="1600" b="1" dirty="0" smtClean="0">
                <a:solidFill>
                  <a:schemeClr val="tx1"/>
                </a:solidFill>
              </a:rPr>
              <a:t>-clicker: </a:t>
            </a:r>
            <a:r>
              <a:rPr lang="en-US" sz="1600" dirty="0" smtClean="0">
                <a:solidFill>
                  <a:schemeClr val="tx1"/>
                </a:solidFill>
              </a:rPr>
              <a:t>Is this a real or virtual image?</a:t>
            </a:r>
          </a:p>
          <a:p>
            <a:r>
              <a:rPr lang="en-US" sz="1600" dirty="0" smtClean="0">
                <a:solidFill>
                  <a:schemeClr val="tx1"/>
                </a:solidFill>
              </a:rPr>
              <a:t>A) Real		B) Virtual		C) Impossible to tell</a:t>
            </a:r>
            <a:endParaRPr lang="en-US" sz="1600" dirty="0">
              <a:solidFill>
                <a:schemeClr val="tx1"/>
              </a:solidFill>
            </a:endParaRPr>
          </a:p>
        </p:txBody>
      </p:sp>
      <p:sp>
        <p:nvSpPr>
          <p:cNvPr id="7" name="TextBox 6"/>
          <p:cNvSpPr txBox="1"/>
          <p:nvPr/>
        </p:nvSpPr>
        <p:spPr>
          <a:xfrm>
            <a:off x="7391400" y="0"/>
            <a:ext cx="1752600" cy="738664"/>
          </a:xfrm>
          <a:prstGeom prst="rect">
            <a:avLst/>
          </a:prstGeom>
          <a:solidFill>
            <a:srgbClr val="FFFF00"/>
          </a:solidFill>
          <a:ln>
            <a:solidFill>
              <a:schemeClr val="tx1"/>
            </a:solidFill>
          </a:ln>
        </p:spPr>
        <p:txBody>
          <a:bodyPr wrap="square" rtlCol="0">
            <a:spAutoFit/>
          </a:bodyPr>
          <a:lstStyle/>
          <a:p>
            <a:r>
              <a:rPr lang="en-US" sz="1400" dirty="0" smtClean="0">
                <a:solidFill>
                  <a:schemeClr val="tx1"/>
                </a:solidFill>
              </a:rPr>
              <a:t>Case 5: Converging lens, object farther than focal point</a:t>
            </a:r>
            <a:endParaRPr lang="en-US" sz="1400" dirty="0">
              <a:solidFill>
                <a:schemeClr val="tx1"/>
              </a:solidFill>
            </a:endParaRPr>
          </a:p>
        </p:txBody>
      </p:sp>
    </p:spTree>
    <p:extLst>
      <p:ext uri="{BB962C8B-B14F-4D97-AF65-F5344CB8AC3E}">
        <p14:creationId xmlns:p14="http://schemas.microsoft.com/office/powerpoint/2010/main" val="16357090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9" name="Text Box 3"/>
          <p:cNvSpPr txBox="1">
            <a:spLocks noChangeArrowheads="1"/>
          </p:cNvSpPr>
          <p:nvPr/>
        </p:nvSpPr>
        <p:spPr bwMode="auto">
          <a:xfrm>
            <a:off x="171450" y="762000"/>
            <a:ext cx="878681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b="1" dirty="0" smtClean="0">
                <a:solidFill>
                  <a:srgbClr val="000000"/>
                </a:solidFill>
              </a:rPr>
              <a:t>Object close to a converging lens.</a:t>
            </a:r>
          </a:p>
          <a:p>
            <a:pPr>
              <a:spcBef>
                <a:spcPct val="50000"/>
              </a:spcBef>
            </a:pPr>
            <a:r>
              <a:rPr lang="en-US" altLang="en-US" sz="1800" dirty="0" smtClean="0">
                <a:solidFill>
                  <a:srgbClr val="000000"/>
                </a:solidFill>
              </a:rPr>
              <a:t>An object is placed 10 cm from a 15cm focal length converging lens. </a:t>
            </a:r>
          </a:p>
          <a:p>
            <a:pPr>
              <a:spcBef>
                <a:spcPct val="50000"/>
              </a:spcBef>
            </a:pPr>
            <a:r>
              <a:rPr lang="en-US" altLang="en-US" sz="1800" dirty="0" smtClean="0">
                <a:solidFill>
                  <a:srgbClr val="000000"/>
                </a:solidFill>
              </a:rPr>
              <a:t>Determine the image position and size (a) analytically and by (b) using a ray diagram.  </a:t>
            </a:r>
          </a:p>
        </p:txBody>
      </p:sp>
      <p:pic>
        <p:nvPicPr>
          <p:cNvPr id="4" name="Picture 4" descr="3626"/>
          <p:cNvPicPr>
            <a:picLocks noChangeAspect="1" noChangeArrowheads="1"/>
          </p:cNvPicPr>
          <p:nvPr/>
        </p:nvPicPr>
        <p:blipFill rotWithShape="1">
          <a:blip r:embed="rId2">
            <a:extLst>
              <a:ext uri="{28A0092B-C50C-407E-A947-70E740481C1C}">
                <a14:useLocalDpi xmlns:a14="http://schemas.microsoft.com/office/drawing/2010/main" val="0"/>
              </a:ext>
            </a:extLst>
          </a:blip>
          <a:srcRect l="40558" r="29661"/>
          <a:stretch/>
        </p:blipFill>
        <p:spPr bwMode="auto">
          <a:xfrm>
            <a:off x="2514600" y="2093929"/>
            <a:ext cx="3276600" cy="3240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33400" y="6019800"/>
            <a:ext cx="7162800" cy="584775"/>
          </a:xfrm>
          <a:prstGeom prst="rect">
            <a:avLst/>
          </a:prstGeom>
          <a:noFill/>
        </p:spPr>
        <p:txBody>
          <a:bodyPr wrap="square" rtlCol="0">
            <a:spAutoFit/>
          </a:bodyPr>
          <a:lstStyle/>
          <a:p>
            <a:r>
              <a:rPr lang="en-US" sz="1600" dirty="0" smtClean="0">
                <a:solidFill>
                  <a:schemeClr val="tx1"/>
                </a:solidFill>
              </a:rPr>
              <a:t>Is this a real or virtual image?</a:t>
            </a:r>
          </a:p>
          <a:p>
            <a:r>
              <a:rPr lang="en-US" sz="1600" dirty="0" smtClean="0">
                <a:solidFill>
                  <a:schemeClr val="tx1"/>
                </a:solidFill>
              </a:rPr>
              <a:t>A) Real		B) Virtual		C) Impossible to tell</a:t>
            </a:r>
            <a:endParaRPr lang="en-US" sz="1600" dirty="0">
              <a:solidFill>
                <a:schemeClr val="tx1"/>
              </a:solidFill>
            </a:endParaRPr>
          </a:p>
        </p:txBody>
      </p:sp>
      <p:sp>
        <p:nvSpPr>
          <p:cNvPr id="6" name="Text Box 2"/>
          <p:cNvSpPr txBox="1">
            <a:spLocks noChangeArrowheads="1"/>
          </p:cNvSpPr>
          <p:nvPr/>
        </p:nvSpPr>
        <p:spPr bwMode="auto">
          <a:xfrm>
            <a:off x="1" y="0"/>
            <a:ext cx="9144000" cy="466725"/>
          </a:xfrm>
          <a:prstGeom prst="rect">
            <a:avLst/>
          </a:prstGeom>
          <a:solidFill>
            <a:srgbClr val="FF9999"/>
          </a:solidFill>
          <a:ln w="9525">
            <a:solidFill>
              <a:schemeClr val="tx1"/>
            </a:solidFill>
            <a:miter lim="800000"/>
            <a:headEnd/>
            <a:tailEnd/>
          </a:ln>
          <a:effectLst/>
          <a:extLst/>
        </p:spPr>
        <p:txBody>
          <a:bodyPr wrap="square">
            <a:spAutoFit/>
          </a:bodyPr>
          <a:lstStyle/>
          <a:p>
            <a:pPr>
              <a:spcBef>
                <a:spcPct val="50000"/>
              </a:spcBef>
            </a:pPr>
            <a:r>
              <a:rPr lang="en-US" altLang="en-US" sz="2400" dirty="0" smtClean="0">
                <a:solidFill>
                  <a:srgbClr val="000000"/>
                </a:solidFill>
              </a:rPr>
              <a:t>White board example</a:t>
            </a:r>
          </a:p>
        </p:txBody>
      </p:sp>
      <p:sp>
        <p:nvSpPr>
          <p:cNvPr id="7" name="TextBox 6"/>
          <p:cNvSpPr txBox="1"/>
          <p:nvPr/>
        </p:nvSpPr>
        <p:spPr>
          <a:xfrm>
            <a:off x="7235858" y="0"/>
            <a:ext cx="1908142" cy="954107"/>
          </a:xfrm>
          <a:prstGeom prst="rect">
            <a:avLst/>
          </a:prstGeom>
          <a:solidFill>
            <a:srgbClr val="FFFF00"/>
          </a:solidFill>
          <a:ln>
            <a:solidFill>
              <a:schemeClr val="tx1"/>
            </a:solidFill>
          </a:ln>
        </p:spPr>
        <p:txBody>
          <a:bodyPr wrap="square" rtlCol="0">
            <a:spAutoFit/>
          </a:bodyPr>
          <a:lstStyle/>
          <a:p>
            <a:r>
              <a:rPr lang="en-US" sz="1400" dirty="0" smtClean="0">
                <a:solidFill>
                  <a:schemeClr val="tx1"/>
                </a:solidFill>
              </a:rPr>
              <a:t>Case </a:t>
            </a:r>
            <a:r>
              <a:rPr lang="en-US" sz="1400" dirty="0">
                <a:solidFill>
                  <a:schemeClr val="tx1"/>
                </a:solidFill>
              </a:rPr>
              <a:t>6</a:t>
            </a:r>
            <a:r>
              <a:rPr lang="en-US" sz="1400" dirty="0" smtClean="0">
                <a:solidFill>
                  <a:schemeClr val="tx1"/>
                </a:solidFill>
              </a:rPr>
              <a:t>: Converging lens, object closer than focal point</a:t>
            </a:r>
          </a:p>
          <a:p>
            <a:r>
              <a:rPr lang="en-US" sz="1400" dirty="0" smtClean="0">
                <a:solidFill>
                  <a:schemeClr val="tx1"/>
                </a:solidFill>
              </a:rPr>
              <a:t>(e.g., magnifying glass)</a:t>
            </a:r>
            <a:endParaRPr lang="en-US" sz="1400" dirty="0">
              <a:solidFill>
                <a:schemeClr val="tx1"/>
              </a:solidFill>
            </a:endParaRPr>
          </a:p>
        </p:txBody>
      </p:sp>
    </p:spTree>
    <p:extLst>
      <p:ext uri="{BB962C8B-B14F-4D97-AF65-F5344CB8AC3E}">
        <p14:creationId xmlns:p14="http://schemas.microsoft.com/office/powerpoint/2010/main" val="40438039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ext Box 2"/>
          <p:cNvSpPr txBox="1">
            <a:spLocks noChangeArrowheads="1"/>
          </p:cNvSpPr>
          <p:nvPr/>
        </p:nvSpPr>
        <p:spPr bwMode="auto">
          <a:xfrm>
            <a:off x="1" y="0"/>
            <a:ext cx="9144000" cy="466725"/>
          </a:xfrm>
          <a:prstGeom prst="rect">
            <a:avLst/>
          </a:prstGeom>
          <a:solidFill>
            <a:srgbClr val="FF9999"/>
          </a:solidFill>
          <a:ln w="9525">
            <a:solidFill>
              <a:schemeClr val="tx1"/>
            </a:solidFill>
            <a:miter lim="800000"/>
            <a:headEnd/>
            <a:tailEnd/>
          </a:ln>
          <a:effectLst/>
          <a:extLst/>
        </p:spPr>
        <p:txBody>
          <a:bodyPr wrap="square">
            <a:spAutoFit/>
          </a:bodyPr>
          <a:lstStyle/>
          <a:p>
            <a:pPr>
              <a:spcBef>
                <a:spcPct val="50000"/>
              </a:spcBef>
            </a:pPr>
            <a:r>
              <a:rPr lang="en-US" altLang="en-US" sz="2400" dirty="0" smtClean="0">
                <a:solidFill>
                  <a:srgbClr val="000000"/>
                </a:solidFill>
              </a:rPr>
              <a:t>White board example</a:t>
            </a:r>
          </a:p>
        </p:txBody>
      </p:sp>
      <p:sp>
        <p:nvSpPr>
          <p:cNvPr id="168963" name="Text Box 3"/>
          <p:cNvSpPr txBox="1">
            <a:spLocks noChangeArrowheads="1"/>
          </p:cNvSpPr>
          <p:nvPr/>
        </p:nvSpPr>
        <p:spPr bwMode="auto">
          <a:xfrm>
            <a:off x="171450" y="685800"/>
            <a:ext cx="8786813"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b="1" dirty="0" smtClean="0">
                <a:solidFill>
                  <a:srgbClr val="000000"/>
                </a:solidFill>
              </a:rPr>
              <a:t>Diverging lens.</a:t>
            </a:r>
          </a:p>
          <a:p>
            <a:pPr>
              <a:spcBef>
                <a:spcPct val="50000"/>
              </a:spcBef>
            </a:pPr>
            <a:r>
              <a:rPr lang="en-US" altLang="en-US" sz="1800" dirty="0" smtClean="0">
                <a:solidFill>
                  <a:srgbClr val="000000"/>
                </a:solidFill>
              </a:rPr>
              <a:t>Where must a small insect be placed if a 25 cm focal length diverging lens is to form a virtual image 20 cm from the lens.  </a:t>
            </a:r>
          </a:p>
        </p:txBody>
      </p:sp>
      <p:pic>
        <p:nvPicPr>
          <p:cNvPr id="5" name="Picture 4" descr="3626c"/>
          <p:cNvPicPr preferRelativeResize="0">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934691" y="2133600"/>
            <a:ext cx="3260329" cy="3420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33400" y="6044625"/>
            <a:ext cx="7162800" cy="584775"/>
          </a:xfrm>
          <a:prstGeom prst="rect">
            <a:avLst/>
          </a:prstGeom>
          <a:noFill/>
        </p:spPr>
        <p:txBody>
          <a:bodyPr wrap="square" rtlCol="0">
            <a:spAutoFit/>
          </a:bodyPr>
          <a:lstStyle/>
          <a:p>
            <a:r>
              <a:rPr lang="en-US" sz="1600" b="1" dirty="0" err="1" smtClean="0">
                <a:solidFill>
                  <a:schemeClr val="tx1"/>
                </a:solidFill>
              </a:rPr>
              <a:t>i</a:t>
            </a:r>
            <a:r>
              <a:rPr lang="en-US" sz="1600" b="1" dirty="0" smtClean="0">
                <a:solidFill>
                  <a:schemeClr val="tx1"/>
                </a:solidFill>
              </a:rPr>
              <a:t>-clicker:  </a:t>
            </a:r>
            <a:r>
              <a:rPr lang="en-US" sz="1600" dirty="0" smtClean="0">
                <a:solidFill>
                  <a:schemeClr val="tx1"/>
                </a:solidFill>
              </a:rPr>
              <a:t>Is this a real or virtual image?</a:t>
            </a:r>
          </a:p>
          <a:p>
            <a:r>
              <a:rPr lang="en-US" sz="1600" dirty="0" smtClean="0">
                <a:solidFill>
                  <a:schemeClr val="tx1"/>
                </a:solidFill>
              </a:rPr>
              <a:t>A) Real		B) Virtual		C) Impossible to tell</a:t>
            </a:r>
            <a:endParaRPr lang="en-US" sz="1600" dirty="0">
              <a:solidFill>
                <a:schemeClr val="tx1"/>
              </a:solidFill>
            </a:endParaRPr>
          </a:p>
        </p:txBody>
      </p:sp>
      <p:sp>
        <p:nvSpPr>
          <p:cNvPr id="7" name="TextBox 6"/>
          <p:cNvSpPr txBox="1"/>
          <p:nvPr/>
        </p:nvSpPr>
        <p:spPr>
          <a:xfrm>
            <a:off x="7235859" y="0"/>
            <a:ext cx="1908142" cy="738664"/>
          </a:xfrm>
          <a:prstGeom prst="rect">
            <a:avLst/>
          </a:prstGeom>
          <a:solidFill>
            <a:srgbClr val="FFFF00"/>
          </a:solidFill>
          <a:ln>
            <a:solidFill>
              <a:schemeClr val="tx1"/>
            </a:solidFill>
          </a:ln>
        </p:spPr>
        <p:txBody>
          <a:bodyPr wrap="square" rtlCol="0">
            <a:spAutoFit/>
          </a:bodyPr>
          <a:lstStyle/>
          <a:p>
            <a:r>
              <a:rPr lang="en-US" sz="1400" dirty="0" smtClean="0">
                <a:solidFill>
                  <a:schemeClr val="tx1"/>
                </a:solidFill>
              </a:rPr>
              <a:t>Case 7: Diverging lens, object anywhere in front of the lens</a:t>
            </a:r>
          </a:p>
        </p:txBody>
      </p:sp>
    </p:spTree>
    <p:extLst>
      <p:ext uri="{BB962C8B-B14F-4D97-AF65-F5344CB8AC3E}">
        <p14:creationId xmlns:p14="http://schemas.microsoft.com/office/powerpoint/2010/main" val="35651625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14940998"/>
              </p:ext>
            </p:extLst>
          </p:nvPr>
        </p:nvGraphicFramePr>
        <p:xfrm>
          <a:off x="0" y="3444240"/>
          <a:ext cx="9144000" cy="341376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gridCol w="1016000">
                  <a:extLst>
                    <a:ext uri="{9D8B030D-6E8A-4147-A177-3AD203B41FA5}">
                      <a16:colId xmlns:a16="http://schemas.microsoft.com/office/drawing/2014/main" val="20006"/>
                    </a:ext>
                  </a:extLst>
                </a:gridCol>
                <a:gridCol w="1016000">
                  <a:extLst>
                    <a:ext uri="{9D8B030D-6E8A-4147-A177-3AD203B41FA5}">
                      <a16:colId xmlns:a16="http://schemas.microsoft.com/office/drawing/2014/main" val="20007"/>
                    </a:ext>
                  </a:extLst>
                </a:gridCol>
                <a:gridCol w="1016000">
                  <a:extLst>
                    <a:ext uri="{9D8B030D-6E8A-4147-A177-3AD203B41FA5}">
                      <a16:colId xmlns:a16="http://schemas.microsoft.com/office/drawing/2014/main" val="20008"/>
                    </a:ext>
                  </a:extLst>
                </a:gridCol>
              </a:tblGrid>
              <a:tr h="370840">
                <a:tc>
                  <a:txBody>
                    <a:bodyPr/>
                    <a:lstStyle/>
                    <a:p>
                      <a:pPr marL="0" marR="0" algn="ctr">
                        <a:spcBef>
                          <a:spcPts val="0"/>
                        </a:spcBef>
                        <a:spcAft>
                          <a:spcPts val="0"/>
                        </a:spcAft>
                      </a:pPr>
                      <a:r>
                        <a:rPr lang="en-US" sz="1400" b="1" dirty="0" smtClean="0">
                          <a:solidFill>
                            <a:schemeClr val="tx1"/>
                          </a:solidFill>
                          <a:effectLst/>
                          <a:latin typeface="+mn-lt"/>
                          <a:ea typeface="Times New Roman" panose="02020603050405020304" pitchFamily="18" charset="0"/>
                        </a:rPr>
                        <a:t>Device</a:t>
                      </a:r>
                      <a:endParaRPr lang="en-US" sz="1400" b="1" dirty="0">
                        <a:solidFill>
                          <a:schemeClr val="tx1"/>
                        </a:solidFill>
                        <a:effectLst/>
                        <a:latin typeface="+mn-lt"/>
                        <a:ea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400" dirty="0" smtClean="0">
                          <a:solidFill>
                            <a:schemeClr val="tx1"/>
                          </a:solidFill>
                          <a:effectLst/>
                          <a:latin typeface="+mn-lt"/>
                          <a:ea typeface="Times New Roman" panose="02020603050405020304" pitchFamily="18" charset="0"/>
                        </a:rPr>
                        <a:t>Object </a:t>
                      </a:r>
                      <a:r>
                        <a:rPr lang="en-US" sz="1400" dirty="0">
                          <a:solidFill>
                            <a:schemeClr val="tx1"/>
                          </a:solidFill>
                          <a:effectLst/>
                          <a:latin typeface="+mn-lt"/>
                          <a:ea typeface="Times New Roman" panose="02020603050405020304" pitchFamily="18" charset="0"/>
                        </a:rPr>
                        <a:t>location</a:t>
                      </a:r>
                    </a:p>
                  </a:txBody>
                  <a:tcPr marL="68580" marR="68580" marT="0" marB="0" anchor="ctr">
                    <a:lnB w="12700" cap="flat" cmpd="sng" algn="ctr">
                      <a:solidFill>
                        <a:schemeClr val="tx1"/>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400" smtClean="0">
                          <a:solidFill>
                            <a:schemeClr val="tx1"/>
                          </a:solidFill>
                          <a:effectLst/>
                          <a:latin typeface="+mn-lt"/>
                          <a:ea typeface="Times New Roman" panose="02020603050405020304" pitchFamily="18" charset="0"/>
                        </a:rPr>
                        <a:t>Image </a:t>
                      </a:r>
                      <a:r>
                        <a:rPr lang="en-US" sz="1400">
                          <a:solidFill>
                            <a:schemeClr val="tx1"/>
                          </a:solidFill>
                          <a:effectLst/>
                          <a:latin typeface="+mn-lt"/>
                          <a:ea typeface="Times New Roman" panose="02020603050405020304" pitchFamily="18" charset="0"/>
                        </a:rPr>
                        <a:t>location</a:t>
                      </a:r>
                    </a:p>
                  </a:txBody>
                  <a:tcPr marL="68580" marR="68580" marT="0" marB="0" anchor="ctr">
                    <a:lnB w="12700" cap="flat" cmpd="sng" algn="ctr">
                      <a:solidFill>
                        <a:schemeClr val="tx1"/>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400" dirty="0" smtClean="0">
                          <a:solidFill>
                            <a:schemeClr val="tx1"/>
                          </a:solidFill>
                          <a:effectLst/>
                          <a:latin typeface="+mn-lt"/>
                          <a:ea typeface="Times New Roman" panose="02020603050405020304" pitchFamily="18" charset="0"/>
                        </a:rPr>
                        <a:t>Image </a:t>
                      </a:r>
                      <a:r>
                        <a:rPr lang="en-US" sz="1400" dirty="0">
                          <a:solidFill>
                            <a:schemeClr val="tx1"/>
                          </a:solidFill>
                          <a:effectLst/>
                          <a:latin typeface="+mn-lt"/>
                          <a:ea typeface="Times New Roman" panose="02020603050405020304" pitchFamily="18" charset="0"/>
                        </a:rPr>
                        <a:t>type</a:t>
                      </a:r>
                    </a:p>
                  </a:txBody>
                  <a:tcPr marL="68580" marR="68580" marT="0" marB="0" anchor="ctr">
                    <a:lnB w="12700" cap="flat" cmpd="sng" algn="ctr">
                      <a:solidFill>
                        <a:schemeClr val="tx1"/>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400" dirty="0" smtClean="0">
                          <a:solidFill>
                            <a:schemeClr val="tx1"/>
                          </a:solidFill>
                          <a:effectLst/>
                          <a:latin typeface="+mn-lt"/>
                          <a:ea typeface="Times New Roman" panose="02020603050405020304" pitchFamily="18" charset="0"/>
                        </a:rPr>
                        <a:t>Image </a:t>
                      </a:r>
                      <a:r>
                        <a:rPr lang="en-US" sz="1400" dirty="0">
                          <a:solidFill>
                            <a:schemeClr val="tx1"/>
                          </a:solidFill>
                          <a:effectLst/>
                          <a:latin typeface="+mn-lt"/>
                          <a:ea typeface="Times New Roman" panose="02020603050405020304" pitchFamily="18" charset="0"/>
                        </a:rPr>
                        <a:t>orientation</a:t>
                      </a:r>
                    </a:p>
                  </a:txBody>
                  <a:tcPr marL="68580" marR="68580" marT="0" marB="0" anchor="ctr">
                    <a:lnB w="12700" cap="flat" cmpd="sng" algn="ctr">
                      <a:solidFill>
                        <a:schemeClr val="tx1"/>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400" dirty="0" smtClean="0">
                          <a:solidFill>
                            <a:schemeClr val="tx1"/>
                          </a:solidFill>
                          <a:effectLst/>
                          <a:latin typeface="+mn-lt"/>
                          <a:ea typeface="Times New Roman" panose="02020603050405020304" pitchFamily="18" charset="0"/>
                        </a:rPr>
                        <a:t>Sign </a:t>
                      </a:r>
                      <a:r>
                        <a:rPr lang="en-US" sz="1400" dirty="0">
                          <a:solidFill>
                            <a:schemeClr val="tx1"/>
                          </a:solidFill>
                          <a:effectLst/>
                          <a:latin typeface="+mn-lt"/>
                          <a:ea typeface="Times New Roman" panose="02020603050405020304" pitchFamily="18" charset="0"/>
                        </a:rPr>
                        <a:t>of f</a:t>
                      </a:r>
                    </a:p>
                  </a:txBody>
                  <a:tcPr marL="68580" marR="68580" marT="0" marB="0" anchor="ctr">
                    <a:lnB w="12700" cap="flat" cmpd="sng" algn="ctr">
                      <a:solidFill>
                        <a:schemeClr val="tx1"/>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400" dirty="0" smtClean="0">
                          <a:solidFill>
                            <a:schemeClr val="tx1"/>
                          </a:solidFill>
                          <a:effectLst/>
                          <a:latin typeface="+mn-lt"/>
                          <a:ea typeface="Times New Roman" panose="02020603050405020304" pitchFamily="18" charset="0"/>
                        </a:rPr>
                        <a:t>Sign </a:t>
                      </a:r>
                      <a:r>
                        <a:rPr lang="en-US" sz="1400" dirty="0">
                          <a:solidFill>
                            <a:schemeClr val="tx1"/>
                          </a:solidFill>
                          <a:effectLst/>
                          <a:latin typeface="+mn-lt"/>
                          <a:ea typeface="Times New Roman" panose="02020603050405020304" pitchFamily="18" charset="0"/>
                        </a:rPr>
                        <a:t>of </a:t>
                      </a:r>
                      <a:r>
                        <a:rPr lang="en-US" sz="1400" dirty="0" smtClean="0">
                          <a:solidFill>
                            <a:schemeClr val="tx1"/>
                          </a:solidFill>
                          <a:effectLst/>
                          <a:latin typeface="+mn-lt"/>
                          <a:ea typeface="Times New Roman" panose="02020603050405020304" pitchFamily="18" charset="0"/>
                        </a:rPr>
                        <a:t>R</a:t>
                      </a:r>
                      <a:endParaRPr lang="en-US" sz="1400" dirty="0">
                        <a:solidFill>
                          <a:schemeClr val="tx1"/>
                        </a:solidFill>
                        <a:effectLst/>
                        <a:latin typeface="+mn-lt"/>
                        <a:ea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400" dirty="0" smtClean="0">
                          <a:solidFill>
                            <a:schemeClr val="tx1"/>
                          </a:solidFill>
                          <a:effectLst/>
                          <a:latin typeface="+mn-lt"/>
                          <a:ea typeface="Times New Roman" panose="02020603050405020304" pitchFamily="18" charset="0"/>
                        </a:rPr>
                        <a:t>Sign </a:t>
                      </a:r>
                      <a:r>
                        <a:rPr lang="en-US" sz="1400" dirty="0">
                          <a:solidFill>
                            <a:schemeClr val="tx1"/>
                          </a:solidFill>
                          <a:effectLst/>
                          <a:latin typeface="+mn-lt"/>
                          <a:ea typeface="Times New Roman" panose="02020603050405020304" pitchFamily="18" charset="0"/>
                        </a:rPr>
                        <a:t>of q</a:t>
                      </a:r>
                    </a:p>
                  </a:txBody>
                  <a:tcPr marL="68580" marR="68580" marT="0" marB="0" anchor="ctr">
                    <a:lnB w="12700" cap="flat" cmpd="sng" algn="ctr">
                      <a:solidFill>
                        <a:schemeClr val="tx1"/>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400" dirty="0" smtClean="0">
                          <a:solidFill>
                            <a:schemeClr val="tx1"/>
                          </a:solidFill>
                          <a:effectLst/>
                          <a:latin typeface="+mn-lt"/>
                          <a:ea typeface="Times New Roman" panose="02020603050405020304" pitchFamily="18" charset="0"/>
                        </a:rPr>
                        <a:t>Sign </a:t>
                      </a:r>
                      <a:r>
                        <a:rPr lang="en-US" sz="1400" dirty="0">
                          <a:solidFill>
                            <a:schemeClr val="tx1"/>
                          </a:solidFill>
                          <a:effectLst/>
                          <a:latin typeface="+mn-lt"/>
                          <a:ea typeface="Times New Roman" panose="02020603050405020304" pitchFamily="18" charset="0"/>
                        </a:rPr>
                        <a:t>of m</a:t>
                      </a:r>
                    </a:p>
                  </a:txBody>
                  <a:tcPr marL="68580" marR="68580" marT="0" marB="0" anchor="ctr">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370840">
                <a:tc>
                  <a:txBody>
                    <a:bodyPr/>
                    <a:lstStyle/>
                    <a:p>
                      <a:pPr marL="0" marR="0" algn="ctr">
                        <a:spcBef>
                          <a:spcPts val="0"/>
                        </a:spcBef>
                        <a:spcAft>
                          <a:spcPts val="0"/>
                        </a:spcAft>
                      </a:pPr>
                      <a:r>
                        <a:rPr lang="en-US" sz="1400" b="1" dirty="0" smtClean="0">
                          <a:solidFill>
                            <a:schemeClr val="tx1"/>
                          </a:solidFill>
                          <a:effectLst/>
                          <a:latin typeface="+mn-lt"/>
                          <a:ea typeface="Times New Roman" panose="02020603050405020304" pitchFamily="18" charset="0"/>
                        </a:rPr>
                        <a:t>Plane </a:t>
                      </a:r>
                      <a:r>
                        <a:rPr lang="en-US" sz="1400" b="1" dirty="0">
                          <a:solidFill>
                            <a:schemeClr val="tx1"/>
                          </a:solidFill>
                          <a:effectLst/>
                          <a:latin typeface="+mn-lt"/>
                          <a:ea typeface="Times New Roman" panose="02020603050405020304" pitchFamily="18" charset="0"/>
                        </a:rPr>
                        <a:t>mirror</a:t>
                      </a: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anywhere</a:t>
                      </a: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opposite object</a:t>
                      </a: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virtual</a:t>
                      </a: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same as object</a:t>
                      </a: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400" baseline="0" dirty="0" smtClean="0">
                          <a:solidFill>
                            <a:schemeClr val="tx1"/>
                          </a:solidFill>
                          <a:effectLst/>
                          <a:latin typeface="+mn-lt"/>
                          <a:ea typeface="Times New Roman" panose="02020603050405020304" pitchFamily="18" charset="0"/>
                        </a:rPr>
                        <a:t>f = ∞</a:t>
                      </a:r>
                      <a:endParaRPr lang="en-US" sz="1400" dirty="0">
                        <a:solidFill>
                          <a:schemeClr val="tx1"/>
                        </a:solidFill>
                        <a:effectLst/>
                        <a:latin typeface="+mn-lt"/>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aseline="0" dirty="0" smtClean="0">
                          <a:solidFill>
                            <a:schemeClr val="tx1"/>
                          </a:solidFill>
                          <a:effectLst/>
                          <a:latin typeface="+mn-lt"/>
                          <a:ea typeface="Times New Roman" panose="02020603050405020304" pitchFamily="18" charset="0"/>
                        </a:rPr>
                        <a:t>∞</a:t>
                      </a:r>
                      <a:endParaRPr lang="en-US" sz="1400" dirty="0">
                        <a:solidFill>
                          <a:schemeClr val="tx1"/>
                        </a:solidFill>
                        <a:effectLst/>
                        <a:latin typeface="+mn-lt"/>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negative</a:t>
                      </a: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400" dirty="0" smtClean="0">
                          <a:solidFill>
                            <a:schemeClr val="tx1"/>
                          </a:solidFill>
                          <a:effectLst/>
                          <a:latin typeface="+mn-lt"/>
                          <a:ea typeface="Times New Roman" panose="02020603050405020304" pitchFamily="18" charset="0"/>
                        </a:rPr>
                        <a:t>= +</a:t>
                      </a:r>
                      <a:r>
                        <a:rPr lang="en-US" sz="1400" dirty="0">
                          <a:solidFill>
                            <a:schemeClr val="tx1"/>
                          </a:solidFill>
                          <a:effectLst/>
                          <a:latin typeface="+mn-lt"/>
                          <a:ea typeface="Times New Roman" panose="02020603050405020304" pitchFamily="18" charset="0"/>
                        </a:rPr>
                        <a:t>1</a:t>
                      </a:r>
                    </a:p>
                  </a:txBody>
                  <a:tcPr marL="68580" marR="68580"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pPr marL="0" marR="0" algn="ctr">
                        <a:spcBef>
                          <a:spcPts val="0"/>
                        </a:spcBef>
                        <a:spcAft>
                          <a:spcPts val="0"/>
                        </a:spcAft>
                      </a:pPr>
                      <a:r>
                        <a:rPr lang="en-US" sz="1400" b="1" dirty="0" smtClean="0">
                          <a:solidFill>
                            <a:schemeClr val="tx1"/>
                          </a:solidFill>
                          <a:effectLst/>
                          <a:latin typeface="+mn-lt"/>
                          <a:ea typeface="Times New Roman" panose="02020603050405020304" pitchFamily="18" charset="0"/>
                        </a:rPr>
                        <a:t>Concave </a:t>
                      </a:r>
                      <a:r>
                        <a:rPr lang="en-US" sz="1400" b="1" dirty="0">
                          <a:solidFill>
                            <a:schemeClr val="tx1"/>
                          </a:solidFill>
                          <a:effectLst/>
                          <a:latin typeface="+mn-lt"/>
                          <a:ea typeface="Times New Roman" panose="02020603050405020304" pitchFamily="18" charset="0"/>
                        </a:rPr>
                        <a:t>mirror</a:t>
                      </a:r>
                    </a:p>
                  </a:txBody>
                  <a:tcPr marL="68580" marR="68580" marT="0" marB="0" anchor="ct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outside f</a:t>
                      </a:r>
                    </a:p>
                  </a:txBody>
                  <a:tcPr marL="68580" marR="68580" marT="0" marB="0" anchor="ct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same</a:t>
                      </a:r>
                    </a:p>
                  </a:txBody>
                  <a:tcPr marL="68580" marR="68580" marT="0" marB="0" anchor="ct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real</a:t>
                      </a:r>
                    </a:p>
                  </a:txBody>
                  <a:tcPr marL="68580" marR="68580" marT="0" marB="0" anchor="ctr"/>
                </a:tc>
                <a:tc>
                  <a:txBody>
                    <a:bodyPr/>
                    <a:lstStyle/>
                    <a:p>
                      <a:pPr marL="0" marR="0" algn="ctr">
                        <a:spcBef>
                          <a:spcPts val="0"/>
                        </a:spcBef>
                        <a:spcAft>
                          <a:spcPts val="0"/>
                        </a:spcAft>
                      </a:pPr>
                      <a:r>
                        <a:rPr lang="en-US" sz="1400" dirty="0">
                          <a:solidFill>
                            <a:schemeClr val="tx1"/>
                          </a:solidFill>
                          <a:effectLst/>
                          <a:latin typeface="+mn-lt"/>
                          <a:ea typeface="Times New Roman" panose="02020603050405020304" pitchFamily="18" charset="0"/>
                        </a:rPr>
                        <a:t>inverted</a:t>
                      </a:r>
                    </a:p>
                  </a:txBody>
                  <a:tcPr marL="68580" marR="68580" marT="0" marB="0" anchor="ct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positive</a:t>
                      </a:r>
                    </a:p>
                  </a:txBody>
                  <a:tcPr marL="68580" marR="68580" marT="0" marB="0" anchor="ct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positive</a:t>
                      </a:r>
                    </a:p>
                  </a:txBody>
                  <a:tcPr marL="68580" marR="68580" marT="0" marB="0" anchor="ct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positive</a:t>
                      </a:r>
                    </a:p>
                  </a:txBody>
                  <a:tcPr marL="68580" marR="68580" marT="0" marB="0" anchor="ctr"/>
                </a:tc>
                <a:tc>
                  <a:txBody>
                    <a:bodyPr/>
                    <a:lstStyle/>
                    <a:p>
                      <a:pPr marL="0" marR="0" algn="ctr">
                        <a:spcBef>
                          <a:spcPts val="0"/>
                        </a:spcBef>
                        <a:spcAft>
                          <a:spcPts val="0"/>
                        </a:spcAft>
                      </a:pPr>
                      <a:r>
                        <a:rPr lang="en-US" sz="1400" dirty="0">
                          <a:solidFill>
                            <a:schemeClr val="tx1"/>
                          </a:solidFill>
                          <a:effectLst/>
                          <a:latin typeface="+mn-lt"/>
                          <a:ea typeface="Times New Roman" panose="02020603050405020304" pitchFamily="18" charset="0"/>
                        </a:rPr>
                        <a:t>negative</a:t>
                      </a:r>
                    </a:p>
                  </a:txBody>
                  <a:tcPr marL="68580" marR="68580" marT="0" marB="0" anchor="ctr"/>
                </a:tc>
                <a:extLst>
                  <a:ext uri="{0D108BD9-81ED-4DB2-BD59-A6C34878D82A}">
                    <a16:rowId xmlns:a16="http://schemas.microsoft.com/office/drawing/2014/main" val="10002"/>
                  </a:ext>
                </a:extLst>
              </a:tr>
              <a:tr h="370840">
                <a:tc>
                  <a:txBody>
                    <a:bodyPr/>
                    <a:lstStyle/>
                    <a:p>
                      <a:pPr marL="0" marR="0" algn="ctr">
                        <a:spcBef>
                          <a:spcPts val="0"/>
                        </a:spcBef>
                        <a:spcAft>
                          <a:spcPts val="0"/>
                        </a:spcAft>
                      </a:pPr>
                      <a:r>
                        <a:rPr lang="en-US" sz="1400" b="1">
                          <a:solidFill>
                            <a:schemeClr val="tx1"/>
                          </a:solidFill>
                          <a:effectLst/>
                          <a:latin typeface="+mn-lt"/>
                          <a:ea typeface="Times New Roman" panose="02020603050405020304" pitchFamily="18" charset="0"/>
                        </a:rPr>
                        <a:t>Concave mirror</a:t>
                      </a:r>
                    </a:p>
                  </a:txBody>
                  <a:tcPr marL="68580" marR="68580" marT="0" marB="0" anchor="ct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inside f</a:t>
                      </a:r>
                    </a:p>
                  </a:txBody>
                  <a:tcPr marL="68580" marR="68580" marT="0" marB="0" anchor="ct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opposite</a:t>
                      </a:r>
                    </a:p>
                  </a:txBody>
                  <a:tcPr marL="68580" marR="68580" marT="0" marB="0" anchor="ct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virtual</a:t>
                      </a:r>
                    </a:p>
                  </a:txBody>
                  <a:tcPr marL="68580" marR="68580" marT="0" marB="0" anchor="ctr"/>
                </a:tc>
                <a:tc>
                  <a:txBody>
                    <a:bodyPr/>
                    <a:lstStyle/>
                    <a:p>
                      <a:pPr marL="0" marR="0" algn="ctr">
                        <a:spcBef>
                          <a:spcPts val="0"/>
                        </a:spcBef>
                        <a:spcAft>
                          <a:spcPts val="0"/>
                        </a:spcAft>
                      </a:pPr>
                      <a:r>
                        <a:rPr lang="en-US" sz="1400" dirty="0">
                          <a:solidFill>
                            <a:schemeClr val="tx1"/>
                          </a:solidFill>
                          <a:effectLst/>
                          <a:latin typeface="+mn-lt"/>
                          <a:ea typeface="Times New Roman" panose="02020603050405020304" pitchFamily="18" charset="0"/>
                        </a:rPr>
                        <a:t>same</a:t>
                      </a:r>
                    </a:p>
                  </a:txBody>
                  <a:tcPr marL="68580" marR="68580" marT="0" marB="0" anchor="ct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positive</a:t>
                      </a:r>
                    </a:p>
                  </a:txBody>
                  <a:tcPr marL="68580" marR="68580" marT="0" marB="0" anchor="ct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positive</a:t>
                      </a:r>
                    </a:p>
                  </a:txBody>
                  <a:tcPr marL="68580" marR="68580" marT="0" marB="0" anchor="ct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negative</a:t>
                      </a:r>
                    </a:p>
                  </a:txBody>
                  <a:tcPr marL="68580" marR="68580" marT="0" marB="0" anchor="ctr"/>
                </a:tc>
                <a:tc>
                  <a:txBody>
                    <a:bodyPr/>
                    <a:lstStyle/>
                    <a:p>
                      <a:pPr marL="0" marR="0" algn="ctr">
                        <a:spcBef>
                          <a:spcPts val="0"/>
                        </a:spcBef>
                        <a:spcAft>
                          <a:spcPts val="0"/>
                        </a:spcAft>
                      </a:pPr>
                      <a:r>
                        <a:rPr lang="en-US" sz="1400" dirty="0">
                          <a:solidFill>
                            <a:schemeClr val="tx1"/>
                          </a:solidFill>
                          <a:effectLst/>
                          <a:latin typeface="+mn-lt"/>
                          <a:ea typeface="Times New Roman" panose="02020603050405020304" pitchFamily="18" charset="0"/>
                        </a:rPr>
                        <a:t>positive</a:t>
                      </a:r>
                    </a:p>
                  </a:txBody>
                  <a:tcPr marL="68580" marR="68580" marT="0" marB="0" anchor="ctr"/>
                </a:tc>
                <a:extLst>
                  <a:ext uri="{0D108BD9-81ED-4DB2-BD59-A6C34878D82A}">
                    <a16:rowId xmlns:a16="http://schemas.microsoft.com/office/drawing/2014/main" val="10003"/>
                  </a:ext>
                </a:extLst>
              </a:tr>
              <a:tr h="370840">
                <a:tc>
                  <a:txBody>
                    <a:bodyPr/>
                    <a:lstStyle/>
                    <a:p>
                      <a:pPr marL="0" marR="0" algn="ctr">
                        <a:spcBef>
                          <a:spcPts val="0"/>
                        </a:spcBef>
                        <a:spcAft>
                          <a:spcPts val="0"/>
                        </a:spcAft>
                      </a:pPr>
                      <a:r>
                        <a:rPr lang="en-US" sz="1400" b="1" dirty="0" smtClean="0">
                          <a:solidFill>
                            <a:schemeClr val="tx1"/>
                          </a:solidFill>
                          <a:effectLst/>
                          <a:latin typeface="+mn-lt"/>
                          <a:ea typeface="Times New Roman" panose="02020603050405020304" pitchFamily="18" charset="0"/>
                        </a:rPr>
                        <a:t>Convex </a:t>
                      </a:r>
                      <a:r>
                        <a:rPr lang="en-US" sz="1400" b="1" dirty="0">
                          <a:solidFill>
                            <a:schemeClr val="tx1"/>
                          </a:solidFill>
                          <a:effectLst/>
                          <a:latin typeface="+mn-lt"/>
                          <a:ea typeface="Times New Roman" panose="02020603050405020304" pitchFamily="18" charset="0"/>
                        </a:rPr>
                        <a:t>mirror</a:t>
                      </a:r>
                    </a:p>
                  </a:txBody>
                  <a:tcPr marL="68580" marR="68580" marT="0" marB="0" anchor="ct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anywhere</a:t>
                      </a:r>
                    </a:p>
                  </a:txBody>
                  <a:tcPr marL="68580" marR="68580" marT="0" marB="0" anchor="ct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opposite</a:t>
                      </a:r>
                    </a:p>
                  </a:txBody>
                  <a:tcPr marL="68580" marR="68580" marT="0" marB="0" anchor="ct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virtual</a:t>
                      </a:r>
                    </a:p>
                  </a:txBody>
                  <a:tcPr marL="68580" marR="68580" marT="0" marB="0" anchor="ct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same</a:t>
                      </a:r>
                    </a:p>
                  </a:txBody>
                  <a:tcPr marL="68580" marR="68580" marT="0" marB="0" anchor="ct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negative</a:t>
                      </a:r>
                    </a:p>
                  </a:txBody>
                  <a:tcPr marL="68580" marR="68580" marT="0" marB="0" anchor="ct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negative</a:t>
                      </a:r>
                    </a:p>
                  </a:txBody>
                  <a:tcPr marL="68580" marR="68580" marT="0" marB="0" anchor="ct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negative</a:t>
                      </a:r>
                    </a:p>
                  </a:txBody>
                  <a:tcPr marL="68580" marR="68580" marT="0" marB="0" anchor="ct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positive</a:t>
                      </a:r>
                    </a:p>
                  </a:txBody>
                  <a:tcPr marL="68580" marR="68580" marT="0" marB="0" anchor="ctr"/>
                </a:tc>
                <a:extLst>
                  <a:ext uri="{0D108BD9-81ED-4DB2-BD59-A6C34878D82A}">
                    <a16:rowId xmlns:a16="http://schemas.microsoft.com/office/drawing/2014/main" val="10004"/>
                  </a:ext>
                </a:extLst>
              </a:tr>
              <a:tr h="370840">
                <a:tc>
                  <a:txBody>
                    <a:bodyPr/>
                    <a:lstStyle/>
                    <a:p>
                      <a:pPr marL="0" marR="0" algn="ctr">
                        <a:spcBef>
                          <a:spcPts val="0"/>
                        </a:spcBef>
                        <a:spcAft>
                          <a:spcPts val="0"/>
                        </a:spcAft>
                      </a:pPr>
                      <a:r>
                        <a:rPr lang="en-US" sz="1400" b="1" dirty="0" smtClean="0">
                          <a:solidFill>
                            <a:schemeClr val="tx1"/>
                          </a:solidFill>
                          <a:effectLst/>
                          <a:latin typeface="+mn-lt"/>
                          <a:ea typeface="Times New Roman" panose="02020603050405020304" pitchFamily="18" charset="0"/>
                        </a:rPr>
                        <a:t>Converging lens</a:t>
                      </a:r>
                      <a:endParaRPr lang="en-US" sz="1400" b="1" dirty="0">
                        <a:solidFill>
                          <a:schemeClr val="tx1"/>
                        </a:solidFill>
                        <a:effectLst/>
                        <a:latin typeface="+mn-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outside f</a:t>
                      </a:r>
                    </a:p>
                  </a:txBody>
                  <a:tcPr marL="68580" marR="68580" marT="0" marB="0" anchor="ct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opposite</a:t>
                      </a:r>
                    </a:p>
                  </a:txBody>
                  <a:tcPr marL="68580" marR="68580" marT="0" marB="0" anchor="ct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real</a:t>
                      </a:r>
                    </a:p>
                  </a:txBody>
                  <a:tcPr marL="68580" marR="68580" marT="0" marB="0" anchor="ct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inverted</a:t>
                      </a:r>
                    </a:p>
                  </a:txBody>
                  <a:tcPr marL="68580" marR="68580" marT="0" marB="0" anchor="ct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positive</a:t>
                      </a:r>
                    </a:p>
                  </a:txBody>
                  <a:tcPr marL="68580" marR="68580" marT="0" marB="0" anchor="ct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positive</a:t>
                      </a:r>
                    </a:p>
                  </a:txBody>
                  <a:tcPr marL="68580" marR="68580" marT="0" marB="0" anchor="ct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positive</a:t>
                      </a:r>
                    </a:p>
                  </a:txBody>
                  <a:tcPr marL="68580" marR="68580" marT="0" marB="0" anchor="ctr"/>
                </a:tc>
                <a:tc>
                  <a:txBody>
                    <a:bodyPr/>
                    <a:lstStyle/>
                    <a:p>
                      <a:pPr marL="0" marR="0" algn="ctr">
                        <a:spcBef>
                          <a:spcPts val="0"/>
                        </a:spcBef>
                        <a:spcAft>
                          <a:spcPts val="0"/>
                        </a:spcAft>
                      </a:pPr>
                      <a:r>
                        <a:rPr lang="en-US" sz="1400" dirty="0">
                          <a:solidFill>
                            <a:schemeClr val="tx1"/>
                          </a:solidFill>
                          <a:effectLst/>
                          <a:latin typeface="+mn-lt"/>
                          <a:ea typeface="Times New Roman" panose="02020603050405020304" pitchFamily="18" charset="0"/>
                        </a:rPr>
                        <a:t>negative</a:t>
                      </a:r>
                    </a:p>
                  </a:txBody>
                  <a:tcPr marL="68580" marR="68580" marT="0" marB="0" anchor="ctr"/>
                </a:tc>
                <a:extLst>
                  <a:ext uri="{0D108BD9-81ED-4DB2-BD59-A6C34878D82A}">
                    <a16:rowId xmlns:a16="http://schemas.microsoft.com/office/drawing/2014/main" val="10005"/>
                  </a:ext>
                </a:extLst>
              </a:tr>
              <a:tr h="370840">
                <a:tc>
                  <a:txBody>
                    <a:bodyPr/>
                    <a:lstStyle/>
                    <a:p>
                      <a:pPr marL="0" marR="0" algn="ctr">
                        <a:spcBef>
                          <a:spcPts val="0"/>
                        </a:spcBef>
                        <a:spcAft>
                          <a:spcPts val="0"/>
                        </a:spcAft>
                      </a:pPr>
                      <a:r>
                        <a:rPr lang="en-US" sz="1400" b="1" dirty="0" smtClean="0">
                          <a:solidFill>
                            <a:schemeClr val="tx1"/>
                          </a:solidFill>
                          <a:effectLst/>
                          <a:latin typeface="+mn-lt"/>
                          <a:ea typeface="Times New Roman" panose="02020603050405020304" pitchFamily="18" charset="0"/>
                        </a:rPr>
                        <a:t>Converging lens</a:t>
                      </a:r>
                      <a:endParaRPr lang="en-US" sz="1400" b="1" dirty="0">
                        <a:solidFill>
                          <a:schemeClr val="tx1"/>
                        </a:solidFill>
                        <a:effectLst/>
                        <a:latin typeface="+mn-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inside f</a:t>
                      </a:r>
                    </a:p>
                  </a:txBody>
                  <a:tcPr marL="68580" marR="68580" marT="0" marB="0" anchor="ct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same</a:t>
                      </a:r>
                    </a:p>
                  </a:txBody>
                  <a:tcPr marL="68580" marR="68580" marT="0" marB="0" anchor="ct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virtual</a:t>
                      </a:r>
                    </a:p>
                  </a:txBody>
                  <a:tcPr marL="68580" marR="68580" marT="0" marB="0" anchor="ct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same</a:t>
                      </a:r>
                    </a:p>
                  </a:txBody>
                  <a:tcPr marL="68580" marR="68580" marT="0" marB="0" anchor="ct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positive</a:t>
                      </a:r>
                    </a:p>
                  </a:txBody>
                  <a:tcPr marL="68580" marR="68580" marT="0" marB="0" anchor="ct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positive</a:t>
                      </a:r>
                    </a:p>
                  </a:txBody>
                  <a:tcPr marL="68580" marR="68580" marT="0" marB="0" anchor="ct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negative</a:t>
                      </a:r>
                    </a:p>
                  </a:txBody>
                  <a:tcPr marL="68580" marR="68580" marT="0" marB="0" anchor="ctr"/>
                </a:tc>
                <a:tc>
                  <a:txBody>
                    <a:bodyPr/>
                    <a:lstStyle/>
                    <a:p>
                      <a:pPr marL="0" marR="0" algn="ctr">
                        <a:spcBef>
                          <a:spcPts val="0"/>
                        </a:spcBef>
                        <a:spcAft>
                          <a:spcPts val="0"/>
                        </a:spcAft>
                      </a:pPr>
                      <a:r>
                        <a:rPr lang="en-US" sz="1400" dirty="0">
                          <a:solidFill>
                            <a:schemeClr val="tx1"/>
                          </a:solidFill>
                          <a:effectLst/>
                          <a:latin typeface="+mn-lt"/>
                          <a:ea typeface="Times New Roman" panose="02020603050405020304" pitchFamily="18" charset="0"/>
                        </a:rPr>
                        <a:t>positive</a:t>
                      </a:r>
                    </a:p>
                  </a:txBody>
                  <a:tcPr marL="68580" marR="68580" marT="0" marB="0" anchor="ctr"/>
                </a:tc>
                <a:extLst>
                  <a:ext uri="{0D108BD9-81ED-4DB2-BD59-A6C34878D82A}">
                    <a16:rowId xmlns:a16="http://schemas.microsoft.com/office/drawing/2014/main" val="10006"/>
                  </a:ext>
                </a:extLst>
              </a:tr>
              <a:tr h="370840">
                <a:tc>
                  <a:txBody>
                    <a:bodyPr/>
                    <a:lstStyle/>
                    <a:p>
                      <a:pPr marL="0" marR="0" algn="ctr">
                        <a:spcBef>
                          <a:spcPts val="0"/>
                        </a:spcBef>
                        <a:spcAft>
                          <a:spcPts val="0"/>
                        </a:spcAft>
                      </a:pPr>
                      <a:r>
                        <a:rPr lang="en-US" sz="1400" b="1" dirty="0" smtClean="0">
                          <a:solidFill>
                            <a:schemeClr val="tx1"/>
                          </a:solidFill>
                          <a:effectLst/>
                          <a:latin typeface="+mn-lt"/>
                          <a:ea typeface="Times New Roman" panose="02020603050405020304" pitchFamily="18" charset="0"/>
                        </a:rPr>
                        <a:t>Diverging lens</a:t>
                      </a:r>
                      <a:endParaRPr lang="en-US" sz="1400" b="1" dirty="0">
                        <a:solidFill>
                          <a:schemeClr val="tx1"/>
                        </a:solidFill>
                        <a:effectLst/>
                        <a:latin typeface="+mn-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solidFill>
                            <a:schemeClr val="tx1"/>
                          </a:solidFill>
                          <a:effectLst/>
                          <a:latin typeface="+mn-lt"/>
                          <a:ea typeface="Times New Roman" panose="02020603050405020304" pitchFamily="18" charset="0"/>
                        </a:rPr>
                        <a:t>anywhere</a:t>
                      </a:r>
                    </a:p>
                  </a:txBody>
                  <a:tcPr marL="68580" marR="68580" marT="0" marB="0" anchor="ctr"/>
                </a:tc>
                <a:tc>
                  <a:txBody>
                    <a:bodyPr/>
                    <a:lstStyle/>
                    <a:p>
                      <a:pPr marL="0" marR="0" algn="ctr">
                        <a:spcBef>
                          <a:spcPts val="0"/>
                        </a:spcBef>
                        <a:spcAft>
                          <a:spcPts val="0"/>
                        </a:spcAft>
                      </a:pPr>
                      <a:r>
                        <a:rPr lang="en-US" sz="1400" dirty="0">
                          <a:solidFill>
                            <a:schemeClr val="tx1"/>
                          </a:solidFill>
                          <a:effectLst/>
                          <a:latin typeface="+mn-lt"/>
                          <a:ea typeface="Times New Roman" panose="02020603050405020304" pitchFamily="18" charset="0"/>
                        </a:rPr>
                        <a:t>same</a:t>
                      </a:r>
                    </a:p>
                  </a:txBody>
                  <a:tcPr marL="68580" marR="68580" marT="0" marB="0" anchor="ctr"/>
                </a:tc>
                <a:tc>
                  <a:txBody>
                    <a:bodyPr/>
                    <a:lstStyle/>
                    <a:p>
                      <a:pPr marL="0" marR="0" algn="ctr">
                        <a:spcBef>
                          <a:spcPts val="0"/>
                        </a:spcBef>
                        <a:spcAft>
                          <a:spcPts val="0"/>
                        </a:spcAft>
                      </a:pPr>
                      <a:r>
                        <a:rPr lang="en-US" sz="1400" dirty="0">
                          <a:solidFill>
                            <a:schemeClr val="tx1"/>
                          </a:solidFill>
                          <a:effectLst/>
                          <a:latin typeface="+mn-lt"/>
                          <a:ea typeface="Times New Roman" panose="02020603050405020304" pitchFamily="18" charset="0"/>
                        </a:rPr>
                        <a:t>virtual</a:t>
                      </a:r>
                    </a:p>
                  </a:txBody>
                  <a:tcPr marL="68580" marR="68580" marT="0" marB="0" anchor="ctr"/>
                </a:tc>
                <a:tc>
                  <a:txBody>
                    <a:bodyPr/>
                    <a:lstStyle/>
                    <a:p>
                      <a:pPr marL="0" marR="0" algn="ctr">
                        <a:spcBef>
                          <a:spcPts val="0"/>
                        </a:spcBef>
                        <a:spcAft>
                          <a:spcPts val="0"/>
                        </a:spcAft>
                      </a:pPr>
                      <a:r>
                        <a:rPr lang="en-US" sz="1400" dirty="0">
                          <a:solidFill>
                            <a:schemeClr val="tx1"/>
                          </a:solidFill>
                          <a:effectLst/>
                          <a:latin typeface="+mn-lt"/>
                          <a:ea typeface="Times New Roman" panose="02020603050405020304" pitchFamily="18" charset="0"/>
                        </a:rPr>
                        <a:t>same</a:t>
                      </a:r>
                    </a:p>
                  </a:txBody>
                  <a:tcPr marL="68580" marR="68580" marT="0" marB="0" anchor="ctr"/>
                </a:tc>
                <a:tc>
                  <a:txBody>
                    <a:bodyPr/>
                    <a:lstStyle/>
                    <a:p>
                      <a:pPr marL="0" marR="0" algn="ctr">
                        <a:spcBef>
                          <a:spcPts val="0"/>
                        </a:spcBef>
                        <a:spcAft>
                          <a:spcPts val="0"/>
                        </a:spcAft>
                      </a:pPr>
                      <a:r>
                        <a:rPr lang="en-US" sz="1400" dirty="0">
                          <a:solidFill>
                            <a:schemeClr val="tx1"/>
                          </a:solidFill>
                          <a:effectLst/>
                          <a:latin typeface="+mn-lt"/>
                          <a:ea typeface="Times New Roman" panose="02020603050405020304" pitchFamily="18" charset="0"/>
                        </a:rPr>
                        <a:t>negative</a:t>
                      </a:r>
                    </a:p>
                  </a:txBody>
                  <a:tcPr marL="68580" marR="68580" marT="0" marB="0" anchor="ctr"/>
                </a:tc>
                <a:tc>
                  <a:txBody>
                    <a:bodyPr/>
                    <a:lstStyle/>
                    <a:p>
                      <a:pPr marL="0" marR="0" algn="ctr">
                        <a:spcBef>
                          <a:spcPts val="0"/>
                        </a:spcBef>
                        <a:spcAft>
                          <a:spcPts val="0"/>
                        </a:spcAft>
                      </a:pPr>
                      <a:r>
                        <a:rPr lang="en-US" sz="1400" dirty="0">
                          <a:solidFill>
                            <a:schemeClr val="tx1"/>
                          </a:solidFill>
                          <a:effectLst/>
                          <a:latin typeface="+mn-lt"/>
                          <a:ea typeface="Times New Roman" panose="02020603050405020304" pitchFamily="18" charset="0"/>
                        </a:rPr>
                        <a:t>negative</a:t>
                      </a:r>
                    </a:p>
                  </a:txBody>
                  <a:tcPr marL="68580" marR="68580" marT="0" marB="0" anchor="ctr"/>
                </a:tc>
                <a:tc>
                  <a:txBody>
                    <a:bodyPr/>
                    <a:lstStyle/>
                    <a:p>
                      <a:pPr marL="0" marR="0" algn="ctr">
                        <a:spcBef>
                          <a:spcPts val="0"/>
                        </a:spcBef>
                        <a:spcAft>
                          <a:spcPts val="0"/>
                        </a:spcAft>
                      </a:pPr>
                      <a:r>
                        <a:rPr lang="en-US" sz="1400" dirty="0">
                          <a:solidFill>
                            <a:schemeClr val="tx1"/>
                          </a:solidFill>
                          <a:effectLst/>
                          <a:latin typeface="+mn-lt"/>
                          <a:ea typeface="Times New Roman" panose="02020603050405020304" pitchFamily="18" charset="0"/>
                        </a:rPr>
                        <a:t>negative</a:t>
                      </a:r>
                    </a:p>
                  </a:txBody>
                  <a:tcPr marL="68580" marR="68580" marT="0" marB="0" anchor="ctr"/>
                </a:tc>
                <a:tc>
                  <a:txBody>
                    <a:bodyPr/>
                    <a:lstStyle/>
                    <a:p>
                      <a:pPr marL="0" marR="0" algn="ctr">
                        <a:spcBef>
                          <a:spcPts val="0"/>
                        </a:spcBef>
                        <a:spcAft>
                          <a:spcPts val="0"/>
                        </a:spcAft>
                      </a:pPr>
                      <a:r>
                        <a:rPr lang="en-US" sz="1400" dirty="0">
                          <a:solidFill>
                            <a:schemeClr val="tx1"/>
                          </a:solidFill>
                          <a:effectLst/>
                          <a:latin typeface="+mn-lt"/>
                          <a:ea typeface="Times New Roman" panose="02020603050405020304" pitchFamily="18" charset="0"/>
                        </a:rPr>
                        <a:t>positive</a:t>
                      </a:r>
                    </a:p>
                  </a:txBody>
                  <a:tcPr marL="68580" marR="68580" marT="0" marB="0" anchor="ctr"/>
                </a:tc>
                <a:extLst>
                  <a:ext uri="{0D108BD9-81ED-4DB2-BD59-A6C34878D82A}">
                    <a16:rowId xmlns:a16="http://schemas.microsoft.com/office/drawing/2014/main" val="10007"/>
                  </a:ext>
                </a:extLst>
              </a:tr>
            </a:tbl>
          </a:graphicData>
        </a:graphic>
      </p:graphicFrame>
      <p:sp>
        <p:nvSpPr>
          <p:cNvPr id="5" name="TextBox 4"/>
          <p:cNvSpPr txBox="1"/>
          <p:nvPr/>
        </p:nvSpPr>
        <p:spPr>
          <a:xfrm>
            <a:off x="0" y="737443"/>
            <a:ext cx="9144000" cy="2539157"/>
          </a:xfrm>
          <a:prstGeom prst="rect">
            <a:avLst/>
          </a:prstGeom>
          <a:noFill/>
        </p:spPr>
        <p:txBody>
          <a:bodyPr wrap="square" rtlCol="0">
            <a:spAutoFit/>
          </a:bodyPr>
          <a:lstStyle/>
          <a:p>
            <a:pPr marL="347663" indent="-347663">
              <a:spcAft>
                <a:spcPts val="600"/>
              </a:spcAft>
              <a:buAutoNum type="arabicPeriod"/>
            </a:pPr>
            <a:r>
              <a:rPr lang="en-US" sz="1600" dirty="0" smtClean="0">
                <a:solidFill>
                  <a:schemeClr val="tx1"/>
                </a:solidFill>
              </a:rPr>
              <a:t>Object </a:t>
            </a:r>
            <a:r>
              <a:rPr lang="en-US" sz="1600" dirty="0">
                <a:solidFill>
                  <a:schemeClr val="tx1"/>
                </a:solidFill>
              </a:rPr>
              <a:t>distances, </a:t>
            </a:r>
            <a:r>
              <a:rPr lang="en-US" sz="1600" dirty="0" smtClean="0">
                <a:solidFill>
                  <a:schemeClr val="tx1"/>
                </a:solidFill>
              </a:rPr>
              <a:t>p, </a:t>
            </a:r>
            <a:r>
              <a:rPr lang="en-US" sz="1600" dirty="0">
                <a:solidFill>
                  <a:schemeClr val="tx1"/>
                </a:solidFill>
              </a:rPr>
              <a:t>are </a:t>
            </a:r>
            <a:r>
              <a:rPr lang="en-US" sz="1600" dirty="0" smtClean="0">
                <a:solidFill>
                  <a:schemeClr val="tx1"/>
                </a:solidFill>
              </a:rPr>
              <a:t>typically positive </a:t>
            </a:r>
            <a:r>
              <a:rPr lang="en-US" sz="1600" dirty="0">
                <a:solidFill>
                  <a:schemeClr val="tx1"/>
                </a:solidFill>
              </a:rPr>
              <a:t>(</a:t>
            </a:r>
            <a:r>
              <a:rPr lang="en-US" sz="1600" dirty="0" smtClean="0">
                <a:solidFill>
                  <a:schemeClr val="tx1"/>
                </a:solidFill>
              </a:rPr>
              <a:t>except e.g., cases </a:t>
            </a:r>
            <a:r>
              <a:rPr lang="en-US" sz="1600" dirty="0">
                <a:solidFill>
                  <a:schemeClr val="tx1"/>
                </a:solidFill>
              </a:rPr>
              <a:t>of </a:t>
            </a:r>
            <a:r>
              <a:rPr lang="en-US" sz="1600" dirty="0" smtClean="0">
                <a:solidFill>
                  <a:schemeClr val="tx1"/>
                </a:solidFill>
              </a:rPr>
              <a:t>multiple lenses </a:t>
            </a:r>
            <a:r>
              <a:rPr lang="en-US" sz="1600" dirty="0">
                <a:solidFill>
                  <a:schemeClr val="tx1"/>
                </a:solidFill>
              </a:rPr>
              <a:t>or </a:t>
            </a:r>
            <a:r>
              <a:rPr lang="en-US" sz="1600" dirty="0" smtClean="0">
                <a:solidFill>
                  <a:schemeClr val="tx1"/>
                </a:solidFill>
              </a:rPr>
              <a:t>mirrors with an image on </a:t>
            </a:r>
            <a:r>
              <a:rPr lang="en-US" sz="1600" dirty="0">
                <a:solidFill>
                  <a:schemeClr val="tx1"/>
                </a:solidFill>
              </a:rPr>
              <a:t>the far side of </a:t>
            </a:r>
            <a:r>
              <a:rPr lang="en-US" sz="1600" dirty="0" smtClean="0">
                <a:solidFill>
                  <a:schemeClr val="tx1"/>
                </a:solidFill>
              </a:rPr>
              <a:t>a lens, or </a:t>
            </a:r>
            <a:r>
              <a:rPr lang="en-US" sz="1600" dirty="0">
                <a:solidFill>
                  <a:schemeClr val="tx1"/>
                </a:solidFill>
              </a:rPr>
              <a:t>a virtual </a:t>
            </a:r>
            <a:r>
              <a:rPr lang="en-US" sz="1600" dirty="0" smtClean="0">
                <a:solidFill>
                  <a:schemeClr val="tx1"/>
                </a:solidFill>
              </a:rPr>
              <a:t>object </a:t>
            </a:r>
            <a:r>
              <a:rPr lang="en-US" sz="1600" dirty="0">
                <a:solidFill>
                  <a:schemeClr val="tx1"/>
                </a:solidFill>
              </a:rPr>
              <a:t>behind mirror</a:t>
            </a:r>
            <a:r>
              <a:rPr lang="en-US" sz="1600" dirty="0" smtClean="0">
                <a:solidFill>
                  <a:schemeClr val="tx1"/>
                </a:solidFill>
              </a:rPr>
              <a:t>).</a:t>
            </a:r>
          </a:p>
          <a:p>
            <a:pPr marL="347663" indent="-347663">
              <a:spcAft>
                <a:spcPts val="600"/>
              </a:spcAft>
              <a:buAutoNum type="arabicPeriod"/>
            </a:pPr>
            <a:r>
              <a:rPr lang="en-US" sz="1600" dirty="0" smtClean="0">
                <a:solidFill>
                  <a:schemeClr val="tx1"/>
                </a:solidFill>
              </a:rPr>
              <a:t>Image </a:t>
            </a:r>
            <a:r>
              <a:rPr lang="en-US" sz="1600" dirty="0">
                <a:solidFill>
                  <a:schemeClr val="tx1"/>
                </a:solidFill>
              </a:rPr>
              <a:t>distances, q, are positive for real images and negative for virtual images. </a:t>
            </a:r>
            <a:endParaRPr lang="en-US" sz="1600" dirty="0" smtClean="0">
              <a:solidFill>
                <a:schemeClr val="tx1"/>
              </a:solidFill>
            </a:endParaRPr>
          </a:p>
          <a:p>
            <a:pPr marL="347663" indent="-347663">
              <a:spcAft>
                <a:spcPts val="600"/>
              </a:spcAft>
              <a:buAutoNum type="arabicPeriod"/>
            </a:pPr>
            <a:r>
              <a:rPr lang="en-US" sz="1600" dirty="0" smtClean="0">
                <a:solidFill>
                  <a:schemeClr val="tx1"/>
                </a:solidFill>
              </a:rPr>
              <a:t>Real </a:t>
            </a:r>
            <a:r>
              <a:rPr lang="en-US" sz="1600" dirty="0">
                <a:solidFill>
                  <a:schemeClr val="tx1"/>
                </a:solidFill>
              </a:rPr>
              <a:t>images form on the same side of the object for mirrors and on the opposite side for refracting surfaces (lenses).  Virtual images form on the opposite side of the object for mirrors and on the same side for refracting </a:t>
            </a:r>
            <a:r>
              <a:rPr lang="en-US" sz="1600" dirty="0" smtClean="0">
                <a:solidFill>
                  <a:schemeClr val="tx1"/>
                </a:solidFill>
              </a:rPr>
              <a:t>surfaces.</a:t>
            </a:r>
          </a:p>
          <a:p>
            <a:pPr marL="347663" indent="-347663">
              <a:spcAft>
                <a:spcPts val="600"/>
              </a:spcAft>
              <a:buAutoNum type="arabicPeriod"/>
            </a:pPr>
            <a:r>
              <a:rPr lang="en-US" sz="1600" dirty="0" smtClean="0">
                <a:solidFill>
                  <a:schemeClr val="tx1"/>
                </a:solidFill>
              </a:rPr>
              <a:t>When </a:t>
            </a:r>
            <a:r>
              <a:rPr lang="en-US" sz="1600" dirty="0">
                <a:solidFill>
                  <a:schemeClr val="tx1"/>
                </a:solidFill>
              </a:rPr>
              <a:t>an object faces a convex mirror or concave refracting surface the radius of curvature, R, is negative. When an object faces a concave mirror or convex refracting surface the radius of curvature is </a:t>
            </a:r>
            <a:r>
              <a:rPr lang="en-US" sz="1600" dirty="0" smtClean="0">
                <a:solidFill>
                  <a:schemeClr val="tx1"/>
                </a:solidFill>
              </a:rPr>
              <a:t>positive.  </a:t>
            </a:r>
            <a:endParaRPr lang="en-US" sz="1600" dirty="0">
              <a:solidFill>
                <a:schemeClr val="tx1"/>
              </a:solidFill>
            </a:endParaRPr>
          </a:p>
        </p:txBody>
      </p:sp>
      <p:sp>
        <p:nvSpPr>
          <p:cNvPr id="6" name="Rectangle 5"/>
          <p:cNvSpPr/>
          <p:nvPr/>
        </p:nvSpPr>
        <p:spPr>
          <a:xfrm>
            <a:off x="0" y="0"/>
            <a:ext cx="9144000" cy="523220"/>
          </a:xfrm>
          <a:prstGeom prst="rect">
            <a:avLst/>
          </a:prstGeom>
          <a:solidFill>
            <a:srgbClr val="FF9999"/>
          </a:solidFill>
          <a:ln>
            <a:solidFill>
              <a:schemeClr val="tx1"/>
            </a:solidFill>
          </a:ln>
        </p:spPr>
        <p:txBody>
          <a:bodyPr wrap="square">
            <a:spAutoFit/>
          </a:bodyPr>
          <a:lstStyle/>
          <a:p>
            <a:pPr marL="0" marR="0" algn="ctr">
              <a:spcBef>
                <a:spcPts val="0"/>
              </a:spcBef>
              <a:spcAft>
                <a:spcPts val="0"/>
              </a:spcAft>
            </a:pPr>
            <a:r>
              <a:rPr lang="en-US" sz="2800" dirty="0">
                <a:solidFill>
                  <a:schemeClr val="tx1"/>
                </a:solidFill>
                <a:ea typeface="Times New Roman" panose="02020603050405020304" pitchFamily="18" charset="0"/>
              </a:rPr>
              <a:t>Summary of Geometric Optics Rules</a:t>
            </a:r>
            <a:endParaRPr lang="en-US" sz="2000" dirty="0">
              <a:solidFill>
                <a:schemeClr val="tx1"/>
              </a:solidFill>
              <a:ea typeface="Times New Roman" panose="02020603050405020304" pitchFamily="18" charset="0"/>
            </a:endParaRPr>
          </a:p>
        </p:txBody>
      </p:sp>
    </p:spTree>
    <p:extLst>
      <p:ext uri="{BB962C8B-B14F-4D97-AF65-F5344CB8AC3E}">
        <p14:creationId xmlns:p14="http://schemas.microsoft.com/office/powerpoint/2010/main" val="25555913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6" name="Picture 2" descr="J:\guthold\Physics 25\composite lens.jpg"/>
          <p:cNvPicPr>
            <a:picLocks noChangeAspect="1" noChangeArrowheads="1"/>
          </p:cNvPicPr>
          <p:nvPr/>
        </p:nvPicPr>
        <p:blipFill rotWithShape="1">
          <a:blip r:embed="rId2">
            <a:extLst>
              <a:ext uri="{28A0092B-C50C-407E-A947-70E740481C1C}">
                <a14:useLocalDpi xmlns:a14="http://schemas.microsoft.com/office/drawing/2010/main" val="0"/>
              </a:ext>
            </a:extLst>
          </a:blip>
          <a:srcRect l="7599" r="2425" b="53233"/>
          <a:stretch/>
        </p:blipFill>
        <p:spPr bwMode="auto">
          <a:xfrm>
            <a:off x="277813" y="2230439"/>
            <a:ext cx="8604250" cy="2112962"/>
          </a:xfrm>
          <a:prstGeom prst="rect">
            <a:avLst/>
          </a:prstGeom>
          <a:noFill/>
          <a:extLst>
            <a:ext uri="{909E8E84-426E-40DD-AFC4-6F175D3DCCD1}">
              <a14:hiddenFill xmlns:a14="http://schemas.microsoft.com/office/drawing/2010/main">
                <a:solidFill>
                  <a:srgbClr val="FFFFFF"/>
                </a:solidFill>
              </a14:hiddenFill>
            </a:ext>
          </a:extLst>
        </p:spPr>
      </p:pic>
      <p:sp>
        <p:nvSpPr>
          <p:cNvPr id="169987" name="Text Box 3"/>
          <p:cNvSpPr txBox="1">
            <a:spLocks noChangeArrowheads="1"/>
          </p:cNvSpPr>
          <p:nvPr/>
        </p:nvSpPr>
        <p:spPr bwMode="auto">
          <a:xfrm>
            <a:off x="152400" y="609600"/>
            <a:ext cx="878205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b="1" dirty="0" smtClean="0">
                <a:solidFill>
                  <a:srgbClr val="000000"/>
                </a:solidFill>
              </a:rPr>
              <a:t>Combinations of lenses.  </a:t>
            </a:r>
            <a:r>
              <a:rPr lang="en-US" altLang="en-US" sz="2000" dirty="0" smtClean="0">
                <a:solidFill>
                  <a:srgbClr val="000000"/>
                </a:solidFill>
              </a:rPr>
              <a:t>Two converging lenses, with focal lengths f</a:t>
            </a:r>
            <a:r>
              <a:rPr lang="en-US" altLang="en-US" sz="2000" baseline="-25000" dirty="0" smtClean="0">
                <a:solidFill>
                  <a:srgbClr val="000000"/>
                </a:solidFill>
              </a:rPr>
              <a:t>1</a:t>
            </a:r>
            <a:r>
              <a:rPr lang="en-US" altLang="en-US" sz="2000" dirty="0" smtClean="0">
                <a:solidFill>
                  <a:srgbClr val="000000"/>
                </a:solidFill>
              </a:rPr>
              <a:t> = 20.0 cm and f</a:t>
            </a:r>
            <a:r>
              <a:rPr lang="en-US" altLang="en-US" sz="2000" baseline="-25000" dirty="0" smtClean="0">
                <a:solidFill>
                  <a:srgbClr val="000000"/>
                </a:solidFill>
              </a:rPr>
              <a:t>2</a:t>
            </a:r>
            <a:r>
              <a:rPr lang="en-US" altLang="en-US" sz="2000" dirty="0" smtClean="0">
                <a:solidFill>
                  <a:srgbClr val="000000"/>
                </a:solidFill>
              </a:rPr>
              <a:t> = 25 cm are placed 80 cm apart, as shown. An object is placed 60 cm in front of the first lens as shown. Determine (a) the position and (b) the magnification of the final image formed by the combination of the two lenses.  </a:t>
            </a:r>
          </a:p>
        </p:txBody>
      </p:sp>
      <p:sp>
        <p:nvSpPr>
          <p:cNvPr id="4" name="Text Box 2"/>
          <p:cNvSpPr txBox="1">
            <a:spLocks noChangeArrowheads="1"/>
          </p:cNvSpPr>
          <p:nvPr/>
        </p:nvSpPr>
        <p:spPr bwMode="auto">
          <a:xfrm>
            <a:off x="1" y="0"/>
            <a:ext cx="9144000" cy="466725"/>
          </a:xfrm>
          <a:prstGeom prst="rect">
            <a:avLst/>
          </a:prstGeom>
          <a:solidFill>
            <a:srgbClr val="FF9999"/>
          </a:solidFill>
          <a:ln w="9525">
            <a:solidFill>
              <a:schemeClr val="tx1"/>
            </a:solidFill>
            <a:miter lim="800000"/>
            <a:headEnd/>
            <a:tailEnd/>
          </a:ln>
          <a:effectLst/>
          <a:extLst/>
        </p:spPr>
        <p:txBody>
          <a:bodyPr wrap="square">
            <a:spAutoFit/>
          </a:bodyPr>
          <a:lstStyle/>
          <a:p>
            <a:pPr>
              <a:spcBef>
                <a:spcPct val="50000"/>
              </a:spcBef>
            </a:pPr>
            <a:r>
              <a:rPr lang="en-US" altLang="en-US" sz="2400" dirty="0" smtClean="0">
                <a:solidFill>
                  <a:srgbClr val="000000"/>
                </a:solidFill>
              </a:rPr>
              <a:t>White board example</a:t>
            </a:r>
          </a:p>
        </p:txBody>
      </p:sp>
      <p:pic>
        <p:nvPicPr>
          <p:cNvPr id="5" name="Picture 2" descr="J:\guthold\Physics 25\composite lens.jpg"/>
          <p:cNvPicPr>
            <a:picLocks noChangeAspect="1" noChangeArrowheads="1"/>
          </p:cNvPicPr>
          <p:nvPr/>
        </p:nvPicPr>
        <p:blipFill rotWithShape="1">
          <a:blip r:embed="rId2">
            <a:extLst>
              <a:ext uri="{28A0092B-C50C-407E-A947-70E740481C1C}">
                <a14:useLocalDpi xmlns:a14="http://schemas.microsoft.com/office/drawing/2010/main" val="0"/>
              </a:ext>
            </a:extLst>
          </a:blip>
          <a:srcRect l="7599" t="48454" r="45903"/>
          <a:stretch/>
        </p:blipFill>
        <p:spPr bwMode="auto">
          <a:xfrm>
            <a:off x="277813" y="4419600"/>
            <a:ext cx="4446587" cy="23288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J:\guthold\Physics 25\composite lens.jpg"/>
          <p:cNvPicPr>
            <a:picLocks noChangeAspect="1" noChangeArrowheads="1"/>
          </p:cNvPicPr>
          <p:nvPr/>
        </p:nvPicPr>
        <p:blipFill>
          <a:blip r:embed="rId2">
            <a:extLst>
              <a:ext uri="{28A0092B-C50C-407E-A947-70E740481C1C}">
                <a14:useLocalDpi xmlns:a14="http://schemas.microsoft.com/office/drawing/2010/main" val="0"/>
              </a:ext>
            </a:extLst>
          </a:blip>
          <a:srcRect l="7599" r="2425"/>
          <a:stretch>
            <a:fillRect/>
          </a:stretch>
        </p:blipFill>
        <p:spPr bwMode="auto">
          <a:xfrm>
            <a:off x="277813" y="2230438"/>
            <a:ext cx="8604250" cy="4518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362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0" y="3444240"/>
          <a:ext cx="9144000" cy="341376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gridCol w="1016000">
                  <a:extLst>
                    <a:ext uri="{9D8B030D-6E8A-4147-A177-3AD203B41FA5}">
                      <a16:colId xmlns:a16="http://schemas.microsoft.com/office/drawing/2014/main" val="20006"/>
                    </a:ext>
                  </a:extLst>
                </a:gridCol>
                <a:gridCol w="1016000">
                  <a:extLst>
                    <a:ext uri="{9D8B030D-6E8A-4147-A177-3AD203B41FA5}">
                      <a16:colId xmlns:a16="http://schemas.microsoft.com/office/drawing/2014/main" val="20007"/>
                    </a:ext>
                  </a:extLst>
                </a:gridCol>
                <a:gridCol w="1016000">
                  <a:extLst>
                    <a:ext uri="{9D8B030D-6E8A-4147-A177-3AD203B41FA5}">
                      <a16:colId xmlns:a16="http://schemas.microsoft.com/office/drawing/2014/main" val="20008"/>
                    </a:ext>
                  </a:extLst>
                </a:gridCol>
              </a:tblGrid>
              <a:tr h="370840">
                <a:tc>
                  <a:txBody>
                    <a:bodyPr/>
                    <a:lstStyle/>
                    <a:p>
                      <a:pPr marL="0" marR="0" algn="ctr">
                        <a:spcBef>
                          <a:spcPts val="0"/>
                        </a:spcBef>
                        <a:spcAft>
                          <a:spcPts val="0"/>
                        </a:spcAft>
                      </a:pPr>
                      <a:r>
                        <a:rPr lang="en-US" sz="1400" b="1" dirty="0" smtClean="0">
                          <a:solidFill>
                            <a:schemeClr val="tx1"/>
                          </a:solidFill>
                          <a:effectLst/>
                          <a:latin typeface="+mn-lt"/>
                          <a:ea typeface="Times New Roman" panose="02020603050405020304" pitchFamily="18" charset="0"/>
                        </a:rPr>
                        <a:t>Device</a:t>
                      </a:r>
                      <a:endParaRPr lang="en-US" sz="1400" b="1" dirty="0">
                        <a:solidFill>
                          <a:schemeClr val="tx1"/>
                        </a:solidFill>
                        <a:effectLst/>
                        <a:latin typeface="+mn-lt"/>
                        <a:ea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400" dirty="0" smtClean="0">
                          <a:solidFill>
                            <a:schemeClr val="tx1"/>
                          </a:solidFill>
                          <a:effectLst/>
                          <a:latin typeface="+mn-lt"/>
                          <a:ea typeface="Times New Roman" panose="02020603050405020304" pitchFamily="18" charset="0"/>
                        </a:rPr>
                        <a:t>Object </a:t>
                      </a:r>
                      <a:r>
                        <a:rPr lang="en-US" sz="1400" dirty="0">
                          <a:solidFill>
                            <a:schemeClr val="tx1"/>
                          </a:solidFill>
                          <a:effectLst/>
                          <a:latin typeface="+mn-lt"/>
                          <a:ea typeface="Times New Roman" panose="02020603050405020304" pitchFamily="18" charset="0"/>
                        </a:rPr>
                        <a:t>location</a:t>
                      </a:r>
                    </a:p>
                  </a:txBody>
                  <a:tcPr marL="68580" marR="68580" marT="0" marB="0" anchor="ctr">
                    <a:lnB w="12700" cap="flat" cmpd="sng" algn="ctr">
                      <a:solidFill>
                        <a:schemeClr val="tx1"/>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400" smtClean="0">
                          <a:solidFill>
                            <a:schemeClr val="tx1"/>
                          </a:solidFill>
                          <a:effectLst/>
                          <a:latin typeface="+mn-lt"/>
                          <a:ea typeface="Times New Roman" panose="02020603050405020304" pitchFamily="18" charset="0"/>
                        </a:rPr>
                        <a:t>Image </a:t>
                      </a:r>
                      <a:r>
                        <a:rPr lang="en-US" sz="1400">
                          <a:solidFill>
                            <a:schemeClr val="tx1"/>
                          </a:solidFill>
                          <a:effectLst/>
                          <a:latin typeface="+mn-lt"/>
                          <a:ea typeface="Times New Roman" panose="02020603050405020304" pitchFamily="18" charset="0"/>
                        </a:rPr>
                        <a:t>location</a:t>
                      </a:r>
                    </a:p>
                  </a:txBody>
                  <a:tcPr marL="68580" marR="68580" marT="0" marB="0" anchor="ctr">
                    <a:lnB w="12700" cap="flat" cmpd="sng" algn="ctr">
                      <a:solidFill>
                        <a:schemeClr val="tx1"/>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400" dirty="0" smtClean="0">
                          <a:solidFill>
                            <a:schemeClr val="tx1"/>
                          </a:solidFill>
                          <a:effectLst/>
                          <a:latin typeface="+mn-lt"/>
                          <a:ea typeface="Times New Roman" panose="02020603050405020304" pitchFamily="18" charset="0"/>
                        </a:rPr>
                        <a:t>Image </a:t>
                      </a:r>
                      <a:r>
                        <a:rPr lang="en-US" sz="1400" dirty="0">
                          <a:solidFill>
                            <a:schemeClr val="tx1"/>
                          </a:solidFill>
                          <a:effectLst/>
                          <a:latin typeface="+mn-lt"/>
                          <a:ea typeface="Times New Roman" panose="02020603050405020304" pitchFamily="18" charset="0"/>
                        </a:rPr>
                        <a:t>type</a:t>
                      </a:r>
                    </a:p>
                  </a:txBody>
                  <a:tcPr marL="68580" marR="68580" marT="0" marB="0" anchor="ctr">
                    <a:lnB w="12700" cap="flat" cmpd="sng" algn="ctr">
                      <a:solidFill>
                        <a:schemeClr val="tx1"/>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400" dirty="0" smtClean="0">
                          <a:solidFill>
                            <a:schemeClr val="tx1"/>
                          </a:solidFill>
                          <a:effectLst/>
                          <a:latin typeface="+mn-lt"/>
                          <a:ea typeface="Times New Roman" panose="02020603050405020304" pitchFamily="18" charset="0"/>
                        </a:rPr>
                        <a:t>Image </a:t>
                      </a:r>
                      <a:r>
                        <a:rPr lang="en-US" sz="1400" dirty="0">
                          <a:solidFill>
                            <a:schemeClr val="tx1"/>
                          </a:solidFill>
                          <a:effectLst/>
                          <a:latin typeface="+mn-lt"/>
                          <a:ea typeface="Times New Roman" panose="02020603050405020304" pitchFamily="18" charset="0"/>
                        </a:rPr>
                        <a:t>orientation</a:t>
                      </a:r>
                    </a:p>
                  </a:txBody>
                  <a:tcPr marL="68580" marR="68580" marT="0" marB="0" anchor="ctr">
                    <a:lnB w="12700" cap="flat" cmpd="sng" algn="ctr">
                      <a:solidFill>
                        <a:schemeClr val="tx1"/>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400" dirty="0" smtClean="0">
                          <a:solidFill>
                            <a:schemeClr val="tx1"/>
                          </a:solidFill>
                          <a:effectLst/>
                          <a:latin typeface="+mn-lt"/>
                          <a:ea typeface="Times New Roman" panose="02020603050405020304" pitchFamily="18" charset="0"/>
                        </a:rPr>
                        <a:t>Sign </a:t>
                      </a:r>
                      <a:r>
                        <a:rPr lang="en-US" sz="1400" dirty="0">
                          <a:solidFill>
                            <a:schemeClr val="tx1"/>
                          </a:solidFill>
                          <a:effectLst/>
                          <a:latin typeface="+mn-lt"/>
                          <a:ea typeface="Times New Roman" panose="02020603050405020304" pitchFamily="18" charset="0"/>
                        </a:rPr>
                        <a:t>of f</a:t>
                      </a:r>
                    </a:p>
                  </a:txBody>
                  <a:tcPr marL="68580" marR="68580" marT="0" marB="0" anchor="ctr">
                    <a:lnB w="12700" cap="flat" cmpd="sng" algn="ctr">
                      <a:solidFill>
                        <a:schemeClr val="tx1"/>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400" dirty="0" smtClean="0">
                          <a:solidFill>
                            <a:schemeClr val="tx1"/>
                          </a:solidFill>
                          <a:effectLst/>
                          <a:latin typeface="+mn-lt"/>
                          <a:ea typeface="Times New Roman" panose="02020603050405020304" pitchFamily="18" charset="0"/>
                        </a:rPr>
                        <a:t>Sign </a:t>
                      </a:r>
                      <a:r>
                        <a:rPr lang="en-US" sz="1400" dirty="0">
                          <a:solidFill>
                            <a:schemeClr val="tx1"/>
                          </a:solidFill>
                          <a:effectLst/>
                          <a:latin typeface="+mn-lt"/>
                          <a:ea typeface="Times New Roman" panose="02020603050405020304" pitchFamily="18" charset="0"/>
                        </a:rPr>
                        <a:t>of </a:t>
                      </a:r>
                      <a:r>
                        <a:rPr lang="en-US" sz="1400" dirty="0" smtClean="0">
                          <a:solidFill>
                            <a:schemeClr val="tx1"/>
                          </a:solidFill>
                          <a:effectLst/>
                          <a:latin typeface="+mn-lt"/>
                          <a:ea typeface="Times New Roman" panose="02020603050405020304" pitchFamily="18" charset="0"/>
                        </a:rPr>
                        <a:t>R</a:t>
                      </a:r>
                      <a:endParaRPr lang="en-US" sz="1400" dirty="0">
                        <a:solidFill>
                          <a:schemeClr val="tx1"/>
                        </a:solidFill>
                        <a:effectLst/>
                        <a:latin typeface="+mn-lt"/>
                        <a:ea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400" dirty="0" smtClean="0">
                          <a:solidFill>
                            <a:schemeClr val="tx1"/>
                          </a:solidFill>
                          <a:effectLst/>
                          <a:latin typeface="+mn-lt"/>
                          <a:ea typeface="Times New Roman" panose="02020603050405020304" pitchFamily="18" charset="0"/>
                        </a:rPr>
                        <a:t>Sign </a:t>
                      </a:r>
                      <a:r>
                        <a:rPr lang="en-US" sz="1400" dirty="0">
                          <a:solidFill>
                            <a:schemeClr val="tx1"/>
                          </a:solidFill>
                          <a:effectLst/>
                          <a:latin typeface="+mn-lt"/>
                          <a:ea typeface="Times New Roman" panose="02020603050405020304" pitchFamily="18" charset="0"/>
                        </a:rPr>
                        <a:t>of q</a:t>
                      </a:r>
                    </a:p>
                  </a:txBody>
                  <a:tcPr marL="68580" marR="68580" marT="0" marB="0" anchor="ctr">
                    <a:lnB w="12700" cap="flat" cmpd="sng" algn="ctr">
                      <a:solidFill>
                        <a:schemeClr val="tx1"/>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400" dirty="0" smtClean="0">
                          <a:solidFill>
                            <a:schemeClr val="tx1"/>
                          </a:solidFill>
                          <a:effectLst/>
                          <a:latin typeface="+mn-lt"/>
                          <a:ea typeface="Times New Roman" panose="02020603050405020304" pitchFamily="18" charset="0"/>
                        </a:rPr>
                        <a:t>Sign </a:t>
                      </a:r>
                      <a:r>
                        <a:rPr lang="en-US" sz="1400" dirty="0">
                          <a:solidFill>
                            <a:schemeClr val="tx1"/>
                          </a:solidFill>
                          <a:effectLst/>
                          <a:latin typeface="+mn-lt"/>
                          <a:ea typeface="Times New Roman" panose="02020603050405020304" pitchFamily="18" charset="0"/>
                        </a:rPr>
                        <a:t>of m</a:t>
                      </a:r>
                    </a:p>
                  </a:txBody>
                  <a:tcPr marL="68580" marR="68580" marT="0" marB="0" anchor="ctr">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370840">
                <a:tc>
                  <a:txBody>
                    <a:bodyPr/>
                    <a:lstStyle/>
                    <a:p>
                      <a:pPr marL="0" marR="0" algn="ctr">
                        <a:spcBef>
                          <a:spcPts val="0"/>
                        </a:spcBef>
                        <a:spcAft>
                          <a:spcPts val="0"/>
                        </a:spcAft>
                      </a:pPr>
                      <a:r>
                        <a:rPr lang="en-US" sz="1400" b="1" dirty="0" smtClean="0">
                          <a:solidFill>
                            <a:schemeClr val="tx1"/>
                          </a:solidFill>
                          <a:effectLst/>
                          <a:latin typeface="+mn-lt"/>
                          <a:ea typeface="Times New Roman" panose="02020603050405020304" pitchFamily="18" charset="0"/>
                        </a:rPr>
                        <a:t>Plane </a:t>
                      </a:r>
                      <a:r>
                        <a:rPr lang="en-US" sz="1400" b="1" dirty="0">
                          <a:solidFill>
                            <a:schemeClr val="tx1"/>
                          </a:solidFill>
                          <a:effectLst/>
                          <a:latin typeface="+mn-lt"/>
                          <a:ea typeface="Times New Roman" panose="02020603050405020304" pitchFamily="18" charset="0"/>
                        </a:rPr>
                        <a:t>mirror</a:t>
                      </a: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anywhere</a:t>
                      </a: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opposite object</a:t>
                      </a: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virtual</a:t>
                      </a: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same as object</a:t>
                      </a: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400" baseline="0" dirty="0" smtClean="0">
                          <a:solidFill>
                            <a:schemeClr val="tx1"/>
                          </a:solidFill>
                          <a:effectLst/>
                          <a:latin typeface="+mn-lt"/>
                          <a:ea typeface="Times New Roman" panose="02020603050405020304" pitchFamily="18" charset="0"/>
                        </a:rPr>
                        <a:t>f = ∞</a:t>
                      </a:r>
                      <a:endParaRPr lang="en-US" sz="1400" dirty="0">
                        <a:solidFill>
                          <a:schemeClr val="tx1"/>
                        </a:solidFill>
                        <a:effectLst/>
                        <a:latin typeface="+mn-lt"/>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aseline="0" dirty="0" smtClean="0">
                          <a:solidFill>
                            <a:schemeClr val="tx1"/>
                          </a:solidFill>
                          <a:effectLst/>
                          <a:latin typeface="+mn-lt"/>
                          <a:ea typeface="Times New Roman" panose="02020603050405020304" pitchFamily="18" charset="0"/>
                        </a:rPr>
                        <a:t>∞</a:t>
                      </a:r>
                      <a:endParaRPr lang="en-US" sz="1400" dirty="0">
                        <a:solidFill>
                          <a:schemeClr val="tx1"/>
                        </a:solidFill>
                        <a:effectLst/>
                        <a:latin typeface="+mn-lt"/>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negative</a:t>
                      </a: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400" dirty="0" smtClean="0">
                          <a:solidFill>
                            <a:schemeClr val="tx1"/>
                          </a:solidFill>
                          <a:effectLst/>
                          <a:latin typeface="+mn-lt"/>
                          <a:ea typeface="Times New Roman" panose="02020603050405020304" pitchFamily="18" charset="0"/>
                        </a:rPr>
                        <a:t>= +</a:t>
                      </a:r>
                      <a:r>
                        <a:rPr lang="en-US" sz="1400" dirty="0">
                          <a:solidFill>
                            <a:schemeClr val="tx1"/>
                          </a:solidFill>
                          <a:effectLst/>
                          <a:latin typeface="+mn-lt"/>
                          <a:ea typeface="Times New Roman" panose="02020603050405020304" pitchFamily="18" charset="0"/>
                        </a:rPr>
                        <a:t>1</a:t>
                      </a:r>
                    </a:p>
                  </a:txBody>
                  <a:tcPr marL="68580" marR="68580"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pPr marL="0" marR="0" algn="ctr">
                        <a:spcBef>
                          <a:spcPts val="0"/>
                        </a:spcBef>
                        <a:spcAft>
                          <a:spcPts val="0"/>
                        </a:spcAft>
                      </a:pPr>
                      <a:r>
                        <a:rPr lang="en-US" sz="1400" b="1" dirty="0" smtClean="0">
                          <a:solidFill>
                            <a:schemeClr val="tx1"/>
                          </a:solidFill>
                          <a:effectLst/>
                          <a:latin typeface="+mn-lt"/>
                          <a:ea typeface="Times New Roman" panose="02020603050405020304" pitchFamily="18" charset="0"/>
                        </a:rPr>
                        <a:t>Concave </a:t>
                      </a:r>
                      <a:r>
                        <a:rPr lang="en-US" sz="1400" b="1" dirty="0">
                          <a:solidFill>
                            <a:schemeClr val="tx1"/>
                          </a:solidFill>
                          <a:effectLst/>
                          <a:latin typeface="+mn-lt"/>
                          <a:ea typeface="Times New Roman" panose="02020603050405020304" pitchFamily="18" charset="0"/>
                        </a:rPr>
                        <a:t>mirror</a:t>
                      </a:r>
                    </a:p>
                  </a:txBody>
                  <a:tcPr marL="68580" marR="68580" marT="0" marB="0" anchor="ct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outside f</a:t>
                      </a:r>
                    </a:p>
                  </a:txBody>
                  <a:tcPr marL="68580" marR="68580" marT="0" marB="0" anchor="ct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same</a:t>
                      </a:r>
                    </a:p>
                  </a:txBody>
                  <a:tcPr marL="68580" marR="68580" marT="0" marB="0" anchor="ct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real</a:t>
                      </a:r>
                    </a:p>
                  </a:txBody>
                  <a:tcPr marL="68580" marR="68580" marT="0" marB="0" anchor="ctr"/>
                </a:tc>
                <a:tc>
                  <a:txBody>
                    <a:bodyPr/>
                    <a:lstStyle/>
                    <a:p>
                      <a:pPr marL="0" marR="0" algn="ctr">
                        <a:spcBef>
                          <a:spcPts val="0"/>
                        </a:spcBef>
                        <a:spcAft>
                          <a:spcPts val="0"/>
                        </a:spcAft>
                      </a:pPr>
                      <a:r>
                        <a:rPr lang="en-US" sz="1400" dirty="0">
                          <a:solidFill>
                            <a:schemeClr val="tx1"/>
                          </a:solidFill>
                          <a:effectLst/>
                          <a:latin typeface="+mn-lt"/>
                          <a:ea typeface="Times New Roman" panose="02020603050405020304" pitchFamily="18" charset="0"/>
                        </a:rPr>
                        <a:t>inverted</a:t>
                      </a:r>
                    </a:p>
                  </a:txBody>
                  <a:tcPr marL="68580" marR="68580" marT="0" marB="0" anchor="ct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positive</a:t>
                      </a:r>
                    </a:p>
                  </a:txBody>
                  <a:tcPr marL="68580" marR="68580" marT="0" marB="0" anchor="ct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positive</a:t>
                      </a:r>
                    </a:p>
                  </a:txBody>
                  <a:tcPr marL="68580" marR="68580" marT="0" marB="0" anchor="ct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positive</a:t>
                      </a:r>
                    </a:p>
                  </a:txBody>
                  <a:tcPr marL="68580" marR="68580" marT="0" marB="0" anchor="ctr"/>
                </a:tc>
                <a:tc>
                  <a:txBody>
                    <a:bodyPr/>
                    <a:lstStyle/>
                    <a:p>
                      <a:pPr marL="0" marR="0" algn="ctr">
                        <a:spcBef>
                          <a:spcPts val="0"/>
                        </a:spcBef>
                        <a:spcAft>
                          <a:spcPts val="0"/>
                        </a:spcAft>
                      </a:pPr>
                      <a:r>
                        <a:rPr lang="en-US" sz="1400" dirty="0">
                          <a:solidFill>
                            <a:schemeClr val="tx1"/>
                          </a:solidFill>
                          <a:effectLst/>
                          <a:latin typeface="+mn-lt"/>
                          <a:ea typeface="Times New Roman" panose="02020603050405020304" pitchFamily="18" charset="0"/>
                        </a:rPr>
                        <a:t>negative</a:t>
                      </a:r>
                    </a:p>
                  </a:txBody>
                  <a:tcPr marL="68580" marR="68580" marT="0" marB="0" anchor="ctr"/>
                </a:tc>
                <a:extLst>
                  <a:ext uri="{0D108BD9-81ED-4DB2-BD59-A6C34878D82A}">
                    <a16:rowId xmlns:a16="http://schemas.microsoft.com/office/drawing/2014/main" val="10002"/>
                  </a:ext>
                </a:extLst>
              </a:tr>
              <a:tr h="370840">
                <a:tc>
                  <a:txBody>
                    <a:bodyPr/>
                    <a:lstStyle/>
                    <a:p>
                      <a:pPr marL="0" marR="0" algn="ctr">
                        <a:spcBef>
                          <a:spcPts val="0"/>
                        </a:spcBef>
                        <a:spcAft>
                          <a:spcPts val="0"/>
                        </a:spcAft>
                      </a:pPr>
                      <a:r>
                        <a:rPr lang="en-US" sz="1400" b="1">
                          <a:solidFill>
                            <a:schemeClr val="tx1"/>
                          </a:solidFill>
                          <a:effectLst/>
                          <a:latin typeface="+mn-lt"/>
                          <a:ea typeface="Times New Roman" panose="02020603050405020304" pitchFamily="18" charset="0"/>
                        </a:rPr>
                        <a:t>Concave mirror</a:t>
                      </a:r>
                    </a:p>
                  </a:txBody>
                  <a:tcPr marL="68580" marR="68580" marT="0" marB="0" anchor="ct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inside f</a:t>
                      </a:r>
                    </a:p>
                  </a:txBody>
                  <a:tcPr marL="68580" marR="68580" marT="0" marB="0" anchor="ct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opposite</a:t>
                      </a:r>
                    </a:p>
                  </a:txBody>
                  <a:tcPr marL="68580" marR="68580" marT="0" marB="0" anchor="ct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virtual</a:t>
                      </a:r>
                    </a:p>
                  </a:txBody>
                  <a:tcPr marL="68580" marR="68580" marT="0" marB="0" anchor="ctr"/>
                </a:tc>
                <a:tc>
                  <a:txBody>
                    <a:bodyPr/>
                    <a:lstStyle/>
                    <a:p>
                      <a:pPr marL="0" marR="0" algn="ctr">
                        <a:spcBef>
                          <a:spcPts val="0"/>
                        </a:spcBef>
                        <a:spcAft>
                          <a:spcPts val="0"/>
                        </a:spcAft>
                      </a:pPr>
                      <a:r>
                        <a:rPr lang="en-US" sz="1400" dirty="0">
                          <a:solidFill>
                            <a:schemeClr val="tx1"/>
                          </a:solidFill>
                          <a:effectLst/>
                          <a:latin typeface="+mn-lt"/>
                          <a:ea typeface="Times New Roman" panose="02020603050405020304" pitchFamily="18" charset="0"/>
                        </a:rPr>
                        <a:t>same</a:t>
                      </a:r>
                    </a:p>
                  </a:txBody>
                  <a:tcPr marL="68580" marR="68580" marT="0" marB="0" anchor="ct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positive</a:t>
                      </a:r>
                    </a:p>
                  </a:txBody>
                  <a:tcPr marL="68580" marR="68580" marT="0" marB="0" anchor="ct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positive</a:t>
                      </a:r>
                    </a:p>
                  </a:txBody>
                  <a:tcPr marL="68580" marR="68580" marT="0" marB="0" anchor="ct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negative</a:t>
                      </a:r>
                    </a:p>
                  </a:txBody>
                  <a:tcPr marL="68580" marR="68580" marT="0" marB="0" anchor="ctr"/>
                </a:tc>
                <a:tc>
                  <a:txBody>
                    <a:bodyPr/>
                    <a:lstStyle/>
                    <a:p>
                      <a:pPr marL="0" marR="0" algn="ctr">
                        <a:spcBef>
                          <a:spcPts val="0"/>
                        </a:spcBef>
                        <a:spcAft>
                          <a:spcPts val="0"/>
                        </a:spcAft>
                      </a:pPr>
                      <a:r>
                        <a:rPr lang="en-US" sz="1400" dirty="0">
                          <a:solidFill>
                            <a:schemeClr val="tx1"/>
                          </a:solidFill>
                          <a:effectLst/>
                          <a:latin typeface="+mn-lt"/>
                          <a:ea typeface="Times New Roman" panose="02020603050405020304" pitchFamily="18" charset="0"/>
                        </a:rPr>
                        <a:t>positive</a:t>
                      </a:r>
                    </a:p>
                  </a:txBody>
                  <a:tcPr marL="68580" marR="68580" marT="0" marB="0" anchor="ctr"/>
                </a:tc>
                <a:extLst>
                  <a:ext uri="{0D108BD9-81ED-4DB2-BD59-A6C34878D82A}">
                    <a16:rowId xmlns:a16="http://schemas.microsoft.com/office/drawing/2014/main" val="10003"/>
                  </a:ext>
                </a:extLst>
              </a:tr>
              <a:tr h="370840">
                <a:tc>
                  <a:txBody>
                    <a:bodyPr/>
                    <a:lstStyle/>
                    <a:p>
                      <a:pPr marL="0" marR="0" algn="ctr">
                        <a:spcBef>
                          <a:spcPts val="0"/>
                        </a:spcBef>
                        <a:spcAft>
                          <a:spcPts val="0"/>
                        </a:spcAft>
                      </a:pPr>
                      <a:r>
                        <a:rPr lang="en-US" sz="1400" b="1" dirty="0" smtClean="0">
                          <a:solidFill>
                            <a:schemeClr val="tx1"/>
                          </a:solidFill>
                          <a:effectLst/>
                          <a:latin typeface="+mn-lt"/>
                          <a:ea typeface="Times New Roman" panose="02020603050405020304" pitchFamily="18" charset="0"/>
                        </a:rPr>
                        <a:t>Convex </a:t>
                      </a:r>
                      <a:r>
                        <a:rPr lang="en-US" sz="1400" b="1" dirty="0">
                          <a:solidFill>
                            <a:schemeClr val="tx1"/>
                          </a:solidFill>
                          <a:effectLst/>
                          <a:latin typeface="+mn-lt"/>
                          <a:ea typeface="Times New Roman" panose="02020603050405020304" pitchFamily="18" charset="0"/>
                        </a:rPr>
                        <a:t>mirror</a:t>
                      </a:r>
                    </a:p>
                  </a:txBody>
                  <a:tcPr marL="68580" marR="68580" marT="0" marB="0" anchor="ct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anywhere</a:t>
                      </a:r>
                    </a:p>
                  </a:txBody>
                  <a:tcPr marL="68580" marR="68580" marT="0" marB="0" anchor="ct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opposite</a:t>
                      </a:r>
                    </a:p>
                  </a:txBody>
                  <a:tcPr marL="68580" marR="68580" marT="0" marB="0" anchor="ct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virtual</a:t>
                      </a:r>
                    </a:p>
                  </a:txBody>
                  <a:tcPr marL="68580" marR="68580" marT="0" marB="0" anchor="ct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same</a:t>
                      </a:r>
                    </a:p>
                  </a:txBody>
                  <a:tcPr marL="68580" marR="68580" marT="0" marB="0" anchor="ct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negative</a:t>
                      </a:r>
                    </a:p>
                  </a:txBody>
                  <a:tcPr marL="68580" marR="68580" marT="0" marB="0" anchor="ct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negative</a:t>
                      </a:r>
                    </a:p>
                  </a:txBody>
                  <a:tcPr marL="68580" marR="68580" marT="0" marB="0" anchor="ct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negative</a:t>
                      </a:r>
                    </a:p>
                  </a:txBody>
                  <a:tcPr marL="68580" marR="68580" marT="0" marB="0" anchor="ct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positive</a:t>
                      </a:r>
                    </a:p>
                  </a:txBody>
                  <a:tcPr marL="68580" marR="68580" marT="0" marB="0" anchor="ctr"/>
                </a:tc>
                <a:extLst>
                  <a:ext uri="{0D108BD9-81ED-4DB2-BD59-A6C34878D82A}">
                    <a16:rowId xmlns:a16="http://schemas.microsoft.com/office/drawing/2014/main" val="10004"/>
                  </a:ext>
                </a:extLst>
              </a:tr>
              <a:tr h="370840">
                <a:tc>
                  <a:txBody>
                    <a:bodyPr/>
                    <a:lstStyle/>
                    <a:p>
                      <a:pPr marL="0" marR="0" algn="ctr">
                        <a:spcBef>
                          <a:spcPts val="0"/>
                        </a:spcBef>
                        <a:spcAft>
                          <a:spcPts val="0"/>
                        </a:spcAft>
                      </a:pPr>
                      <a:r>
                        <a:rPr lang="en-US" sz="1400" b="1" dirty="0" smtClean="0">
                          <a:solidFill>
                            <a:schemeClr val="tx1"/>
                          </a:solidFill>
                          <a:effectLst/>
                          <a:latin typeface="+mn-lt"/>
                          <a:ea typeface="Times New Roman" panose="02020603050405020304" pitchFamily="18" charset="0"/>
                        </a:rPr>
                        <a:t>Converging lens</a:t>
                      </a:r>
                      <a:endParaRPr lang="en-US" sz="1400" b="1" dirty="0">
                        <a:solidFill>
                          <a:schemeClr val="tx1"/>
                        </a:solidFill>
                        <a:effectLst/>
                        <a:latin typeface="+mn-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outside f</a:t>
                      </a:r>
                    </a:p>
                  </a:txBody>
                  <a:tcPr marL="68580" marR="68580" marT="0" marB="0" anchor="ct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opposite</a:t>
                      </a:r>
                    </a:p>
                  </a:txBody>
                  <a:tcPr marL="68580" marR="68580" marT="0" marB="0" anchor="ct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real</a:t>
                      </a:r>
                    </a:p>
                  </a:txBody>
                  <a:tcPr marL="68580" marR="68580" marT="0" marB="0" anchor="ct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inverted</a:t>
                      </a:r>
                    </a:p>
                  </a:txBody>
                  <a:tcPr marL="68580" marR="68580" marT="0" marB="0" anchor="ct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positive</a:t>
                      </a:r>
                    </a:p>
                  </a:txBody>
                  <a:tcPr marL="68580" marR="68580" marT="0" marB="0" anchor="ct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positive</a:t>
                      </a:r>
                    </a:p>
                  </a:txBody>
                  <a:tcPr marL="68580" marR="68580" marT="0" marB="0" anchor="ct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positive</a:t>
                      </a:r>
                    </a:p>
                  </a:txBody>
                  <a:tcPr marL="68580" marR="68580" marT="0" marB="0" anchor="ctr"/>
                </a:tc>
                <a:tc>
                  <a:txBody>
                    <a:bodyPr/>
                    <a:lstStyle/>
                    <a:p>
                      <a:pPr marL="0" marR="0" algn="ctr">
                        <a:spcBef>
                          <a:spcPts val="0"/>
                        </a:spcBef>
                        <a:spcAft>
                          <a:spcPts val="0"/>
                        </a:spcAft>
                      </a:pPr>
                      <a:r>
                        <a:rPr lang="en-US" sz="1400" dirty="0">
                          <a:solidFill>
                            <a:schemeClr val="tx1"/>
                          </a:solidFill>
                          <a:effectLst/>
                          <a:latin typeface="+mn-lt"/>
                          <a:ea typeface="Times New Roman" panose="02020603050405020304" pitchFamily="18" charset="0"/>
                        </a:rPr>
                        <a:t>negative</a:t>
                      </a:r>
                    </a:p>
                  </a:txBody>
                  <a:tcPr marL="68580" marR="68580" marT="0" marB="0" anchor="ctr"/>
                </a:tc>
                <a:extLst>
                  <a:ext uri="{0D108BD9-81ED-4DB2-BD59-A6C34878D82A}">
                    <a16:rowId xmlns:a16="http://schemas.microsoft.com/office/drawing/2014/main" val="10005"/>
                  </a:ext>
                </a:extLst>
              </a:tr>
              <a:tr h="370840">
                <a:tc>
                  <a:txBody>
                    <a:bodyPr/>
                    <a:lstStyle/>
                    <a:p>
                      <a:pPr marL="0" marR="0" algn="ctr">
                        <a:spcBef>
                          <a:spcPts val="0"/>
                        </a:spcBef>
                        <a:spcAft>
                          <a:spcPts val="0"/>
                        </a:spcAft>
                      </a:pPr>
                      <a:r>
                        <a:rPr lang="en-US" sz="1400" b="1" dirty="0" smtClean="0">
                          <a:solidFill>
                            <a:schemeClr val="tx1"/>
                          </a:solidFill>
                          <a:effectLst/>
                          <a:latin typeface="+mn-lt"/>
                          <a:ea typeface="Times New Roman" panose="02020603050405020304" pitchFamily="18" charset="0"/>
                        </a:rPr>
                        <a:t>Converging lens</a:t>
                      </a:r>
                      <a:endParaRPr lang="en-US" sz="1400" b="1" dirty="0">
                        <a:solidFill>
                          <a:schemeClr val="tx1"/>
                        </a:solidFill>
                        <a:effectLst/>
                        <a:latin typeface="+mn-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inside f</a:t>
                      </a:r>
                    </a:p>
                  </a:txBody>
                  <a:tcPr marL="68580" marR="68580" marT="0" marB="0" anchor="ct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same</a:t>
                      </a:r>
                    </a:p>
                  </a:txBody>
                  <a:tcPr marL="68580" marR="68580" marT="0" marB="0" anchor="ct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virtual</a:t>
                      </a:r>
                    </a:p>
                  </a:txBody>
                  <a:tcPr marL="68580" marR="68580" marT="0" marB="0" anchor="ct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same</a:t>
                      </a:r>
                    </a:p>
                  </a:txBody>
                  <a:tcPr marL="68580" marR="68580" marT="0" marB="0" anchor="ct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positive</a:t>
                      </a:r>
                    </a:p>
                  </a:txBody>
                  <a:tcPr marL="68580" marR="68580" marT="0" marB="0" anchor="ct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positive</a:t>
                      </a:r>
                    </a:p>
                  </a:txBody>
                  <a:tcPr marL="68580" marR="68580" marT="0" marB="0" anchor="ctr"/>
                </a:tc>
                <a:tc>
                  <a:txBody>
                    <a:bodyPr/>
                    <a:lstStyle/>
                    <a:p>
                      <a:pPr marL="0" marR="0" algn="ctr">
                        <a:spcBef>
                          <a:spcPts val="0"/>
                        </a:spcBef>
                        <a:spcAft>
                          <a:spcPts val="0"/>
                        </a:spcAft>
                      </a:pPr>
                      <a:r>
                        <a:rPr lang="en-US" sz="1400">
                          <a:solidFill>
                            <a:schemeClr val="tx1"/>
                          </a:solidFill>
                          <a:effectLst/>
                          <a:latin typeface="+mn-lt"/>
                          <a:ea typeface="Times New Roman" panose="02020603050405020304" pitchFamily="18" charset="0"/>
                        </a:rPr>
                        <a:t>negative</a:t>
                      </a:r>
                    </a:p>
                  </a:txBody>
                  <a:tcPr marL="68580" marR="68580" marT="0" marB="0" anchor="ctr"/>
                </a:tc>
                <a:tc>
                  <a:txBody>
                    <a:bodyPr/>
                    <a:lstStyle/>
                    <a:p>
                      <a:pPr marL="0" marR="0" algn="ctr">
                        <a:spcBef>
                          <a:spcPts val="0"/>
                        </a:spcBef>
                        <a:spcAft>
                          <a:spcPts val="0"/>
                        </a:spcAft>
                      </a:pPr>
                      <a:r>
                        <a:rPr lang="en-US" sz="1400" dirty="0">
                          <a:solidFill>
                            <a:schemeClr val="tx1"/>
                          </a:solidFill>
                          <a:effectLst/>
                          <a:latin typeface="+mn-lt"/>
                          <a:ea typeface="Times New Roman" panose="02020603050405020304" pitchFamily="18" charset="0"/>
                        </a:rPr>
                        <a:t>positive</a:t>
                      </a:r>
                    </a:p>
                  </a:txBody>
                  <a:tcPr marL="68580" marR="68580" marT="0" marB="0" anchor="ctr"/>
                </a:tc>
                <a:extLst>
                  <a:ext uri="{0D108BD9-81ED-4DB2-BD59-A6C34878D82A}">
                    <a16:rowId xmlns:a16="http://schemas.microsoft.com/office/drawing/2014/main" val="10006"/>
                  </a:ext>
                </a:extLst>
              </a:tr>
              <a:tr h="370840">
                <a:tc>
                  <a:txBody>
                    <a:bodyPr/>
                    <a:lstStyle/>
                    <a:p>
                      <a:pPr marL="0" marR="0" algn="ctr">
                        <a:spcBef>
                          <a:spcPts val="0"/>
                        </a:spcBef>
                        <a:spcAft>
                          <a:spcPts val="0"/>
                        </a:spcAft>
                      </a:pPr>
                      <a:r>
                        <a:rPr lang="en-US" sz="1400" b="1" dirty="0" smtClean="0">
                          <a:solidFill>
                            <a:schemeClr val="tx1"/>
                          </a:solidFill>
                          <a:effectLst/>
                          <a:latin typeface="+mn-lt"/>
                          <a:ea typeface="Times New Roman" panose="02020603050405020304" pitchFamily="18" charset="0"/>
                        </a:rPr>
                        <a:t>Diverging lens</a:t>
                      </a:r>
                      <a:endParaRPr lang="en-US" sz="1400" b="1" dirty="0">
                        <a:solidFill>
                          <a:schemeClr val="tx1"/>
                        </a:solidFill>
                        <a:effectLst/>
                        <a:latin typeface="+mn-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solidFill>
                            <a:schemeClr val="tx1"/>
                          </a:solidFill>
                          <a:effectLst/>
                          <a:latin typeface="+mn-lt"/>
                          <a:ea typeface="Times New Roman" panose="02020603050405020304" pitchFamily="18" charset="0"/>
                        </a:rPr>
                        <a:t>anywhere</a:t>
                      </a:r>
                    </a:p>
                  </a:txBody>
                  <a:tcPr marL="68580" marR="68580" marT="0" marB="0" anchor="ctr"/>
                </a:tc>
                <a:tc>
                  <a:txBody>
                    <a:bodyPr/>
                    <a:lstStyle/>
                    <a:p>
                      <a:pPr marL="0" marR="0" algn="ctr">
                        <a:spcBef>
                          <a:spcPts val="0"/>
                        </a:spcBef>
                        <a:spcAft>
                          <a:spcPts val="0"/>
                        </a:spcAft>
                      </a:pPr>
                      <a:r>
                        <a:rPr lang="en-US" sz="1400" dirty="0">
                          <a:solidFill>
                            <a:schemeClr val="tx1"/>
                          </a:solidFill>
                          <a:effectLst/>
                          <a:latin typeface="+mn-lt"/>
                          <a:ea typeface="Times New Roman" panose="02020603050405020304" pitchFamily="18" charset="0"/>
                        </a:rPr>
                        <a:t>same</a:t>
                      </a:r>
                    </a:p>
                  </a:txBody>
                  <a:tcPr marL="68580" marR="68580" marT="0" marB="0" anchor="ctr"/>
                </a:tc>
                <a:tc>
                  <a:txBody>
                    <a:bodyPr/>
                    <a:lstStyle/>
                    <a:p>
                      <a:pPr marL="0" marR="0" algn="ctr">
                        <a:spcBef>
                          <a:spcPts val="0"/>
                        </a:spcBef>
                        <a:spcAft>
                          <a:spcPts val="0"/>
                        </a:spcAft>
                      </a:pPr>
                      <a:r>
                        <a:rPr lang="en-US" sz="1400" dirty="0">
                          <a:solidFill>
                            <a:schemeClr val="tx1"/>
                          </a:solidFill>
                          <a:effectLst/>
                          <a:latin typeface="+mn-lt"/>
                          <a:ea typeface="Times New Roman" panose="02020603050405020304" pitchFamily="18" charset="0"/>
                        </a:rPr>
                        <a:t>virtual</a:t>
                      </a:r>
                    </a:p>
                  </a:txBody>
                  <a:tcPr marL="68580" marR="68580" marT="0" marB="0" anchor="ctr"/>
                </a:tc>
                <a:tc>
                  <a:txBody>
                    <a:bodyPr/>
                    <a:lstStyle/>
                    <a:p>
                      <a:pPr marL="0" marR="0" algn="ctr">
                        <a:spcBef>
                          <a:spcPts val="0"/>
                        </a:spcBef>
                        <a:spcAft>
                          <a:spcPts val="0"/>
                        </a:spcAft>
                      </a:pPr>
                      <a:r>
                        <a:rPr lang="en-US" sz="1400" dirty="0">
                          <a:solidFill>
                            <a:schemeClr val="tx1"/>
                          </a:solidFill>
                          <a:effectLst/>
                          <a:latin typeface="+mn-lt"/>
                          <a:ea typeface="Times New Roman" panose="02020603050405020304" pitchFamily="18" charset="0"/>
                        </a:rPr>
                        <a:t>same</a:t>
                      </a:r>
                    </a:p>
                  </a:txBody>
                  <a:tcPr marL="68580" marR="68580" marT="0" marB="0" anchor="ctr"/>
                </a:tc>
                <a:tc>
                  <a:txBody>
                    <a:bodyPr/>
                    <a:lstStyle/>
                    <a:p>
                      <a:pPr marL="0" marR="0" algn="ctr">
                        <a:spcBef>
                          <a:spcPts val="0"/>
                        </a:spcBef>
                        <a:spcAft>
                          <a:spcPts val="0"/>
                        </a:spcAft>
                      </a:pPr>
                      <a:r>
                        <a:rPr lang="en-US" sz="1400" dirty="0">
                          <a:solidFill>
                            <a:schemeClr val="tx1"/>
                          </a:solidFill>
                          <a:effectLst/>
                          <a:latin typeface="+mn-lt"/>
                          <a:ea typeface="Times New Roman" panose="02020603050405020304" pitchFamily="18" charset="0"/>
                        </a:rPr>
                        <a:t>negative</a:t>
                      </a:r>
                    </a:p>
                  </a:txBody>
                  <a:tcPr marL="68580" marR="68580" marT="0" marB="0" anchor="ctr"/>
                </a:tc>
                <a:tc>
                  <a:txBody>
                    <a:bodyPr/>
                    <a:lstStyle/>
                    <a:p>
                      <a:pPr marL="0" marR="0" algn="ctr">
                        <a:spcBef>
                          <a:spcPts val="0"/>
                        </a:spcBef>
                        <a:spcAft>
                          <a:spcPts val="0"/>
                        </a:spcAft>
                      </a:pPr>
                      <a:r>
                        <a:rPr lang="en-US" sz="1400" dirty="0">
                          <a:solidFill>
                            <a:schemeClr val="tx1"/>
                          </a:solidFill>
                          <a:effectLst/>
                          <a:latin typeface="+mn-lt"/>
                          <a:ea typeface="Times New Roman" panose="02020603050405020304" pitchFamily="18" charset="0"/>
                        </a:rPr>
                        <a:t>negative</a:t>
                      </a:r>
                    </a:p>
                  </a:txBody>
                  <a:tcPr marL="68580" marR="68580" marT="0" marB="0" anchor="ctr"/>
                </a:tc>
                <a:tc>
                  <a:txBody>
                    <a:bodyPr/>
                    <a:lstStyle/>
                    <a:p>
                      <a:pPr marL="0" marR="0" algn="ctr">
                        <a:spcBef>
                          <a:spcPts val="0"/>
                        </a:spcBef>
                        <a:spcAft>
                          <a:spcPts val="0"/>
                        </a:spcAft>
                      </a:pPr>
                      <a:r>
                        <a:rPr lang="en-US" sz="1400" dirty="0">
                          <a:solidFill>
                            <a:schemeClr val="tx1"/>
                          </a:solidFill>
                          <a:effectLst/>
                          <a:latin typeface="+mn-lt"/>
                          <a:ea typeface="Times New Roman" panose="02020603050405020304" pitchFamily="18" charset="0"/>
                        </a:rPr>
                        <a:t>negative</a:t>
                      </a:r>
                    </a:p>
                  </a:txBody>
                  <a:tcPr marL="68580" marR="68580" marT="0" marB="0" anchor="ctr"/>
                </a:tc>
                <a:tc>
                  <a:txBody>
                    <a:bodyPr/>
                    <a:lstStyle/>
                    <a:p>
                      <a:pPr marL="0" marR="0" algn="ctr">
                        <a:spcBef>
                          <a:spcPts val="0"/>
                        </a:spcBef>
                        <a:spcAft>
                          <a:spcPts val="0"/>
                        </a:spcAft>
                      </a:pPr>
                      <a:r>
                        <a:rPr lang="en-US" sz="1400" dirty="0">
                          <a:solidFill>
                            <a:schemeClr val="tx1"/>
                          </a:solidFill>
                          <a:effectLst/>
                          <a:latin typeface="+mn-lt"/>
                          <a:ea typeface="Times New Roman" panose="02020603050405020304" pitchFamily="18" charset="0"/>
                        </a:rPr>
                        <a:t>positive</a:t>
                      </a:r>
                    </a:p>
                  </a:txBody>
                  <a:tcPr marL="68580" marR="68580" marT="0" marB="0" anchor="ctr"/>
                </a:tc>
                <a:extLst>
                  <a:ext uri="{0D108BD9-81ED-4DB2-BD59-A6C34878D82A}">
                    <a16:rowId xmlns:a16="http://schemas.microsoft.com/office/drawing/2014/main" val="10007"/>
                  </a:ext>
                </a:extLst>
              </a:tr>
            </a:tbl>
          </a:graphicData>
        </a:graphic>
      </p:graphicFrame>
      <p:sp>
        <p:nvSpPr>
          <p:cNvPr id="5" name="TextBox 4"/>
          <p:cNvSpPr txBox="1"/>
          <p:nvPr/>
        </p:nvSpPr>
        <p:spPr>
          <a:xfrm>
            <a:off x="0" y="737443"/>
            <a:ext cx="9144000" cy="2539157"/>
          </a:xfrm>
          <a:prstGeom prst="rect">
            <a:avLst/>
          </a:prstGeom>
          <a:noFill/>
        </p:spPr>
        <p:txBody>
          <a:bodyPr wrap="square" rtlCol="0">
            <a:spAutoFit/>
          </a:bodyPr>
          <a:lstStyle/>
          <a:p>
            <a:pPr marL="347663" indent="-347663">
              <a:spcAft>
                <a:spcPts val="600"/>
              </a:spcAft>
              <a:buAutoNum type="arabicPeriod"/>
            </a:pPr>
            <a:r>
              <a:rPr lang="en-US" sz="1600" dirty="0" smtClean="0">
                <a:solidFill>
                  <a:schemeClr val="tx1"/>
                </a:solidFill>
              </a:rPr>
              <a:t>Object </a:t>
            </a:r>
            <a:r>
              <a:rPr lang="en-US" sz="1600" dirty="0">
                <a:solidFill>
                  <a:schemeClr val="tx1"/>
                </a:solidFill>
              </a:rPr>
              <a:t>distances, </a:t>
            </a:r>
            <a:r>
              <a:rPr lang="en-US" sz="1600" dirty="0" smtClean="0">
                <a:solidFill>
                  <a:schemeClr val="tx1"/>
                </a:solidFill>
              </a:rPr>
              <a:t>p, </a:t>
            </a:r>
            <a:r>
              <a:rPr lang="en-US" sz="1600" dirty="0">
                <a:solidFill>
                  <a:schemeClr val="tx1"/>
                </a:solidFill>
              </a:rPr>
              <a:t>are </a:t>
            </a:r>
            <a:r>
              <a:rPr lang="en-US" sz="1600" dirty="0" smtClean="0">
                <a:solidFill>
                  <a:schemeClr val="tx1"/>
                </a:solidFill>
              </a:rPr>
              <a:t>typically positive </a:t>
            </a:r>
            <a:r>
              <a:rPr lang="en-US" sz="1600" dirty="0">
                <a:solidFill>
                  <a:schemeClr val="tx1"/>
                </a:solidFill>
              </a:rPr>
              <a:t>(</a:t>
            </a:r>
            <a:r>
              <a:rPr lang="en-US" sz="1600" dirty="0" smtClean="0">
                <a:solidFill>
                  <a:schemeClr val="tx1"/>
                </a:solidFill>
              </a:rPr>
              <a:t>except e.g., cases </a:t>
            </a:r>
            <a:r>
              <a:rPr lang="en-US" sz="1600" dirty="0">
                <a:solidFill>
                  <a:schemeClr val="tx1"/>
                </a:solidFill>
              </a:rPr>
              <a:t>of </a:t>
            </a:r>
            <a:r>
              <a:rPr lang="en-US" sz="1600" dirty="0" smtClean="0">
                <a:solidFill>
                  <a:schemeClr val="tx1"/>
                </a:solidFill>
              </a:rPr>
              <a:t>multiple lenses </a:t>
            </a:r>
            <a:r>
              <a:rPr lang="en-US" sz="1600" dirty="0">
                <a:solidFill>
                  <a:schemeClr val="tx1"/>
                </a:solidFill>
              </a:rPr>
              <a:t>or </a:t>
            </a:r>
            <a:r>
              <a:rPr lang="en-US" sz="1600" dirty="0" smtClean="0">
                <a:solidFill>
                  <a:schemeClr val="tx1"/>
                </a:solidFill>
              </a:rPr>
              <a:t>mirrors with an image on </a:t>
            </a:r>
            <a:r>
              <a:rPr lang="en-US" sz="1600" dirty="0">
                <a:solidFill>
                  <a:schemeClr val="tx1"/>
                </a:solidFill>
              </a:rPr>
              <a:t>the far side of </a:t>
            </a:r>
            <a:r>
              <a:rPr lang="en-US" sz="1600" dirty="0" smtClean="0">
                <a:solidFill>
                  <a:schemeClr val="tx1"/>
                </a:solidFill>
              </a:rPr>
              <a:t>a lens, or </a:t>
            </a:r>
            <a:r>
              <a:rPr lang="en-US" sz="1600" dirty="0">
                <a:solidFill>
                  <a:schemeClr val="tx1"/>
                </a:solidFill>
              </a:rPr>
              <a:t>a virtual </a:t>
            </a:r>
            <a:r>
              <a:rPr lang="en-US" sz="1600" dirty="0" smtClean="0">
                <a:solidFill>
                  <a:schemeClr val="tx1"/>
                </a:solidFill>
              </a:rPr>
              <a:t>object </a:t>
            </a:r>
            <a:r>
              <a:rPr lang="en-US" sz="1600" dirty="0">
                <a:solidFill>
                  <a:schemeClr val="tx1"/>
                </a:solidFill>
              </a:rPr>
              <a:t>behind mirror</a:t>
            </a:r>
            <a:r>
              <a:rPr lang="en-US" sz="1600" dirty="0" smtClean="0">
                <a:solidFill>
                  <a:schemeClr val="tx1"/>
                </a:solidFill>
              </a:rPr>
              <a:t>).</a:t>
            </a:r>
          </a:p>
          <a:p>
            <a:pPr marL="347663" indent="-347663">
              <a:spcAft>
                <a:spcPts val="600"/>
              </a:spcAft>
              <a:buAutoNum type="arabicPeriod"/>
            </a:pPr>
            <a:r>
              <a:rPr lang="en-US" sz="1600" dirty="0" smtClean="0">
                <a:solidFill>
                  <a:schemeClr val="tx1"/>
                </a:solidFill>
              </a:rPr>
              <a:t>Image </a:t>
            </a:r>
            <a:r>
              <a:rPr lang="en-US" sz="1600" dirty="0">
                <a:solidFill>
                  <a:schemeClr val="tx1"/>
                </a:solidFill>
              </a:rPr>
              <a:t>distances, q, are positive for real images and negative for virtual images. </a:t>
            </a:r>
            <a:endParaRPr lang="en-US" sz="1600" dirty="0" smtClean="0">
              <a:solidFill>
                <a:schemeClr val="tx1"/>
              </a:solidFill>
            </a:endParaRPr>
          </a:p>
          <a:p>
            <a:pPr marL="347663" indent="-347663">
              <a:spcAft>
                <a:spcPts val="600"/>
              </a:spcAft>
              <a:buAutoNum type="arabicPeriod"/>
            </a:pPr>
            <a:r>
              <a:rPr lang="en-US" sz="1600" dirty="0" smtClean="0">
                <a:solidFill>
                  <a:schemeClr val="tx1"/>
                </a:solidFill>
              </a:rPr>
              <a:t>Real </a:t>
            </a:r>
            <a:r>
              <a:rPr lang="en-US" sz="1600" dirty="0">
                <a:solidFill>
                  <a:schemeClr val="tx1"/>
                </a:solidFill>
              </a:rPr>
              <a:t>images form on the same side of the object for mirrors and on the opposite side for refracting surfaces (lenses).  Virtual images form on the opposite side of the object for mirrors and on the same side for refracting </a:t>
            </a:r>
            <a:r>
              <a:rPr lang="en-US" sz="1600" dirty="0" smtClean="0">
                <a:solidFill>
                  <a:schemeClr val="tx1"/>
                </a:solidFill>
              </a:rPr>
              <a:t>surfaces.</a:t>
            </a:r>
          </a:p>
          <a:p>
            <a:pPr marL="347663" indent="-347663">
              <a:spcAft>
                <a:spcPts val="600"/>
              </a:spcAft>
              <a:buAutoNum type="arabicPeriod"/>
            </a:pPr>
            <a:r>
              <a:rPr lang="en-US" sz="1600" dirty="0" smtClean="0">
                <a:solidFill>
                  <a:schemeClr val="tx1"/>
                </a:solidFill>
              </a:rPr>
              <a:t>When </a:t>
            </a:r>
            <a:r>
              <a:rPr lang="en-US" sz="1600" dirty="0">
                <a:solidFill>
                  <a:schemeClr val="tx1"/>
                </a:solidFill>
              </a:rPr>
              <a:t>an object faces a convex mirror or concave refracting surface the radius of curvature, R, is negative. When an object faces a concave mirror or convex refracting surface the radius of curvature is </a:t>
            </a:r>
            <a:r>
              <a:rPr lang="en-US" sz="1600" dirty="0" smtClean="0">
                <a:solidFill>
                  <a:schemeClr val="tx1"/>
                </a:solidFill>
              </a:rPr>
              <a:t>positive.  </a:t>
            </a:r>
            <a:endParaRPr lang="en-US" sz="1600" dirty="0">
              <a:solidFill>
                <a:schemeClr val="tx1"/>
              </a:solidFill>
            </a:endParaRPr>
          </a:p>
        </p:txBody>
      </p:sp>
      <p:sp>
        <p:nvSpPr>
          <p:cNvPr id="6" name="Rectangle 5"/>
          <p:cNvSpPr/>
          <p:nvPr/>
        </p:nvSpPr>
        <p:spPr>
          <a:xfrm>
            <a:off x="0" y="0"/>
            <a:ext cx="9144000" cy="523220"/>
          </a:xfrm>
          <a:prstGeom prst="rect">
            <a:avLst/>
          </a:prstGeom>
          <a:solidFill>
            <a:srgbClr val="FF9999"/>
          </a:solidFill>
          <a:ln>
            <a:solidFill>
              <a:schemeClr val="tx1"/>
            </a:solidFill>
          </a:ln>
        </p:spPr>
        <p:txBody>
          <a:bodyPr wrap="square">
            <a:spAutoFit/>
          </a:bodyPr>
          <a:lstStyle/>
          <a:p>
            <a:pPr marL="0" marR="0" algn="ctr">
              <a:spcBef>
                <a:spcPts val="0"/>
              </a:spcBef>
              <a:spcAft>
                <a:spcPts val="0"/>
              </a:spcAft>
            </a:pPr>
            <a:r>
              <a:rPr lang="en-US" sz="2800" dirty="0">
                <a:solidFill>
                  <a:schemeClr val="tx1"/>
                </a:solidFill>
                <a:ea typeface="Times New Roman" panose="02020603050405020304" pitchFamily="18" charset="0"/>
              </a:rPr>
              <a:t>Summary of Geometric Optics Rules</a:t>
            </a:r>
            <a:endParaRPr lang="en-US" sz="2000" dirty="0">
              <a:solidFill>
                <a:schemeClr val="tx1"/>
              </a:solidFill>
              <a:ea typeface="Times New Roman" panose="02020603050405020304" pitchFamily="18" charset="0"/>
            </a:endParaRPr>
          </a:p>
        </p:txBody>
      </p:sp>
    </p:spTree>
    <p:extLst>
      <p:ext uri="{BB962C8B-B14F-4D97-AF65-F5344CB8AC3E}">
        <p14:creationId xmlns:p14="http://schemas.microsoft.com/office/powerpoint/2010/main" val="2372383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6"/>
          <p:cNvSpPr txBox="1">
            <a:spLocks noChangeArrowheads="1"/>
          </p:cNvSpPr>
          <p:nvPr/>
        </p:nvSpPr>
        <p:spPr bwMode="auto">
          <a:xfrm>
            <a:off x="0" y="0"/>
            <a:ext cx="9144000" cy="523220"/>
          </a:xfrm>
          <a:prstGeom prst="rect">
            <a:avLst/>
          </a:prstGeom>
          <a:solidFill>
            <a:srgbClr val="FF9999"/>
          </a:solidFill>
          <a:ln w="9525">
            <a:solidFill>
              <a:schemeClr val="tx1"/>
            </a:solidFill>
            <a:miter lim="800000"/>
            <a:headEnd/>
            <a:tailEnd/>
          </a:ln>
          <a:effectLs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2800" dirty="0">
                <a:solidFill>
                  <a:schemeClr val="tx1"/>
                </a:solidFill>
              </a:rPr>
              <a:t>Imperfect </a:t>
            </a:r>
            <a:r>
              <a:rPr lang="en-US" sz="2800" smtClean="0">
                <a:solidFill>
                  <a:schemeClr val="tx1"/>
                </a:solidFill>
              </a:rPr>
              <a:t>Imaging (Aberrations)</a:t>
            </a:r>
            <a:endParaRPr lang="en-US" sz="2800" dirty="0">
              <a:solidFill>
                <a:schemeClr val="tx1"/>
              </a:solidFill>
            </a:endParaRPr>
          </a:p>
        </p:txBody>
      </p:sp>
      <p:sp>
        <p:nvSpPr>
          <p:cNvPr id="917511" name="Text Box 7"/>
          <p:cNvSpPr txBox="1">
            <a:spLocks noChangeArrowheads="1"/>
          </p:cNvSpPr>
          <p:nvPr/>
        </p:nvSpPr>
        <p:spPr bwMode="auto">
          <a:xfrm>
            <a:off x="0" y="533400"/>
            <a:ext cx="9144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marL="228600" indent="-228600" eaLnBrk="1" hangingPunct="1">
              <a:buFontTx/>
              <a:buChar char="•"/>
            </a:pPr>
            <a:r>
              <a:rPr lang="en-US" sz="2000" dirty="0">
                <a:solidFill>
                  <a:schemeClr val="tx1"/>
                </a:solidFill>
              </a:rPr>
              <a:t>With the exception of flat mirrors, all imaging systems are </a:t>
            </a:r>
            <a:r>
              <a:rPr lang="en-US" sz="2000" dirty="0" smtClean="0">
                <a:solidFill>
                  <a:schemeClr val="tx1"/>
                </a:solidFill>
              </a:rPr>
              <a:t>imperfect.</a:t>
            </a:r>
          </a:p>
          <a:p>
            <a:pPr marL="228600" indent="-228600" eaLnBrk="1" hangingPunct="1">
              <a:buFontTx/>
              <a:buChar char="•"/>
            </a:pPr>
            <a:endParaRPr lang="en-US" sz="2000" dirty="0">
              <a:solidFill>
                <a:schemeClr val="accent2"/>
              </a:solidFill>
            </a:endParaRPr>
          </a:p>
          <a:p>
            <a:pPr marL="228600" indent="-228600" eaLnBrk="1" hangingPunct="1">
              <a:buFontTx/>
              <a:buChar char="•"/>
            </a:pPr>
            <a:r>
              <a:rPr lang="en-US" sz="2000" i="1" dirty="0">
                <a:solidFill>
                  <a:srgbClr val="008000"/>
                </a:solidFill>
              </a:rPr>
              <a:t>Spherical aberration</a:t>
            </a:r>
            <a:r>
              <a:rPr lang="en-US" sz="2000" dirty="0">
                <a:solidFill>
                  <a:srgbClr val="008000"/>
                </a:solidFill>
              </a:rPr>
              <a:t> is primarily concerned with the fact that the small angle approximation is not always </a:t>
            </a:r>
            <a:r>
              <a:rPr lang="en-US" sz="2000" dirty="0" smtClean="0">
                <a:solidFill>
                  <a:srgbClr val="008000"/>
                </a:solidFill>
              </a:rPr>
              <a:t>valid.</a:t>
            </a:r>
            <a:endParaRPr lang="en-US" sz="2000" dirty="0">
              <a:solidFill>
                <a:srgbClr val="008000"/>
              </a:solidFill>
            </a:endParaRPr>
          </a:p>
        </p:txBody>
      </p:sp>
      <p:grpSp>
        <p:nvGrpSpPr>
          <p:cNvPr id="68612" name="Group 31"/>
          <p:cNvGrpSpPr>
            <a:grpSpLocks/>
          </p:cNvGrpSpPr>
          <p:nvPr/>
        </p:nvGrpSpPr>
        <p:grpSpPr bwMode="auto">
          <a:xfrm>
            <a:off x="3810000" y="1828800"/>
            <a:ext cx="457200" cy="1752600"/>
            <a:chOff x="3024" y="528"/>
            <a:chExt cx="288" cy="1104"/>
          </a:xfrm>
        </p:grpSpPr>
        <p:sp>
          <p:nvSpPr>
            <p:cNvPr id="917536" name="Freeform 32"/>
            <p:cNvSpPr>
              <a:spLocks/>
            </p:cNvSpPr>
            <p:nvPr/>
          </p:nvSpPr>
          <p:spPr bwMode="auto">
            <a:xfrm>
              <a:off x="3024" y="528"/>
              <a:ext cx="144" cy="1104"/>
            </a:xfrm>
            <a:custGeom>
              <a:avLst/>
              <a:gdLst>
                <a:gd name="T0" fmla="*/ 192 w 192"/>
                <a:gd name="T1" fmla="*/ 0 h 1104"/>
                <a:gd name="T2" fmla="*/ 0 w 192"/>
                <a:gd name="T3" fmla="*/ 576 h 1104"/>
                <a:gd name="T4" fmla="*/ 192 w 192"/>
                <a:gd name="T5" fmla="*/ 1104 h 1104"/>
              </a:gdLst>
              <a:ahLst/>
              <a:cxnLst>
                <a:cxn ang="0">
                  <a:pos x="T0" y="T1"/>
                </a:cxn>
                <a:cxn ang="0">
                  <a:pos x="T2" y="T3"/>
                </a:cxn>
                <a:cxn ang="0">
                  <a:pos x="T4" y="T5"/>
                </a:cxn>
              </a:cxnLst>
              <a:rect l="0" t="0" r="r" b="b"/>
              <a:pathLst>
                <a:path w="192" h="1104">
                  <a:moveTo>
                    <a:pt x="192" y="0"/>
                  </a:moveTo>
                  <a:cubicBezTo>
                    <a:pt x="96" y="196"/>
                    <a:pt x="0" y="392"/>
                    <a:pt x="0" y="576"/>
                  </a:cubicBezTo>
                  <a:cubicBezTo>
                    <a:pt x="0" y="760"/>
                    <a:pt x="96" y="932"/>
                    <a:pt x="192" y="1104"/>
                  </a:cubicBezTo>
                </a:path>
              </a:pathLst>
            </a:custGeom>
            <a:gradFill rotWithShape="1">
              <a:gsLst>
                <a:gs pos="0">
                  <a:schemeClr val="hlink"/>
                </a:gs>
                <a:gs pos="50000">
                  <a:srgbClr val="CCFFFF"/>
                </a:gs>
                <a:gs pos="100000">
                  <a:schemeClr va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4400"/>
            </a:p>
          </p:txBody>
        </p:sp>
        <p:sp>
          <p:nvSpPr>
            <p:cNvPr id="917537" name="Freeform 33"/>
            <p:cNvSpPr>
              <a:spLocks/>
            </p:cNvSpPr>
            <p:nvPr/>
          </p:nvSpPr>
          <p:spPr bwMode="auto">
            <a:xfrm flipH="1">
              <a:off x="3168" y="528"/>
              <a:ext cx="144" cy="1104"/>
            </a:xfrm>
            <a:custGeom>
              <a:avLst/>
              <a:gdLst>
                <a:gd name="T0" fmla="*/ 192 w 192"/>
                <a:gd name="T1" fmla="*/ 0 h 1104"/>
                <a:gd name="T2" fmla="*/ 0 w 192"/>
                <a:gd name="T3" fmla="*/ 576 h 1104"/>
                <a:gd name="T4" fmla="*/ 192 w 192"/>
                <a:gd name="T5" fmla="*/ 1104 h 1104"/>
              </a:gdLst>
              <a:ahLst/>
              <a:cxnLst>
                <a:cxn ang="0">
                  <a:pos x="T0" y="T1"/>
                </a:cxn>
                <a:cxn ang="0">
                  <a:pos x="T2" y="T3"/>
                </a:cxn>
                <a:cxn ang="0">
                  <a:pos x="T4" y="T5"/>
                </a:cxn>
              </a:cxnLst>
              <a:rect l="0" t="0" r="r" b="b"/>
              <a:pathLst>
                <a:path w="192" h="1104">
                  <a:moveTo>
                    <a:pt x="192" y="0"/>
                  </a:moveTo>
                  <a:cubicBezTo>
                    <a:pt x="96" y="196"/>
                    <a:pt x="0" y="392"/>
                    <a:pt x="0" y="576"/>
                  </a:cubicBezTo>
                  <a:cubicBezTo>
                    <a:pt x="0" y="760"/>
                    <a:pt x="96" y="932"/>
                    <a:pt x="192" y="1104"/>
                  </a:cubicBezTo>
                </a:path>
              </a:pathLst>
            </a:custGeom>
            <a:gradFill rotWithShape="1">
              <a:gsLst>
                <a:gs pos="0">
                  <a:schemeClr val="hlink"/>
                </a:gs>
                <a:gs pos="50000">
                  <a:srgbClr val="CCFFFF"/>
                </a:gs>
                <a:gs pos="100000">
                  <a:schemeClr va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4400"/>
            </a:p>
          </p:txBody>
        </p:sp>
      </p:grpSp>
      <p:sp>
        <p:nvSpPr>
          <p:cNvPr id="68613" name="Line 34"/>
          <p:cNvSpPr>
            <a:spLocks noChangeShapeType="1"/>
          </p:cNvSpPr>
          <p:nvPr/>
        </p:nvSpPr>
        <p:spPr bwMode="auto">
          <a:xfrm>
            <a:off x="990600" y="2667000"/>
            <a:ext cx="5943600" cy="0"/>
          </a:xfrm>
          <a:prstGeom prst="line">
            <a:avLst/>
          </a:prstGeom>
          <a:noFill/>
          <a:ln w="2857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4400"/>
          </a:p>
        </p:txBody>
      </p:sp>
      <p:sp>
        <p:nvSpPr>
          <p:cNvPr id="917539" name="Line 35"/>
          <p:cNvSpPr>
            <a:spLocks noChangeShapeType="1"/>
          </p:cNvSpPr>
          <p:nvPr/>
        </p:nvSpPr>
        <p:spPr bwMode="auto">
          <a:xfrm>
            <a:off x="990600" y="2667000"/>
            <a:ext cx="304800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4400"/>
          </a:p>
        </p:txBody>
      </p:sp>
      <p:sp>
        <p:nvSpPr>
          <p:cNvPr id="68615" name="Oval 43"/>
          <p:cNvSpPr>
            <a:spLocks noChangeArrowheads="1"/>
          </p:cNvSpPr>
          <p:nvPr/>
        </p:nvSpPr>
        <p:spPr bwMode="auto">
          <a:xfrm>
            <a:off x="6456363" y="2628900"/>
            <a:ext cx="96837" cy="76200"/>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400"/>
          </a:p>
        </p:txBody>
      </p:sp>
      <p:sp>
        <p:nvSpPr>
          <p:cNvPr id="68616" name="Text Box 44"/>
          <p:cNvSpPr txBox="1">
            <a:spLocks noChangeArrowheads="1"/>
          </p:cNvSpPr>
          <p:nvPr/>
        </p:nvSpPr>
        <p:spPr bwMode="auto">
          <a:xfrm>
            <a:off x="6324600" y="2743200"/>
            <a:ext cx="609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spcBef>
                <a:spcPct val="50000"/>
              </a:spcBef>
            </a:pPr>
            <a:r>
              <a:rPr lang="en-US" sz="2000" b="1" i="1">
                <a:solidFill>
                  <a:schemeClr val="tx1"/>
                </a:solidFill>
                <a:sym typeface="Symbol" pitchFamily="18" charset="2"/>
              </a:rPr>
              <a:t>F</a:t>
            </a:r>
          </a:p>
        </p:txBody>
      </p:sp>
      <p:sp>
        <p:nvSpPr>
          <p:cNvPr id="917549" name="Line 45"/>
          <p:cNvSpPr>
            <a:spLocks noChangeShapeType="1"/>
          </p:cNvSpPr>
          <p:nvPr/>
        </p:nvSpPr>
        <p:spPr bwMode="auto">
          <a:xfrm>
            <a:off x="4038600" y="2667000"/>
            <a:ext cx="297180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4400"/>
          </a:p>
        </p:txBody>
      </p:sp>
      <p:sp>
        <p:nvSpPr>
          <p:cNvPr id="917550" name="Line 46"/>
          <p:cNvSpPr>
            <a:spLocks noChangeShapeType="1"/>
          </p:cNvSpPr>
          <p:nvPr/>
        </p:nvSpPr>
        <p:spPr bwMode="auto">
          <a:xfrm>
            <a:off x="990600" y="2362200"/>
            <a:ext cx="304800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4400"/>
          </a:p>
        </p:txBody>
      </p:sp>
      <p:sp>
        <p:nvSpPr>
          <p:cNvPr id="917551" name="Line 47"/>
          <p:cNvSpPr>
            <a:spLocks noChangeShapeType="1"/>
          </p:cNvSpPr>
          <p:nvPr/>
        </p:nvSpPr>
        <p:spPr bwMode="auto">
          <a:xfrm>
            <a:off x="4038600" y="2362200"/>
            <a:ext cx="3048000" cy="3810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4400"/>
          </a:p>
        </p:txBody>
      </p:sp>
      <p:sp>
        <p:nvSpPr>
          <p:cNvPr id="917552" name="Line 48"/>
          <p:cNvSpPr>
            <a:spLocks noChangeShapeType="1"/>
          </p:cNvSpPr>
          <p:nvPr/>
        </p:nvSpPr>
        <p:spPr bwMode="auto">
          <a:xfrm>
            <a:off x="990600" y="2971800"/>
            <a:ext cx="304800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4400"/>
          </a:p>
        </p:txBody>
      </p:sp>
      <p:sp>
        <p:nvSpPr>
          <p:cNvPr id="917553" name="Line 49"/>
          <p:cNvSpPr>
            <a:spLocks noChangeShapeType="1"/>
          </p:cNvSpPr>
          <p:nvPr/>
        </p:nvSpPr>
        <p:spPr bwMode="auto">
          <a:xfrm flipV="1">
            <a:off x="4038600" y="2590800"/>
            <a:ext cx="3048000" cy="3810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4400"/>
          </a:p>
        </p:txBody>
      </p:sp>
      <p:sp>
        <p:nvSpPr>
          <p:cNvPr id="917554" name="Line 50"/>
          <p:cNvSpPr>
            <a:spLocks noChangeShapeType="1"/>
          </p:cNvSpPr>
          <p:nvPr/>
        </p:nvSpPr>
        <p:spPr bwMode="auto">
          <a:xfrm>
            <a:off x="990600" y="2057400"/>
            <a:ext cx="304800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4400"/>
          </a:p>
        </p:txBody>
      </p:sp>
      <p:sp>
        <p:nvSpPr>
          <p:cNvPr id="917555" name="Line 51"/>
          <p:cNvSpPr>
            <a:spLocks noChangeShapeType="1"/>
          </p:cNvSpPr>
          <p:nvPr/>
        </p:nvSpPr>
        <p:spPr bwMode="auto">
          <a:xfrm>
            <a:off x="4038600" y="2057400"/>
            <a:ext cx="2667000" cy="7620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4400"/>
          </a:p>
        </p:txBody>
      </p:sp>
      <p:sp>
        <p:nvSpPr>
          <p:cNvPr id="917556" name="Line 52"/>
          <p:cNvSpPr>
            <a:spLocks noChangeShapeType="1"/>
          </p:cNvSpPr>
          <p:nvPr/>
        </p:nvSpPr>
        <p:spPr bwMode="auto">
          <a:xfrm flipV="1">
            <a:off x="990600" y="3276600"/>
            <a:ext cx="304800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4400"/>
          </a:p>
        </p:txBody>
      </p:sp>
      <p:sp>
        <p:nvSpPr>
          <p:cNvPr id="917557" name="Line 53"/>
          <p:cNvSpPr>
            <a:spLocks noChangeShapeType="1"/>
          </p:cNvSpPr>
          <p:nvPr/>
        </p:nvSpPr>
        <p:spPr bwMode="auto">
          <a:xfrm flipV="1">
            <a:off x="4038600" y="2514600"/>
            <a:ext cx="2667000" cy="7620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4400"/>
          </a:p>
        </p:txBody>
      </p:sp>
      <p:sp>
        <p:nvSpPr>
          <p:cNvPr id="917558" name="Text Box 54"/>
          <p:cNvSpPr txBox="1">
            <a:spLocks noChangeArrowheads="1"/>
          </p:cNvSpPr>
          <p:nvPr/>
        </p:nvSpPr>
        <p:spPr bwMode="auto">
          <a:xfrm>
            <a:off x="0" y="3581400"/>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marL="228600" indent="-228600" eaLnBrk="1" hangingPunct="1">
              <a:buFontTx/>
              <a:buChar char="•"/>
            </a:pPr>
            <a:r>
              <a:rPr lang="en-US" sz="2000" i="1" dirty="0">
                <a:solidFill>
                  <a:srgbClr val="9900CC"/>
                </a:solidFill>
              </a:rPr>
              <a:t>Chromatic Aberration</a:t>
            </a:r>
            <a:r>
              <a:rPr lang="en-US" sz="2000" dirty="0">
                <a:solidFill>
                  <a:srgbClr val="9900CC"/>
                </a:solidFill>
              </a:rPr>
              <a:t> refers to the fact that different colors refract differently</a:t>
            </a:r>
            <a:endParaRPr lang="en-US" sz="2000" i="1" dirty="0">
              <a:solidFill>
                <a:srgbClr val="9900CC"/>
              </a:solidFill>
            </a:endParaRPr>
          </a:p>
        </p:txBody>
      </p:sp>
      <p:grpSp>
        <p:nvGrpSpPr>
          <p:cNvPr id="917575" name="Group 71"/>
          <p:cNvGrpSpPr>
            <a:grpSpLocks/>
          </p:cNvGrpSpPr>
          <p:nvPr/>
        </p:nvGrpSpPr>
        <p:grpSpPr bwMode="auto">
          <a:xfrm>
            <a:off x="990600" y="4343400"/>
            <a:ext cx="5943600" cy="1752600"/>
            <a:chOff x="624" y="3072"/>
            <a:chExt cx="3744" cy="1104"/>
          </a:xfrm>
        </p:grpSpPr>
        <p:grpSp>
          <p:nvGrpSpPr>
            <p:cNvPr id="68641" name="Group 55"/>
            <p:cNvGrpSpPr>
              <a:grpSpLocks/>
            </p:cNvGrpSpPr>
            <p:nvPr/>
          </p:nvGrpSpPr>
          <p:grpSpPr bwMode="auto">
            <a:xfrm>
              <a:off x="2400" y="3072"/>
              <a:ext cx="288" cy="1104"/>
              <a:chOff x="3024" y="528"/>
              <a:chExt cx="288" cy="1104"/>
            </a:xfrm>
          </p:grpSpPr>
          <p:sp>
            <p:nvSpPr>
              <p:cNvPr id="917560" name="Freeform 56"/>
              <p:cNvSpPr>
                <a:spLocks/>
              </p:cNvSpPr>
              <p:nvPr/>
            </p:nvSpPr>
            <p:spPr bwMode="auto">
              <a:xfrm>
                <a:off x="3024" y="528"/>
                <a:ext cx="144" cy="1104"/>
              </a:xfrm>
              <a:custGeom>
                <a:avLst/>
                <a:gdLst>
                  <a:gd name="T0" fmla="*/ 192 w 192"/>
                  <a:gd name="T1" fmla="*/ 0 h 1104"/>
                  <a:gd name="T2" fmla="*/ 0 w 192"/>
                  <a:gd name="T3" fmla="*/ 576 h 1104"/>
                  <a:gd name="T4" fmla="*/ 192 w 192"/>
                  <a:gd name="T5" fmla="*/ 1104 h 1104"/>
                </a:gdLst>
                <a:ahLst/>
                <a:cxnLst>
                  <a:cxn ang="0">
                    <a:pos x="T0" y="T1"/>
                  </a:cxn>
                  <a:cxn ang="0">
                    <a:pos x="T2" y="T3"/>
                  </a:cxn>
                  <a:cxn ang="0">
                    <a:pos x="T4" y="T5"/>
                  </a:cxn>
                </a:cxnLst>
                <a:rect l="0" t="0" r="r" b="b"/>
                <a:pathLst>
                  <a:path w="192" h="1104">
                    <a:moveTo>
                      <a:pt x="192" y="0"/>
                    </a:moveTo>
                    <a:cubicBezTo>
                      <a:pt x="96" y="196"/>
                      <a:pt x="0" y="392"/>
                      <a:pt x="0" y="576"/>
                    </a:cubicBezTo>
                    <a:cubicBezTo>
                      <a:pt x="0" y="760"/>
                      <a:pt x="96" y="932"/>
                      <a:pt x="192" y="1104"/>
                    </a:cubicBezTo>
                  </a:path>
                </a:pathLst>
              </a:custGeom>
              <a:gradFill rotWithShape="1">
                <a:gsLst>
                  <a:gs pos="0">
                    <a:schemeClr val="hlink"/>
                  </a:gs>
                  <a:gs pos="50000">
                    <a:srgbClr val="CCFFFF"/>
                  </a:gs>
                  <a:gs pos="100000">
                    <a:schemeClr va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4400"/>
              </a:p>
            </p:txBody>
          </p:sp>
          <p:sp>
            <p:nvSpPr>
              <p:cNvPr id="917561" name="Freeform 57"/>
              <p:cNvSpPr>
                <a:spLocks/>
              </p:cNvSpPr>
              <p:nvPr/>
            </p:nvSpPr>
            <p:spPr bwMode="auto">
              <a:xfrm flipH="1">
                <a:off x="3168" y="528"/>
                <a:ext cx="144" cy="1104"/>
              </a:xfrm>
              <a:custGeom>
                <a:avLst/>
                <a:gdLst>
                  <a:gd name="T0" fmla="*/ 192 w 192"/>
                  <a:gd name="T1" fmla="*/ 0 h 1104"/>
                  <a:gd name="T2" fmla="*/ 0 w 192"/>
                  <a:gd name="T3" fmla="*/ 576 h 1104"/>
                  <a:gd name="T4" fmla="*/ 192 w 192"/>
                  <a:gd name="T5" fmla="*/ 1104 h 1104"/>
                </a:gdLst>
                <a:ahLst/>
                <a:cxnLst>
                  <a:cxn ang="0">
                    <a:pos x="T0" y="T1"/>
                  </a:cxn>
                  <a:cxn ang="0">
                    <a:pos x="T2" y="T3"/>
                  </a:cxn>
                  <a:cxn ang="0">
                    <a:pos x="T4" y="T5"/>
                  </a:cxn>
                </a:cxnLst>
                <a:rect l="0" t="0" r="r" b="b"/>
                <a:pathLst>
                  <a:path w="192" h="1104">
                    <a:moveTo>
                      <a:pt x="192" y="0"/>
                    </a:moveTo>
                    <a:cubicBezTo>
                      <a:pt x="96" y="196"/>
                      <a:pt x="0" y="392"/>
                      <a:pt x="0" y="576"/>
                    </a:cubicBezTo>
                    <a:cubicBezTo>
                      <a:pt x="0" y="760"/>
                      <a:pt x="96" y="932"/>
                      <a:pt x="192" y="1104"/>
                    </a:cubicBezTo>
                  </a:path>
                </a:pathLst>
              </a:custGeom>
              <a:gradFill rotWithShape="1">
                <a:gsLst>
                  <a:gs pos="0">
                    <a:schemeClr val="hlink"/>
                  </a:gs>
                  <a:gs pos="50000">
                    <a:srgbClr val="CCFFFF"/>
                  </a:gs>
                  <a:gs pos="100000">
                    <a:schemeClr va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4400"/>
              </a:p>
            </p:txBody>
          </p:sp>
        </p:grpSp>
        <p:sp>
          <p:nvSpPr>
            <p:cNvPr id="68642" name="Line 58"/>
            <p:cNvSpPr>
              <a:spLocks noChangeShapeType="1"/>
            </p:cNvSpPr>
            <p:nvPr/>
          </p:nvSpPr>
          <p:spPr bwMode="auto">
            <a:xfrm>
              <a:off x="624" y="3600"/>
              <a:ext cx="3744" cy="0"/>
            </a:xfrm>
            <a:prstGeom prst="line">
              <a:avLst/>
            </a:prstGeom>
            <a:noFill/>
            <a:ln w="2857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4400"/>
            </a:p>
          </p:txBody>
        </p:sp>
        <p:sp>
          <p:nvSpPr>
            <p:cNvPr id="68643" name="Oval 60"/>
            <p:cNvSpPr>
              <a:spLocks noChangeArrowheads="1"/>
            </p:cNvSpPr>
            <p:nvPr/>
          </p:nvSpPr>
          <p:spPr bwMode="auto">
            <a:xfrm>
              <a:off x="4067" y="3576"/>
              <a:ext cx="61" cy="48"/>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400"/>
            </a:p>
          </p:txBody>
        </p:sp>
        <p:sp>
          <p:nvSpPr>
            <p:cNvPr id="68644" name="Text Box 61"/>
            <p:cNvSpPr txBox="1">
              <a:spLocks noChangeArrowheads="1"/>
            </p:cNvSpPr>
            <p:nvPr/>
          </p:nvSpPr>
          <p:spPr bwMode="auto">
            <a:xfrm>
              <a:off x="3984" y="3648"/>
              <a:ext cx="384"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spcBef>
                  <a:spcPct val="50000"/>
                </a:spcBef>
              </a:pPr>
              <a:r>
                <a:rPr lang="en-US" sz="2000" b="1" i="1">
                  <a:solidFill>
                    <a:schemeClr val="tx1"/>
                  </a:solidFill>
                  <a:sym typeface="Symbol" pitchFamily="18" charset="2"/>
                </a:rPr>
                <a:t>F</a:t>
              </a:r>
            </a:p>
          </p:txBody>
        </p:sp>
      </p:grpSp>
      <p:sp>
        <p:nvSpPr>
          <p:cNvPr id="917571" name="Line 67"/>
          <p:cNvSpPr>
            <a:spLocks noChangeShapeType="1"/>
          </p:cNvSpPr>
          <p:nvPr/>
        </p:nvSpPr>
        <p:spPr bwMode="auto">
          <a:xfrm>
            <a:off x="990600" y="4572000"/>
            <a:ext cx="304800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4400"/>
          </a:p>
        </p:txBody>
      </p:sp>
      <p:sp>
        <p:nvSpPr>
          <p:cNvPr id="917572" name="Line 68"/>
          <p:cNvSpPr>
            <a:spLocks noChangeShapeType="1"/>
          </p:cNvSpPr>
          <p:nvPr/>
        </p:nvSpPr>
        <p:spPr bwMode="auto">
          <a:xfrm>
            <a:off x="4038600" y="4572000"/>
            <a:ext cx="2971800" cy="6858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4400"/>
          </a:p>
        </p:txBody>
      </p:sp>
      <p:sp>
        <p:nvSpPr>
          <p:cNvPr id="917573" name="Line 69"/>
          <p:cNvSpPr>
            <a:spLocks noChangeShapeType="1"/>
          </p:cNvSpPr>
          <p:nvPr/>
        </p:nvSpPr>
        <p:spPr bwMode="auto">
          <a:xfrm flipV="1">
            <a:off x="990600" y="5791200"/>
            <a:ext cx="304800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4400"/>
          </a:p>
        </p:txBody>
      </p:sp>
      <p:sp>
        <p:nvSpPr>
          <p:cNvPr id="917574" name="Line 70"/>
          <p:cNvSpPr>
            <a:spLocks noChangeShapeType="1"/>
          </p:cNvSpPr>
          <p:nvPr/>
        </p:nvSpPr>
        <p:spPr bwMode="auto">
          <a:xfrm flipV="1">
            <a:off x="4038600" y="5105400"/>
            <a:ext cx="2971800" cy="6858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4400"/>
          </a:p>
        </p:txBody>
      </p:sp>
      <p:sp>
        <p:nvSpPr>
          <p:cNvPr id="917576" name="Line 72"/>
          <p:cNvSpPr>
            <a:spLocks noChangeShapeType="1"/>
          </p:cNvSpPr>
          <p:nvPr/>
        </p:nvSpPr>
        <p:spPr bwMode="auto">
          <a:xfrm>
            <a:off x="990600" y="4572000"/>
            <a:ext cx="3048000" cy="0"/>
          </a:xfrm>
          <a:prstGeom prst="line">
            <a:avLst/>
          </a:prstGeom>
          <a:noFill/>
          <a:ln w="2857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4400"/>
          </a:p>
        </p:txBody>
      </p:sp>
      <p:sp>
        <p:nvSpPr>
          <p:cNvPr id="917577" name="Line 73"/>
          <p:cNvSpPr>
            <a:spLocks noChangeShapeType="1"/>
          </p:cNvSpPr>
          <p:nvPr/>
        </p:nvSpPr>
        <p:spPr bwMode="auto">
          <a:xfrm>
            <a:off x="4038600" y="4572000"/>
            <a:ext cx="2819400" cy="762000"/>
          </a:xfrm>
          <a:prstGeom prst="line">
            <a:avLst/>
          </a:prstGeom>
          <a:noFill/>
          <a:ln w="2857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4400"/>
          </a:p>
        </p:txBody>
      </p:sp>
      <p:sp>
        <p:nvSpPr>
          <p:cNvPr id="917578" name="Line 74"/>
          <p:cNvSpPr>
            <a:spLocks noChangeShapeType="1"/>
          </p:cNvSpPr>
          <p:nvPr/>
        </p:nvSpPr>
        <p:spPr bwMode="auto">
          <a:xfrm flipV="1">
            <a:off x="990600" y="5791200"/>
            <a:ext cx="3048000" cy="0"/>
          </a:xfrm>
          <a:prstGeom prst="line">
            <a:avLst/>
          </a:prstGeom>
          <a:noFill/>
          <a:ln w="2857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4400"/>
          </a:p>
        </p:txBody>
      </p:sp>
      <p:sp>
        <p:nvSpPr>
          <p:cNvPr id="917579" name="Line 75"/>
          <p:cNvSpPr>
            <a:spLocks noChangeShapeType="1"/>
          </p:cNvSpPr>
          <p:nvPr/>
        </p:nvSpPr>
        <p:spPr bwMode="auto">
          <a:xfrm flipV="1">
            <a:off x="4038600" y="5029200"/>
            <a:ext cx="2819400" cy="762000"/>
          </a:xfrm>
          <a:prstGeom prst="line">
            <a:avLst/>
          </a:prstGeom>
          <a:noFill/>
          <a:ln w="2857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4400"/>
          </a:p>
        </p:txBody>
      </p:sp>
      <p:sp>
        <p:nvSpPr>
          <p:cNvPr id="917580" name="Line 76"/>
          <p:cNvSpPr>
            <a:spLocks noChangeShapeType="1"/>
          </p:cNvSpPr>
          <p:nvPr/>
        </p:nvSpPr>
        <p:spPr bwMode="auto">
          <a:xfrm>
            <a:off x="990600" y="4572000"/>
            <a:ext cx="3048000" cy="0"/>
          </a:xfrm>
          <a:prstGeom prst="line">
            <a:avLst/>
          </a:prstGeom>
          <a:noFill/>
          <a:ln w="28575">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4400"/>
          </a:p>
        </p:txBody>
      </p:sp>
      <p:sp>
        <p:nvSpPr>
          <p:cNvPr id="917581" name="Line 77"/>
          <p:cNvSpPr>
            <a:spLocks noChangeShapeType="1"/>
          </p:cNvSpPr>
          <p:nvPr/>
        </p:nvSpPr>
        <p:spPr bwMode="auto">
          <a:xfrm>
            <a:off x="4038600" y="4572000"/>
            <a:ext cx="2743200" cy="838200"/>
          </a:xfrm>
          <a:prstGeom prst="line">
            <a:avLst/>
          </a:prstGeom>
          <a:noFill/>
          <a:ln w="28575">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4400"/>
          </a:p>
        </p:txBody>
      </p:sp>
      <p:sp>
        <p:nvSpPr>
          <p:cNvPr id="917582" name="Line 78"/>
          <p:cNvSpPr>
            <a:spLocks noChangeShapeType="1"/>
          </p:cNvSpPr>
          <p:nvPr/>
        </p:nvSpPr>
        <p:spPr bwMode="auto">
          <a:xfrm flipV="1">
            <a:off x="990600" y="5791200"/>
            <a:ext cx="3048000" cy="0"/>
          </a:xfrm>
          <a:prstGeom prst="line">
            <a:avLst/>
          </a:prstGeom>
          <a:noFill/>
          <a:ln w="28575">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4400"/>
          </a:p>
        </p:txBody>
      </p:sp>
      <p:sp>
        <p:nvSpPr>
          <p:cNvPr id="917583" name="Line 79"/>
          <p:cNvSpPr>
            <a:spLocks noChangeShapeType="1"/>
          </p:cNvSpPr>
          <p:nvPr/>
        </p:nvSpPr>
        <p:spPr bwMode="auto">
          <a:xfrm flipV="1">
            <a:off x="4038600" y="4953000"/>
            <a:ext cx="2743200" cy="838200"/>
          </a:xfrm>
          <a:prstGeom prst="line">
            <a:avLst/>
          </a:prstGeom>
          <a:noFill/>
          <a:ln w="28575">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4400"/>
          </a:p>
        </p:txBody>
      </p:sp>
      <p:sp>
        <p:nvSpPr>
          <p:cNvPr id="917584" name="Text Box 80"/>
          <p:cNvSpPr txBox="1">
            <a:spLocks noChangeArrowheads="1"/>
          </p:cNvSpPr>
          <p:nvPr/>
        </p:nvSpPr>
        <p:spPr bwMode="auto">
          <a:xfrm>
            <a:off x="0" y="6096000"/>
            <a:ext cx="914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marL="285750" indent="-285750" eaLnBrk="1" hangingPunct="1">
              <a:buFontTx/>
              <a:buChar char="•"/>
            </a:pPr>
            <a:r>
              <a:rPr lang="en-US" sz="2000" dirty="0">
                <a:solidFill>
                  <a:srgbClr val="FF0000"/>
                </a:solidFill>
              </a:rPr>
              <a:t>Both effects can be lessened by using combinations of lenses</a:t>
            </a:r>
          </a:p>
          <a:p>
            <a:pPr marL="285750" indent="-285750" eaLnBrk="1" hangingPunct="1">
              <a:buFontTx/>
              <a:buChar char="•"/>
            </a:pPr>
            <a:r>
              <a:rPr lang="en-US" sz="2000" dirty="0">
                <a:solidFill>
                  <a:srgbClr val="FF0000"/>
                </a:solidFill>
              </a:rPr>
              <a:t>There are other, smaller effects as well</a:t>
            </a:r>
          </a:p>
        </p:txBody>
      </p:sp>
    </p:spTree>
    <p:extLst>
      <p:ext uri="{BB962C8B-B14F-4D97-AF65-F5344CB8AC3E}">
        <p14:creationId xmlns:p14="http://schemas.microsoft.com/office/powerpoint/2010/main" val="5485209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17511">
                                            <p:txEl>
                                              <p:pRg st="0" end="0"/>
                                            </p:txEl>
                                          </p:spTgt>
                                        </p:tgtEl>
                                        <p:attrNameLst>
                                          <p:attrName>style.visibility</p:attrName>
                                        </p:attrNameLst>
                                      </p:cBhvr>
                                      <p:to>
                                        <p:strVal val="visible"/>
                                      </p:to>
                                    </p:set>
                                    <p:anim calcmode="lin" valueType="num">
                                      <p:cBhvr additive="base">
                                        <p:cTn id="7" dur="500" fill="hold"/>
                                        <p:tgtEl>
                                          <p:spTgt spid="9175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175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17511">
                                            <p:txEl>
                                              <p:pRg st="2" end="2"/>
                                            </p:txEl>
                                          </p:spTgt>
                                        </p:tgtEl>
                                        <p:attrNameLst>
                                          <p:attrName>style.visibility</p:attrName>
                                        </p:attrNameLst>
                                      </p:cBhvr>
                                      <p:to>
                                        <p:strVal val="visible"/>
                                      </p:to>
                                    </p:set>
                                    <p:anim calcmode="lin" valueType="num">
                                      <p:cBhvr additive="base">
                                        <p:cTn id="13" dur="500" fill="hold"/>
                                        <p:tgtEl>
                                          <p:spTgt spid="91751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175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17539"/>
                                        </p:tgtEl>
                                        <p:attrNameLst>
                                          <p:attrName>style.visibility</p:attrName>
                                        </p:attrNameLst>
                                      </p:cBhvr>
                                      <p:to>
                                        <p:strVal val="visible"/>
                                      </p:to>
                                    </p:set>
                                    <p:animEffect transition="in" filter="wipe(left)">
                                      <p:cBhvr>
                                        <p:cTn id="19" dur="500"/>
                                        <p:tgtEl>
                                          <p:spTgt spid="917539"/>
                                        </p:tgtEl>
                                      </p:cBhvr>
                                    </p:animEffect>
                                  </p:childTnLst>
                                </p:cTn>
                              </p:par>
                            </p:childTnLst>
                          </p:cTn>
                        </p:par>
                        <p:par>
                          <p:cTn id="20" fill="hold" nodeType="afterGroup">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917549"/>
                                        </p:tgtEl>
                                        <p:attrNameLst>
                                          <p:attrName>style.visibility</p:attrName>
                                        </p:attrNameLst>
                                      </p:cBhvr>
                                      <p:to>
                                        <p:strVal val="visible"/>
                                      </p:to>
                                    </p:set>
                                    <p:animEffect transition="in" filter="wipe(left)">
                                      <p:cBhvr>
                                        <p:cTn id="23" dur="500"/>
                                        <p:tgtEl>
                                          <p:spTgt spid="917549"/>
                                        </p:tgtEl>
                                      </p:cBhvr>
                                    </p:animEffect>
                                  </p:childTnLst>
                                </p:cTn>
                              </p:par>
                            </p:childTnLst>
                          </p:cTn>
                        </p:par>
                        <p:par>
                          <p:cTn id="24" fill="hold" nodeType="afterGroup">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917550"/>
                                        </p:tgtEl>
                                        <p:attrNameLst>
                                          <p:attrName>style.visibility</p:attrName>
                                        </p:attrNameLst>
                                      </p:cBhvr>
                                      <p:to>
                                        <p:strVal val="visible"/>
                                      </p:to>
                                    </p:set>
                                    <p:animEffect transition="in" filter="wipe(left)">
                                      <p:cBhvr>
                                        <p:cTn id="27" dur="500"/>
                                        <p:tgtEl>
                                          <p:spTgt spid="917550"/>
                                        </p:tgtEl>
                                      </p:cBhvr>
                                    </p:animEffect>
                                  </p:childTnLst>
                                </p:cTn>
                              </p:par>
                            </p:childTnLst>
                          </p:cTn>
                        </p:par>
                        <p:par>
                          <p:cTn id="28" fill="hold" nodeType="afterGroup">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917551"/>
                                        </p:tgtEl>
                                        <p:attrNameLst>
                                          <p:attrName>style.visibility</p:attrName>
                                        </p:attrNameLst>
                                      </p:cBhvr>
                                      <p:to>
                                        <p:strVal val="visible"/>
                                      </p:to>
                                    </p:set>
                                    <p:animEffect transition="in" filter="wipe(left)">
                                      <p:cBhvr>
                                        <p:cTn id="31" dur="500"/>
                                        <p:tgtEl>
                                          <p:spTgt spid="917551"/>
                                        </p:tgtEl>
                                      </p:cBhvr>
                                    </p:animEffect>
                                  </p:childTnLst>
                                </p:cTn>
                              </p:par>
                            </p:childTnLst>
                          </p:cTn>
                        </p:par>
                        <p:par>
                          <p:cTn id="32" fill="hold" nodeType="afterGroup">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917552"/>
                                        </p:tgtEl>
                                        <p:attrNameLst>
                                          <p:attrName>style.visibility</p:attrName>
                                        </p:attrNameLst>
                                      </p:cBhvr>
                                      <p:to>
                                        <p:strVal val="visible"/>
                                      </p:to>
                                    </p:set>
                                    <p:animEffect transition="in" filter="wipe(left)">
                                      <p:cBhvr>
                                        <p:cTn id="35" dur="500"/>
                                        <p:tgtEl>
                                          <p:spTgt spid="917552"/>
                                        </p:tgtEl>
                                      </p:cBhvr>
                                    </p:animEffect>
                                  </p:childTnLst>
                                </p:cTn>
                              </p:par>
                            </p:childTnLst>
                          </p:cTn>
                        </p:par>
                        <p:par>
                          <p:cTn id="36" fill="hold" nodeType="afterGroup">
                            <p:stCondLst>
                              <p:cond delay="2500"/>
                            </p:stCondLst>
                            <p:childTnLst>
                              <p:par>
                                <p:cTn id="37" presetID="22" presetClass="entr" presetSubtype="8" fill="hold" grpId="0" nodeType="afterEffect">
                                  <p:stCondLst>
                                    <p:cond delay="0"/>
                                  </p:stCondLst>
                                  <p:childTnLst>
                                    <p:set>
                                      <p:cBhvr>
                                        <p:cTn id="38" dur="1" fill="hold">
                                          <p:stCondLst>
                                            <p:cond delay="0"/>
                                          </p:stCondLst>
                                        </p:cTn>
                                        <p:tgtEl>
                                          <p:spTgt spid="917553"/>
                                        </p:tgtEl>
                                        <p:attrNameLst>
                                          <p:attrName>style.visibility</p:attrName>
                                        </p:attrNameLst>
                                      </p:cBhvr>
                                      <p:to>
                                        <p:strVal val="visible"/>
                                      </p:to>
                                    </p:set>
                                    <p:animEffect transition="in" filter="wipe(left)">
                                      <p:cBhvr>
                                        <p:cTn id="39" dur="500"/>
                                        <p:tgtEl>
                                          <p:spTgt spid="917553"/>
                                        </p:tgtEl>
                                      </p:cBhvr>
                                    </p:animEffect>
                                  </p:childTnLst>
                                </p:cTn>
                              </p:par>
                            </p:childTnLst>
                          </p:cTn>
                        </p:par>
                      </p:childTnLst>
                    </p:cTn>
                  </p:par>
                  <p:par>
                    <p:cTn id="40" fill="hold">
                      <p:stCondLst>
                        <p:cond delay="indefinite"/>
                      </p:stCondLst>
                      <p:childTnLst>
                        <p:par>
                          <p:cTn id="41" fill="hold" nodeType="afterGroup">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917554"/>
                                        </p:tgtEl>
                                        <p:attrNameLst>
                                          <p:attrName>style.visibility</p:attrName>
                                        </p:attrNameLst>
                                      </p:cBhvr>
                                      <p:to>
                                        <p:strVal val="visible"/>
                                      </p:to>
                                    </p:set>
                                    <p:animEffect transition="in" filter="wipe(left)">
                                      <p:cBhvr>
                                        <p:cTn id="44" dur="500"/>
                                        <p:tgtEl>
                                          <p:spTgt spid="917554"/>
                                        </p:tgtEl>
                                      </p:cBhvr>
                                    </p:animEffect>
                                  </p:childTnLst>
                                </p:cTn>
                              </p:par>
                            </p:childTnLst>
                          </p:cTn>
                        </p:par>
                        <p:par>
                          <p:cTn id="45" fill="hold" nodeType="afterGroup">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917555"/>
                                        </p:tgtEl>
                                        <p:attrNameLst>
                                          <p:attrName>style.visibility</p:attrName>
                                        </p:attrNameLst>
                                      </p:cBhvr>
                                      <p:to>
                                        <p:strVal val="visible"/>
                                      </p:to>
                                    </p:set>
                                    <p:animEffect transition="in" filter="wipe(left)">
                                      <p:cBhvr>
                                        <p:cTn id="48" dur="500"/>
                                        <p:tgtEl>
                                          <p:spTgt spid="917555"/>
                                        </p:tgtEl>
                                      </p:cBhvr>
                                    </p:animEffect>
                                  </p:childTnLst>
                                </p:cTn>
                              </p:par>
                            </p:childTnLst>
                          </p:cTn>
                        </p:par>
                        <p:par>
                          <p:cTn id="49" fill="hold" nodeType="afterGroup">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917556"/>
                                        </p:tgtEl>
                                        <p:attrNameLst>
                                          <p:attrName>style.visibility</p:attrName>
                                        </p:attrNameLst>
                                      </p:cBhvr>
                                      <p:to>
                                        <p:strVal val="visible"/>
                                      </p:to>
                                    </p:set>
                                    <p:animEffect transition="in" filter="wipe(left)">
                                      <p:cBhvr>
                                        <p:cTn id="52" dur="500"/>
                                        <p:tgtEl>
                                          <p:spTgt spid="917556"/>
                                        </p:tgtEl>
                                      </p:cBhvr>
                                    </p:animEffect>
                                  </p:childTnLst>
                                </p:cTn>
                              </p:par>
                            </p:childTnLst>
                          </p:cTn>
                        </p:par>
                        <p:par>
                          <p:cTn id="53" fill="hold" nodeType="afterGroup">
                            <p:stCondLst>
                              <p:cond delay="1500"/>
                            </p:stCondLst>
                            <p:childTnLst>
                              <p:par>
                                <p:cTn id="54" presetID="22" presetClass="entr" presetSubtype="8" fill="hold" grpId="0" nodeType="afterEffect">
                                  <p:stCondLst>
                                    <p:cond delay="0"/>
                                  </p:stCondLst>
                                  <p:childTnLst>
                                    <p:set>
                                      <p:cBhvr>
                                        <p:cTn id="55" dur="1" fill="hold">
                                          <p:stCondLst>
                                            <p:cond delay="0"/>
                                          </p:stCondLst>
                                        </p:cTn>
                                        <p:tgtEl>
                                          <p:spTgt spid="917557"/>
                                        </p:tgtEl>
                                        <p:attrNameLst>
                                          <p:attrName>style.visibility</p:attrName>
                                        </p:attrNameLst>
                                      </p:cBhvr>
                                      <p:to>
                                        <p:strVal val="visible"/>
                                      </p:to>
                                    </p:set>
                                    <p:animEffect transition="in" filter="wipe(left)">
                                      <p:cBhvr>
                                        <p:cTn id="56" dur="500"/>
                                        <p:tgtEl>
                                          <p:spTgt spid="917557"/>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917558">
                                            <p:txEl>
                                              <p:pRg st="0" end="0"/>
                                            </p:txEl>
                                          </p:spTgt>
                                        </p:tgtEl>
                                        <p:attrNameLst>
                                          <p:attrName>style.visibility</p:attrName>
                                        </p:attrNameLst>
                                      </p:cBhvr>
                                      <p:to>
                                        <p:strVal val="visible"/>
                                      </p:to>
                                    </p:set>
                                    <p:anim calcmode="lin" valueType="num">
                                      <p:cBhvr additive="base">
                                        <p:cTn id="61" dur="500" fill="hold"/>
                                        <p:tgtEl>
                                          <p:spTgt spid="917558">
                                            <p:txEl>
                                              <p:pRg st="0" end="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917558">
                                            <p:txEl>
                                              <p:pRg st="0" end="0"/>
                                            </p:txEl>
                                          </p:spTgt>
                                        </p:tgtEl>
                                        <p:attrNameLst>
                                          <p:attrName>ppt_y</p:attrName>
                                        </p:attrNameLst>
                                      </p:cBhvr>
                                      <p:tavLst>
                                        <p:tav tm="0">
                                          <p:val>
                                            <p:strVal val="#ppt_y"/>
                                          </p:val>
                                        </p:tav>
                                        <p:tav tm="100000">
                                          <p:val>
                                            <p:strVal val="#ppt_y"/>
                                          </p:val>
                                        </p:tav>
                                      </p:tavLst>
                                    </p:anim>
                                  </p:childTnLst>
                                </p:cTn>
                              </p:par>
                            </p:childTnLst>
                          </p:cTn>
                        </p:par>
                        <p:par>
                          <p:cTn id="63" fill="hold" nodeType="afterGroup">
                            <p:stCondLst>
                              <p:cond delay="500"/>
                            </p:stCondLst>
                            <p:childTnLst>
                              <p:par>
                                <p:cTn id="64" presetID="9" presetClass="entr" presetSubtype="0" fill="hold" nodeType="afterEffect">
                                  <p:stCondLst>
                                    <p:cond delay="0"/>
                                  </p:stCondLst>
                                  <p:childTnLst>
                                    <p:set>
                                      <p:cBhvr>
                                        <p:cTn id="65" dur="1" fill="hold">
                                          <p:stCondLst>
                                            <p:cond delay="0"/>
                                          </p:stCondLst>
                                        </p:cTn>
                                        <p:tgtEl>
                                          <p:spTgt spid="917575"/>
                                        </p:tgtEl>
                                        <p:attrNameLst>
                                          <p:attrName>style.visibility</p:attrName>
                                        </p:attrNameLst>
                                      </p:cBhvr>
                                      <p:to>
                                        <p:strVal val="visible"/>
                                      </p:to>
                                    </p:set>
                                    <p:animEffect transition="in" filter="dissolve">
                                      <p:cBhvr>
                                        <p:cTn id="66" dur="500"/>
                                        <p:tgtEl>
                                          <p:spTgt spid="917575"/>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917571"/>
                                        </p:tgtEl>
                                        <p:attrNameLst>
                                          <p:attrName>style.visibility</p:attrName>
                                        </p:attrNameLst>
                                      </p:cBhvr>
                                      <p:to>
                                        <p:strVal val="visible"/>
                                      </p:to>
                                    </p:set>
                                    <p:animEffect transition="in" filter="wipe(left)">
                                      <p:cBhvr>
                                        <p:cTn id="71" dur="500"/>
                                        <p:tgtEl>
                                          <p:spTgt spid="917571"/>
                                        </p:tgtEl>
                                      </p:cBhvr>
                                    </p:animEffect>
                                  </p:childTnLst>
                                </p:cTn>
                              </p:par>
                            </p:childTnLst>
                          </p:cTn>
                        </p:par>
                        <p:par>
                          <p:cTn id="72" fill="hold" nodeType="afterGroup">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917572"/>
                                        </p:tgtEl>
                                        <p:attrNameLst>
                                          <p:attrName>style.visibility</p:attrName>
                                        </p:attrNameLst>
                                      </p:cBhvr>
                                      <p:to>
                                        <p:strVal val="visible"/>
                                      </p:to>
                                    </p:set>
                                    <p:animEffect transition="in" filter="wipe(left)">
                                      <p:cBhvr>
                                        <p:cTn id="75" dur="500"/>
                                        <p:tgtEl>
                                          <p:spTgt spid="917572"/>
                                        </p:tgtEl>
                                      </p:cBhvr>
                                    </p:animEffect>
                                  </p:childTnLst>
                                </p:cTn>
                              </p:par>
                            </p:childTnLst>
                          </p:cTn>
                        </p:par>
                        <p:par>
                          <p:cTn id="76" fill="hold" nodeType="afterGroup">
                            <p:stCondLst>
                              <p:cond delay="1000"/>
                            </p:stCondLst>
                            <p:childTnLst>
                              <p:par>
                                <p:cTn id="77" presetID="22" presetClass="entr" presetSubtype="8" fill="hold" grpId="0" nodeType="afterEffect">
                                  <p:stCondLst>
                                    <p:cond delay="0"/>
                                  </p:stCondLst>
                                  <p:childTnLst>
                                    <p:set>
                                      <p:cBhvr>
                                        <p:cTn id="78" dur="1" fill="hold">
                                          <p:stCondLst>
                                            <p:cond delay="0"/>
                                          </p:stCondLst>
                                        </p:cTn>
                                        <p:tgtEl>
                                          <p:spTgt spid="917573"/>
                                        </p:tgtEl>
                                        <p:attrNameLst>
                                          <p:attrName>style.visibility</p:attrName>
                                        </p:attrNameLst>
                                      </p:cBhvr>
                                      <p:to>
                                        <p:strVal val="visible"/>
                                      </p:to>
                                    </p:set>
                                    <p:animEffect transition="in" filter="wipe(left)">
                                      <p:cBhvr>
                                        <p:cTn id="79" dur="500"/>
                                        <p:tgtEl>
                                          <p:spTgt spid="917573"/>
                                        </p:tgtEl>
                                      </p:cBhvr>
                                    </p:animEffect>
                                  </p:childTnLst>
                                </p:cTn>
                              </p:par>
                            </p:childTnLst>
                          </p:cTn>
                        </p:par>
                        <p:par>
                          <p:cTn id="80" fill="hold" nodeType="afterGroup">
                            <p:stCondLst>
                              <p:cond delay="1500"/>
                            </p:stCondLst>
                            <p:childTnLst>
                              <p:par>
                                <p:cTn id="81" presetID="22" presetClass="entr" presetSubtype="8" fill="hold" grpId="0" nodeType="afterEffect">
                                  <p:stCondLst>
                                    <p:cond delay="0"/>
                                  </p:stCondLst>
                                  <p:childTnLst>
                                    <p:set>
                                      <p:cBhvr>
                                        <p:cTn id="82" dur="1" fill="hold">
                                          <p:stCondLst>
                                            <p:cond delay="0"/>
                                          </p:stCondLst>
                                        </p:cTn>
                                        <p:tgtEl>
                                          <p:spTgt spid="917574"/>
                                        </p:tgtEl>
                                        <p:attrNameLst>
                                          <p:attrName>style.visibility</p:attrName>
                                        </p:attrNameLst>
                                      </p:cBhvr>
                                      <p:to>
                                        <p:strVal val="visible"/>
                                      </p:to>
                                    </p:set>
                                    <p:animEffect transition="in" filter="wipe(left)">
                                      <p:cBhvr>
                                        <p:cTn id="83" dur="500"/>
                                        <p:tgtEl>
                                          <p:spTgt spid="917574"/>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917576"/>
                                        </p:tgtEl>
                                        <p:attrNameLst>
                                          <p:attrName>style.visibility</p:attrName>
                                        </p:attrNameLst>
                                      </p:cBhvr>
                                      <p:to>
                                        <p:strVal val="visible"/>
                                      </p:to>
                                    </p:set>
                                    <p:animEffect transition="in" filter="wipe(left)">
                                      <p:cBhvr>
                                        <p:cTn id="88" dur="500"/>
                                        <p:tgtEl>
                                          <p:spTgt spid="917576"/>
                                        </p:tgtEl>
                                      </p:cBhvr>
                                    </p:animEffect>
                                  </p:childTnLst>
                                </p:cTn>
                              </p:par>
                            </p:childTnLst>
                          </p:cTn>
                        </p:par>
                        <p:par>
                          <p:cTn id="89" fill="hold" nodeType="afterGroup">
                            <p:stCondLst>
                              <p:cond delay="500"/>
                            </p:stCondLst>
                            <p:childTnLst>
                              <p:par>
                                <p:cTn id="90" presetID="22" presetClass="entr" presetSubtype="8" fill="hold" grpId="0" nodeType="afterEffect">
                                  <p:stCondLst>
                                    <p:cond delay="0"/>
                                  </p:stCondLst>
                                  <p:childTnLst>
                                    <p:set>
                                      <p:cBhvr>
                                        <p:cTn id="91" dur="1" fill="hold">
                                          <p:stCondLst>
                                            <p:cond delay="0"/>
                                          </p:stCondLst>
                                        </p:cTn>
                                        <p:tgtEl>
                                          <p:spTgt spid="917577"/>
                                        </p:tgtEl>
                                        <p:attrNameLst>
                                          <p:attrName>style.visibility</p:attrName>
                                        </p:attrNameLst>
                                      </p:cBhvr>
                                      <p:to>
                                        <p:strVal val="visible"/>
                                      </p:to>
                                    </p:set>
                                    <p:animEffect transition="in" filter="wipe(left)">
                                      <p:cBhvr>
                                        <p:cTn id="92" dur="500"/>
                                        <p:tgtEl>
                                          <p:spTgt spid="917577"/>
                                        </p:tgtEl>
                                      </p:cBhvr>
                                    </p:animEffect>
                                  </p:childTnLst>
                                </p:cTn>
                              </p:par>
                            </p:childTnLst>
                          </p:cTn>
                        </p:par>
                        <p:par>
                          <p:cTn id="93" fill="hold" nodeType="afterGroup">
                            <p:stCondLst>
                              <p:cond delay="1000"/>
                            </p:stCondLst>
                            <p:childTnLst>
                              <p:par>
                                <p:cTn id="94" presetID="22" presetClass="entr" presetSubtype="8" fill="hold" grpId="0" nodeType="afterEffect">
                                  <p:stCondLst>
                                    <p:cond delay="0"/>
                                  </p:stCondLst>
                                  <p:childTnLst>
                                    <p:set>
                                      <p:cBhvr>
                                        <p:cTn id="95" dur="1" fill="hold">
                                          <p:stCondLst>
                                            <p:cond delay="0"/>
                                          </p:stCondLst>
                                        </p:cTn>
                                        <p:tgtEl>
                                          <p:spTgt spid="917578"/>
                                        </p:tgtEl>
                                        <p:attrNameLst>
                                          <p:attrName>style.visibility</p:attrName>
                                        </p:attrNameLst>
                                      </p:cBhvr>
                                      <p:to>
                                        <p:strVal val="visible"/>
                                      </p:to>
                                    </p:set>
                                    <p:animEffect transition="in" filter="wipe(left)">
                                      <p:cBhvr>
                                        <p:cTn id="96" dur="500"/>
                                        <p:tgtEl>
                                          <p:spTgt spid="917578"/>
                                        </p:tgtEl>
                                      </p:cBhvr>
                                    </p:animEffect>
                                  </p:childTnLst>
                                </p:cTn>
                              </p:par>
                            </p:childTnLst>
                          </p:cTn>
                        </p:par>
                        <p:par>
                          <p:cTn id="97" fill="hold" nodeType="afterGroup">
                            <p:stCondLst>
                              <p:cond delay="1500"/>
                            </p:stCondLst>
                            <p:childTnLst>
                              <p:par>
                                <p:cTn id="98" presetID="22" presetClass="entr" presetSubtype="8" fill="hold" grpId="0" nodeType="afterEffect">
                                  <p:stCondLst>
                                    <p:cond delay="0"/>
                                  </p:stCondLst>
                                  <p:childTnLst>
                                    <p:set>
                                      <p:cBhvr>
                                        <p:cTn id="99" dur="1" fill="hold">
                                          <p:stCondLst>
                                            <p:cond delay="0"/>
                                          </p:stCondLst>
                                        </p:cTn>
                                        <p:tgtEl>
                                          <p:spTgt spid="917579"/>
                                        </p:tgtEl>
                                        <p:attrNameLst>
                                          <p:attrName>style.visibility</p:attrName>
                                        </p:attrNameLst>
                                      </p:cBhvr>
                                      <p:to>
                                        <p:strVal val="visible"/>
                                      </p:to>
                                    </p:set>
                                    <p:animEffect transition="in" filter="wipe(left)">
                                      <p:cBhvr>
                                        <p:cTn id="100" dur="500"/>
                                        <p:tgtEl>
                                          <p:spTgt spid="917579"/>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917580"/>
                                        </p:tgtEl>
                                        <p:attrNameLst>
                                          <p:attrName>style.visibility</p:attrName>
                                        </p:attrNameLst>
                                      </p:cBhvr>
                                      <p:to>
                                        <p:strVal val="visible"/>
                                      </p:to>
                                    </p:set>
                                    <p:animEffect transition="in" filter="wipe(left)">
                                      <p:cBhvr>
                                        <p:cTn id="105" dur="500"/>
                                        <p:tgtEl>
                                          <p:spTgt spid="917580"/>
                                        </p:tgtEl>
                                      </p:cBhvr>
                                    </p:animEffect>
                                  </p:childTnLst>
                                </p:cTn>
                              </p:par>
                            </p:childTnLst>
                          </p:cTn>
                        </p:par>
                        <p:par>
                          <p:cTn id="106" fill="hold" nodeType="afterGroup">
                            <p:stCondLst>
                              <p:cond delay="500"/>
                            </p:stCondLst>
                            <p:childTnLst>
                              <p:par>
                                <p:cTn id="107" presetID="22" presetClass="entr" presetSubtype="8" fill="hold" grpId="0" nodeType="afterEffect">
                                  <p:stCondLst>
                                    <p:cond delay="0"/>
                                  </p:stCondLst>
                                  <p:childTnLst>
                                    <p:set>
                                      <p:cBhvr>
                                        <p:cTn id="108" dur="1" fill="hold">
                                          <p:stCondLst>
                                            <p:cond delay="0"/>
                                          </p:stCondLst>
                                        </p:cTn>
                                        <p:tgtEl>
                                          <p:spTgt spid="917581"/>
                                        </p:tgtEl>
                                        <p:attrNameLst>
                                          <p:attrName>style.visibility</p:attrName>
                                        </p:attrNameLst>
                                      </p:cBhvr>
                                      <p:to>
                                        <p:strVal val="visible"/>
                                      </p:to>
                                    </p:set>
                                    <p:animEffect transition="in" filter="wipe(left)">
                                      <p:cBhvr>
                                        <p:cTn id="109" dur="500"/>
                                        <p:tgtEl>
                                          <p:spTgt spid="917581"/>
                                        </p:tgtEl>
                                      </p:cBhvr>
                                    </p:animEffect>
                                  </p:childTnLst>
                                </p:cTn>
                              </p:par>
                            </p:childTnLst>
                          </p:cTn>
                        </p:par>
                        <p:par>
                          <p:cTn id="110" fill="hold" nodeType="afterGroup">
                            <p:stCondLst>
                              <p:cond delay="1000"/>
                            </p:stCondLst>
                            <p:childTnLst>
                              <p:par>
                                <p:cTn id="111" presetID="22" presetClass="entr" presetSubtype="8" fill="hold" grpId="0" nodeType="afterEffect">
                                  <p:stCondLst>
                                    <p:cond delay="0"/>
                                  </p:stCondLst>
                                  <p:childTnLst>
                                    <p:set>
                                      <p:cBhvr>
                                        <p:cTn id="112" dur="1" fill="hold">
                                          <p:stCondLst>
                                            <p:cond delay="0"/>
                                          </p:stCondLst>
                                        </p:cTn>
                                        <p:tgtEl>
                                          <p:spTgt spid="917582"/>
                                        </p:tgtEl>
                                        <p:attrNameLst>
                                          <p:attrName>style.visibility</p:attrName>
                                        </p:attrNameLst>
                                      </p:cBhvr>
                                      <p:to>
                                        <p:strVal val="visible"/>
                                      </p:to>
                                    </p:set>
                                    <p:animEffect transition="in" filter="wipe(left)">
                                      <p:cBhvr>
                                        <p:cTn id="113" dur="500"/>
                                        <p:tgtEl>
                                          <p:spTgt spid="917582"/>
                                        </p:tgtEl>
                                      </p:cBhvr>
                                    </p:animEffect>
                                  </p:childTnLst>
                                </p:cTn>
                              </p:par>
                            </p:childTnLst>
                          </p:cTn>
                        </p:par>
                        <p:par>
                          <p:cTn id="114" fill="hold" nodeType="afterGroup">
                            <p:stCondLst>
                              <p:cond delay="1500"/>
                            </p:stCondLst>
                            <p:childTnLst>
                              <p:par>
                                <p:cTn id="115" presetID="22" presetClass="entr" presetSubtype="8" fill="hold" grpId="0" nodeType="afterEffect">
                                  <p:stCondLst>
                                    <p:cond delay="0"/>
                                  </p:stCondLst>
                                  <p:childTnLst>
                                    <p:set>
                                      <p:cBhvr>
                                        <p:cTn id="116" dur="1" fill="hold">
                                          <p:stCondLst>
                                            <p:cond delay="0"/>
                                          </p:stCondLst>
                                        </p:cTn>
                                        <p:tgtEl>
                                          <p:spTgt spid="917583"/>
                                        </p:tgtEl>
                                        <p:attrNameLst>
                                          <p:attrName>style.visibility</p:attrName>
                                        </p:attrNameLst>
                                      </p:cBhvr>
                                      <p:to>
                                        <p:strVal val="visible"/>
                                      </p:to>
                                    </p:set>
                                    <p:animEffect transition="in" filter="wipe(left)">
                                      <p:cBhvr>
                                        <p:cTn id="117" dur="500"/>
                                        <p:tgtEl>
                                          <p:spTgt spid="917583"/>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 presetClass="entr" presetSubtype="8" fill="hold" grpId="0" nodeType="clickEffect">
                                  <p:stCondLst>
                                    <p:cond delay="0"/>
                                  </p:stCondLst>
                                  <p:childTnLst>
                                    <p:set>
                                      <p:cBhvr>
                                        <p:cTn id="121" dur="1" fill="hold">
                                          <p:stCondLst>
                                            <p:cond delay="0"/>
                                          </p:stCondLst>
                                        </p:cTn>
                                        <p:tgtEl>
                                          <p:spTgt spid="917584">
                                            <p:txEl>
                                              <p:pRg st="0" end="0"/>
                                            </p:txEl>
                                          </p:spTgt>
                                        </p:tgtEl>
                                        <p:attrNameLst>
                                          <p:attrName>style.visibility</p:attrName>
                                        </p:attrNameLst>
                                      </p:cBhvr>
                                      <p:to>
                                        <p:strVal val="visible"/>
                                      </p:to>
                                    </p:set>
                                    <p:anim calcmode="lin" valueType="num">
                                      <p:cBhvr additive="base">
                                        <p:cTn id="122" dur="500" fill="hold"/>
                                        <p:tgtEl>
                                          <p:spTgt spid="917584">
                                            <p:txEl>
                                              <p:pRg st="0" end="0"/>
                                            </p:txEl>
                                          </p:spTgt>
                                        </p:tgtEl>
                                        <p:attrNameLst>
                                          <p:attrName>ppt_x</p:attrName>
                                        </p:attrNameLst>
                                      </p:cBhvr>
                                      <p:tavLst>
                                        <p:tav tm="0">
                                          <p:val>
                                            <p:strVal val="0-#ppt_w/2"/>
                                          </p:val>
                                        </p:tav>
                                        <p:tav tm="100000">
                                          <p:val>
                                            <p:strVal val="#ppt_x"/>
                                          </p:val>
                                        </p:tav>
                                      </p:tavLst>
                                    </p:anim>
                                    <p:anim calcmode="lin" valueType="num">
                                      <p:cBhvr additive="base">
                                        <p:cTn id="123" dur="500" fill="hold"/>
                                        <p:tgtEl>
                                          <p:spTgt spid="91758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24" fill="hold" nodeType="clickPar">
                      <p:stCondLst>
                        <p:cond delay="indefinite"/>
                      </p:stCondLst>
                      <p:childTnLst>
                        <p:par>
                          <p:cTn id="125" fill="hold" nodeType="withGroup">
                            <p:stCondLst>
                              <p:cond delay="0"/>
                            </p:stCondLst>
                            <p:childTnLst>
                              <p:par>
                                <p:cTn id="126" presetID="2" presetClass="entr" presetSubtype="8" fill="hold" grpId="0" nodeType="clickEffect">
                                  <p:stCondLst>
                                    <p:cond delay="0"/>
                                  </p:stCondLst>
                                  <p:childTnLst>
                                    <p:set>
                                      <p:cBhvr>
                                        <p:cTn id="127" dur="1" fill="hold">
                                          <p:stCondLst>
                                            <p:cond delay="0"/>
                                          </p:stCondLst>
                                        </p:cTn>
                                        <p:tgtEl>
                                          <p:spTgt spid="917584">
                                            <p:txEl>
                                              <p:pRg st="1" end="1"/>
                                            </p:txEl>
                                          </p:spTgt>
                                        </p:tgtEl>
                                        <p:attrNameLst>
                                          <p:attrName>style.visibility</p:attrName>
                                        </p:attrNameLst>
                                      </p:cBhvr>
                                      <p:to>
                                        <p:strVal val="visible"/>
                                      </p:to>
                                    </p:set>
                                    <p:anim calcmode="lin" valueType="num">
                                      <p:cBhvr additive="base">
                                        <p:cTn id="128" dur="500" fill="hold"/>
                                        <p:tgtEl>
                                          <p:spTgt spid="917584">
                                            <p:txEl>
                                              <p:pRg st="1" end="1"/>
                                            </p:txEl>
                                          </p:spTgt>
                                        </p:tgtEl>
                                        <p:attrNameLst>
                                          <p:attrName>ppt_x</p:attrName>
                                        </p:attrNameLst>
                                      </p:cBhvr>
                                      <p:tavLst>
                                        <p:tav tm="0">
                                          <p:val>
                                            <p:strVal val="0-#ppt_w/2"/>
                                          </p:val>
                                        </p:tav>
                                        <p:tav tm="100000">
                                          <p:val>
                                            <p:strVal val="#ppt_x"/>
                                          </p:val>
                                        </p:tav>
                                      </p:tavLst>
                                    </p:anim>
                                    <p:anim calcmode="lin" valueType="num">
                                      <p:cBhvr additive="base">
                                        <p:cTn id="129" dur="500" fill="hold"/>
                                        <p:tgtEl>
                                          <p:spTgt spid="91758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7511" grpId="0" build="p"/>
      <p:bldP spid="917539" grpId="0" animBg="1"/>
      <p:bldP spid="917549" grpId="0" animBg="1"/>
      <p:bldP spid="917550" grpId="0" animBg="1"/>
      <p:bldP spid="917551" grpId="0" animBg="1"/>
      <p:bldP spid="917552" grpId="0" animBg="1"/>
      <p:bldP spid="917553" grpId="0" animBg="1"/>
      <p:bldP spid="917554" grpId="0" animBg="1"/>
      <p:bldP spid="917555" grpId="0" animBg="1"/>
      <p:bldP spid="917556" grpId="0" animBg="1"/>
      <p:bldP spid="917557" grpId="0" animBg="1"/>
      <p:bldP spid="917558" grpId="0" build="p"/>
      <p:bldP spid="917571" grpId="0" animBg="1"/>
      <p:bldP spid="917572" grpId="0" animBg="1"/>
      <p:bldP spid="917573" grpId="0" animBg="1"/>
      <p:bldP spid="917574" grpId="0" animBg="1"/>
      <p:bldP spid="917576" grpId="0" animBg="1"/>
      <p:bldP spid="917577" grpId="0" animBg="1"/>
      <p:bldP spid="917578" grpId="0" animBg="1"/>
      <p:bldP spid="917579" grpId="0" animBg="1"/>
      <p:bldP spid="917580" grpId="0" animBg="1"/>
      <p:bldP spid="917581" grpId="0" animBg="1"/>
      <p:bldP spid="917582" grpId="0" animBg="1"/>
      <p:bldP spid="917583" grpId="0" animBg="1"/>
      <p:bldP spid="91758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 y="0"/>
            <a:ext cx="9144000" cy="523220"/>
          </a:xfrm>
          <a:prstGeom prst="rect">
            <a:avLst/>
          </a:prstGeom>
          <a:solidFill>
            <a:srgbClr val="FF9999"/>
          </a:solidFill>
          <a:ln w="9525">
            <a:solidFill>
              <a:schemeClr val="tx1"/>
            </a:solidFill>
            <a:miter lim="800000"/>
            <a:headEnd/>
            <a:tailEnd/>
          </a:ln>
          <a:effectLst/>
          <a:extLst/>
        </p:spPr>
        <p:txBody>
          <a:bodyPr wrap="square">
            <a:spAutoFit/>
          </a:bodyPr>
          <a:lstStyle/>
          <a:p>
            <a:pPr algn="ctr">
              <a:spcBef>
                <a:spcPct val="50000"/>
              </a:spcBef>
            </a:pPr>
            <a:r>
              <a:rPr lang="en-US" altLang="en-US" sz="2800" dirty="0" smtClean="0">
                <a:solidFill>
                  <a:srgbClr val="000000"/>
                </a:solidFill>
              </a:rPr>
              <a:t>Eyes and Glasses (corrective lenses)</a:t>
            </a:r>
          </a:p>
        </p:txBody>
      </p:sp>
      <p:pic>
        <p:nvPicPr>
          <p:cNvPr id="3" name="Picture 4" descr="363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86913" y="753070"/>
            <a:ext cx="4257088" cy="3171771"/>
          </a:xfrm>
          <a:prstGeom prst="rect">
            <a:avLst/>
          </a:prstGeom>
          <a:solidFill>
            <a:schemeClr val="tx1"/>
          </a:solidFill>
          <a:ln>
            <a:solidFill>
              <a:schemeClr val="tx1"/>
            </a:solidFill>
          </a:ln>
          <a:effectLst/>
        </p:spPr>
      </p:pic>
      <p:sp>
        <p:nvSpPr>
          <p:cNvPr id="4" name="TextBox 3"/>
          <p:cNvSpPr txBox="1"/>
          <p:nvPr/>
        </p:nvSpPr>
        <p:spPr>
          <a:xfrm>
            <a:off x="-11723" y="1848177"/>
            <a:ext cx="4700954" cy="3139321"/>
          </a:xfrm>
          <a:prstGeom prst="rect">
            <a:avLst/>
          </a:prstGeom>
          <a:noFill/>
        </p:spPr>
        <p:txBody>
          <a:bodyPr wrap="square" rtlCol="0">
            <a:spAutoFit/>
          </a:bodyPr>
          <a:lstStyle/>
          <a:p>
            <a:pPr marL="285750" indent="-285750">
              <a:buFontTx/>
              <a:buChar char="-"/>
            </a:pPr>
            <a:r>
              <a:rPr lang="en-US" sz="1800" dirty="0" smtClean="0">
                <a:solidFill>
                  <a:schemeClr val="tx1"/>
                </a:solidFill>
              </a:rPr>
              <a:t>Light enters through cornea (gets refracted), and falls then on an adjustable lens.</a:t>
            </a:r>
          </a:p>
          <a:p>
            <a:pPr marL="285750" indent="-285750">
              <a:lnSpc>
                <a:spcPct val="150000"/>
              </a:lnSpc>
              <a:buFontTx/>
              <a:buChar char="-"/>
            </a:pPr>
            <a:r>
              <a:rPr lang="en-US" sz="1800" dirty="0" smtClean="0">
                <a:solidFill>
                  <a:schemeClr val="tx1"/>
                </a:solidFill>
              </a:rPr>
              <a:t>Adjustable lens (can change thickness) focuses light on the retina. </a:t>
            </a:r>
          </a:p>
          <a:p>
            <a:pPr marL="285750" indent="-285750">
              <a:lnSpc>
                <a:spcPct val="150000"/>
              </a:lnSpc>
              <a:buFontTx/>
              <a:buChar char="-"/>
            </a:pPr>
            <a:r>
              <a:rPr lang="en-US" sz="1800" i="1" dirty="0" smtClean="0">
                <a:solidFill>
                  <a:schemeClr val="tx1"/>
                </a:solidFill>
              </a:rPr>
              <a:t>Near point:</a:t>
            </a:r>
            <a:r>
              <a:rPr lang="en-US" sz="1800" dirty="0" smtClean="0">
                <a:solidFill>
                  <a:schemeClr val="tx1"/>
                </a:solidFill>
              </a:rPr>
              <a:t> Closest an object can be and still be focused on the retina (~25 cm). </a:t>
            </a:r>
          </a:p>
          <a:p>
            <a:pPr marL="285750" indent="-285750">
              <a:lnSpc>
                <a:spcPct val="150000"/>
              </a:lnSpc>
              <a:buFontTx/>
              <a:buChar char="-"/>
            </a:pPr>
            <a:r>
              <a:rPr lang="en-US" sz="1800" i="1" dirty="0" smtClean="0">
                <a:solidFill>
                  <a:schemeClr val="tx1"/>
                </a:solidFill>
              </a:rPr>
              <a:t>Far point:</a:t>
            </a:r>
            <a:r>
              <a:rPr lang="en-US" sz="1800" dirty="0" smtClean="0">
                <a:solidFill>
                  <a:schemeClr val="tx1"/>
                </a:solidFill>
              </a:rPr>
              <a:t> Farthest an object can be and still be focused on the retina (usually ∞). </a:t>
            </a:r>
          </a:p>
        </p:txBody>
      </p:sp>
      <p:sp>
        <p:nvSpPr>
          <p:cNvPr id="5" name="Rectangle 4"/>
          <p:cNvSpPr/>
          <p:nvPr/>
        </p:nvSpPr>
        <p:spPr>
          <a:xfrm>
            <a:off x="0" y="753070"/>
            <a:ext cx="4724400" cy="923330"/>
          </a:xfrm>
          <a:prstGeom prst="rect">
            <a:avLst/>
          </a:prstGeom>
          <a:solidFill>
            <a:srgbClr val="FF9999"/>
          </a:solidFill>
          <a:ln>
            <a:solidFill>
              <a:schemeClr val="tx1"/>
            </a:solidFill>
          </a:ln>
        </p:spPr>
        <p:txBody>
          <a:bodyPr wrap="square">
            <a:spAutoFit/>
          </a:bodyPr>
          <a:lstStyle/>
          <a:p>
            <a:pPr>
              <a:lnSpc>
                <a:spcPct val="150000"/>
              </a:lnSpc>
            </a:pPr>
            <a:r>
              <a:rPr lang="en-US" sz="1800" dirty="0">
                <a:solidFill>
                  <a:schemeClr val="tx1"/>
                </a:solidFill>
              </a:rPr>
              <a:t>The eye is a physical wonder, but can also be analyzed via geometric </a:t>
            </a:r>
            <a:r>
              <a:rPr lang="en-US" sz="1800" dirty="0" smtClean="0">
                <a:solidFill>
                  <a:schemeClr val="tx1"/>
                </a:solidFill>
              </a:rPr>
              <a:t>optics: </a:t>
            </a:r>
            <a:endParaRPr lang="en-US" sz="1800" dirty="0">
              <a:solidFill>
                <a:schemeClr val="tx1"/>
              </a:solidFill>
            </a:endParaRPr>
          </a:p>
        </p:txBody>
      </p:sp>
      <p:sp>
        <p:nvSpPr>
          <p:cNvPr id="7" name="Rectangle 6"/>
          <p:cNvSpPr/>
          <p:nvPr/>
        </p:nvSpPr>
        <p:spPr>
          <a:xfrm>
            <a:off x="-11723" y="4981215"/>
            <a:ext cx="8991600" cy="1754326"/>
          </a:xfrm>
          <a:prstGeom prst="rect">
            <a:avLst/>
          </a:prstGeom>
        </p:spPr>
        <p:txBody>
          <a:bodyPr wrap="square">
            <a:spAutoFit/>
          </a:bodyPr>
          <a:lstStyle/>
          <a:p>
            <a:pPr marL="285750" lvl="0" indent="-285750">
              <a:lnSpc>
                <a:spcPct val="150000"/>
              </a:lnSpc>
              <a:buFontTx/>
              <a:buChar char="-"/>
            </a:pPr>
            <a:r>
              <a:rPr lang="en-US" sz="1800" dirty="0" smtClean="0">
                <a:solidFill>
                  <a:srgbClr val="000000"/>
                </a:solidFill>
              </a:rPr>
              <a:t>Retina is covered with light sensitive cells (rods and cones) that can detect light: </a:t>
            </a:r>
            <a:r>
              <a:rPr lang="en-US" sz="1800" i="1" dirty="0">
                <a:solidFill>
                  <a:srgbClr val="000000"/>
                </a:solidFill>
              </a:rPr>
              <a:t>Rods </a:t>
            </a:r>
            <a:r>
              <a:rPr lang="en-US" sz="1800" dirty="0">
                <a:solidFill>
                  <a:srgbClr val="000000"/>
                </a:solidFill>
              </a:rPr>
              <a:t>detect gray scale (very sensitive), </a:t>
            </a:r>
            <a:r>
              <a:rPr lang="en-US" sz="1800" i="1" dirty="0">
                <a:solidFill>
                  <a:srgbClr val="000000"/>
                </a:solidFill>
              </a:rPr>
              <a:t>three different kinds of cones</a:t>
            </a:r>
            <a:r>
              <a:rPr lang="en-US" sz="1800" dirty="0">
                <a:solidFill>
                  <a:srgbClr val="000000"/>
                </a:solidFill>
              </a:rPr>
              <a:t> detect color.  </a:t>
            </a:r>
            <a:endParaRPr lang="en-US" sz="1800" i="1" dirty="0">
              <a:solidFill>
                <a:srgbClr val="000000"/>
              </a:solidFill>
            </a:endParaRPr>
          </a:p>
          <a:p>
            <a:pPr marL="285750" lvl="0" indent="-285750">
              <a:lnSpc>
                <a:spcPct val="150000"/>
              </a:lnSpc>
              <a:buFontTx/>
              <a:buChar char="-"/>
            </a:pPr>
            <a:r>
              <a:rPr lang="en-US" sz="1800" dirty="0">
                <a:solidFill>
                  <a:srgbClr val="000000"/>
                </a:solidFill>
              </a:rPr>
              <a:t>Iris (colored part of eye) </a:t>
            </a:r>
            <a:r>
              <a:rPr lang="en-US" sz="1800" dirty="0" smtClean="0">
                <a:solidFill>
                  <a:srgbClr val="000000"/>
                </a:solidFill>
              </a:rPr>
              <a:t>is a muscular diaphragm that controls </a:t>
            </a:r>
            <a:r>
              <a:rPr lang="en-US" sz="1800" dirty="0">
                <a:solidFill>
                  <a:srgbClr val="000000"/>
                </a:solidFill>
              </a:rPr>
              <a:t>amount of light (by dilation, contraction)</a:t>
            </a:r>
          </a:p>
        </p:txBody>
      </p:sp>
    </p:spTree>
    <p:extLst>
      <p:ext uri="{BB962C8B-B14F-4D97-AF65-F5344CB8AC3E}">
        <p14:creationId xmlns:p14="http://schemas.microsoft.com/office/powerpoint/2010/main" val="1314572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 calcmode="lin" valueType="num">
                                      <p:cBhvr additive="base">
                                        <p:cTn id="3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1" y="0"/>
            <a:ext cx="9144000" cy="466725"/>
          </a:xfrm>
          <a:prstGeom prst="rect">
            <a:avLst/>
          </a:prstGeom>
          <a:solidFill>
            <a:srgbClr val="FF9999"/>
          </a:solidFill>
          <a:ln w="9525">
            <a:solidFill>
              <a:schemeClr val="tx1"/>
            </a:solidFill>
            <a:miter lim="800000"/>
            <a:headEnd/>
            <a:tailEnd/>
          </a:ln>
          <a:effectLst/>
          <a:extLst/>
        </p:spPr>
        <p:txBody>
          <a:bodyPr wrap="square">
            <a:spAutoFit/>
          </a:bodyPr>
          <a:lstStyle/>
          <a:p>
            <a:pPr algn="ctr">
              <a:spcBef>
                <a:spcPct val="50000"/>
              </a:spcBef>
            </a:pPr>
            <a:r>
              <a:rPr lang="en-US" altLang="en-US" sz="2400" dirty="0" smtClean="0">
                <a:solidFill>
                  <a:srgbClr val="000000"/>
                </a:solidFill>
              </a:rPr>
              <a:t>Eyes and Glasses (corrective lenses)</a:t>
            </a:r>
          </a:p>
        </p:txBody>
      </p:sp>
      <p:pic>
        <p:nvPicPr>
          <p:cNvPr id="4" name="Picture 4" descr="36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176587"/>
            <a:ext cx="8991600" cy="345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6199" y="685800"/>
            <a:ext cx="8915401" cy="2400657"/>
          </a:xfrm>
          <a:prstGeom prst="rect">
            <a:avLst/>
          </a:prstGeom>
          <a:noFill/>
        </p:spPr>
        <p:txBody>
          <a:bodyPr wrap="square" rtlCol="0">
            <a:spAutoFit/>
          </a:bodyPr>
          <a:lstStyle/>
          <a:p>
            <a:pPr>
              <a:lnSpc>
                <a:spcPct val="150000"/>
              </a:lnSpc>
            </a:pPr>
            <a:r>
              <a:rPr lang="en-US" sz="2000" b="1" dirty="0" smtClean="0">
                <a:solidFill>
                  <a:schemeClr val="tx1"/>
                </a:solidFill>
              </a:rPr>
              <a:t>Farsightedness (</a:t>
            </a:r>
            <a:r>
              <a:rPr lang="en-US" sz="2000" b="1" dirty="0" err="1" smtClean="0">
                <a:solidFill>
                  <a:schemeClr val="tx1"/>
                </a:solidFill>
              </a:rPr>
              <a:t>hyperopica</a:t>
            </a:r>
            <a:r>
              <a:rPr lang="en-US" sz="2000" b="1" dirty="0" smtClean="0">
                <a:solidFill>
                  <a:schemeClr val="tx1"/>
                </a:solidFill>
              </a:rPr>
              <a:t>). </a:t>
            </a:r>
            <a:r>
              <a:rPr lang="en-US" sz="2000" dirty="0" smtClean="0">
                <a:solidFill>
                  <a:schemeClr val="tx1"/>
                </a:solidFill>
              </a:rPr>
              <a:t> Vision of far way objects is fine.  But the eye is too short and/or the lens is too weak to focus things that are close to the eye onto the retina. Near objects get focused behind the retina.</a:t>
            </a:r>
          </a:p>
          <a:p>
            <a:pPr>
              <a:lnSpc>
                <a:spcPct val="150000"/>
              </a:lnSpc>
            </a:pPr>
            <a:endParaRPr lang="en-US" sz="2000" dirty="0" smtClean="0">
              <a:solidFill>
                <a:schemeClr val="tx1"/>
              </a:solidFill>
            </a:endParaRPr>
          </a:p>
          <a:p>
            <a:pPr>
              <a:lnSpc>
                <a:spcPct val="150000"/>
              </a:lnSpc>
            </a:pPr>
            <a:r>
              <a:rPr lang="en-US" sz="2000" dirty="0" smtClean="0">
                <a:solidFill>
                  <a:schemeClr val="tx1"/>
                </a:solidFill>
              </a:rPr>
              <a:t>Can be corrected with a converging lens. </a:t>
            </a:r>
            <a:endParaRPr lang="en-US" sz="2000" dirty="0">
              <a:solidFill>
                <a:schemeClr val="tx1"/>
              </a:solidFill>
            </a:endParaRPr>
          </a:p>
        </p:txBody>
      </p:sp>
    </p:spTree>
    <p:extLst>
      <p:ext uri="{BB962C8B-B14F-4D97-AF65-F5344CB8AC3E}">
        <p14:creationId xmlns:p14="http://schemas.microsoft.com/office/powerpoint/2010/main" val="19994306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1" y="0"/>
            <a:ext cx="9144000" cy="466725"/>
          </a:xfrm>
          <a:prstGeom prst="rect">
            <a:avLst/>
          </a:prstGeom>
          <a:solidFill>
            <a:srgbClr val="FF9999"/>
          </a:solidFill>
          <a:ln w="9525">
            <a:solidFill>
              <a:schemeClr val="tx1"/>
            </a:solidFill>
            <a:miter lim="800000"/>
            <a:headEnd/>
            <a:tailEnd/>
          </a:ln>
          <a:effectLst/>
          <a:extLst/>
        </p:spPr>
        <p:txBody>
          <a:bodyPr wrap="square">
            <a:spAutoFit/>
          </a:bodyPr>
          <a:lstStyle/>
          <a:p>
            <a:pPr algn="ctr">
              <a:spcBef>
                <a:spcPct val="50000"/>
              </a:spcBef>
            </a:pPr>
            <a:r>
              <a:rPr lang="en-US" altLang="en-US" sz="2400" dirty="0" smtClean="0">
                <a:solidFill>
                  <a:srgbClr val="000000"/>
                </a:solidFill>
              </a:rPr>
              <a:t>Eyes and Glasses (corrective lenses)</a:t>
            </a:r>
          </a:p>
        </p:txBody>
      </p:sp>
      <p:sp>
        <p:nvSpPr>
          <p:cNvPr id="5" name="TextBox 4"/>
          <p:cNvSpPr txBox="1"/>
          <p:nvPr/>
        </p:nvSpPr>
        <p:spPr>
          <a:xfrm>
            <a:off x="76199" y="685800"/>
            <a:ext cx="8915401" cy="2400657"/>
          </a:xfrm>
          <a:prstGeom prst="rect">
            <a:avLst/>
          </a:prstGeom>
          <a:noFill/>
        </p:spPr>
        <p:txBody>
          <a:bodyPr wrap="square" rtlCol="0">
            <a:spAutoFit/>
          </a:bodyPr>
          <a:lstStyle/>
          <a:p>
            <a:pPr>
              <a:lnSpc>
                <a:spcPct val="150000"/>
              </a:lnSpc>
            </a:pPr>
            <a:r>
              <a:rPr lang="en-US" sz="2000" b="1" dirty="0" smtClean="0">
                <a:solidFill>
                  <a:schemeClr val="tx1"/>
                </a:solidFill>
              </a:rPr>
              <a:t>Nearsightedness (</a:t>
            </a:r>
            <a:r>
              <a:rPr lang="en-US" sz="2000" b="1" dirty="0" err="1" smtClean="0">
                <a:solidFill>
                  <a:schemeClr val="tx1"/>
                </a:solidFill>
              </a:rPr>
              <a:t>myopica</a:t>
            </a:r>
            <a:r>
              <a:rPr lang="en-US" sz="2000" b="1" dirty="0" smtClean="0">
                <a:solidFill>
                  <a:schemeClr val="tx1"/>
                </a:solidFill>
              </a:rPr>
              <a:t>). </a:t>
            </a:r>
            <a:r>
              <a:rPr lang="en-US" sz="2000" dirty="0" smtClean="0">
                <a:solidFill>
                  <a:schemeClr val="tx1"/>
                </a:solidFill>
              </a:rPr>
              <a:t> Vision of close objects is fine.  But the eye is too long and/or the lens is too strong, so that objects that are far away get focused in front of the retina. </a:t>
            </a:r>
          </a:p>
          <a:p>
            <a:pPr>
              <a:lnSpc>
                <a:spcPct val="150000"/>
              </a:lnSpc>
            </a:pPr>
            <a:endParaRPr lang="en-US" sz="2000" dirty="0" smtClean="0">
              <a:solidFill>
                <a:schemeClr val="tx1"/>
              </a:solidFill>
            </a:endParaRPr>
          </a:p>
          <a:p>
            <a:pPr>
              <a:lnSpc>
                <a:spcPct val="150000"/>
              </a:lnSpc>
            </a:pPr>
            <a:r>
              <a:rPr lang="en-US" sz="2000" dirty="0" smtClean="0">
                <a:solidFill>
                  <a:schemeClr val="tx1"/>
                </a:solidFill>
              </a:rPr>
              <a:t>Can be corrected with a diverging lens. </a:t>
            </a:r>
            <a:endParaRPr lang="en-US" sz="2000" dirty="0">
              <a:solidFill>
                <a:schemeClr val="tx1"/>
              </a:solidFill>
            </a:endParaRPr>
          </a:p>
        </p:txBody>
      </p:sp>
      <p:pic>
        <p:nvPicPr>
          <p:cNvPr id="6" name="Picture 4" descr="36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3729037"/>
            <a:ext cx="8991600" cy="290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95875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1" y="0"/>
            <a:ext cx="9144000" cy="466725"/>
          </a:xfrm>
          <a:prstGeom prst="rect">
            <a:avLst/>
          </a:prstGeom>
          <a:solidFill>
            <a:srgbClr val="FF9999"/>
          </a:solidFill>
          <a:ln w="9525">
            <a:solidFill>
              <a:schemeClr val="tx1"/>
            </a:solidFill>
            <a:miter lim="800000"/>
            <a:headEnd/>
            <a:tailEnd/>
          </a:ln>
          <a:effectLst/>
          <a:extLst/>
        </p:spPr>
        <p:txBody>
          <a:bodyPr wrap="square">
            <a:spAutoFit/>
          </a:bodyPr>
          <a:lstStyle/>
          <a:p>
            <a:pPr algn="ctr">
              <a:spcBef>
                <a:spcPct val="50000"/>
              </a:spcBef>
            </a:pPr>
            <a:r>
              <a:rPr lang="en-US" altLang="en-US" sz="2400" dirty="0" smtClean="0">
                <a:solidFill>
                  <a:srgbClr val="000000"/>
                </a:solidFill>
              </a:rPr>
              <a:t>Eyes and Glasses (corrective lenses)</a:t>
            </a:r>
          </a:p>
        </p:txBody>
      </p:sp>
      <p:sp>
        <p:nvSpPr>
          <p:cNvPr id="5" name="TextBox 4"/>
          <p:cNvSpPr txBox="1"/>
          <p:nvPr/>
        </p:nvSpPr>
        <p:spPr>
          <a:xfrm>
            <a:off x="76199" y="533400"/>
            <a:ext cx="8915401" cy="1477328"/>
          </a:xfrm>
          <a:prstGeom prst="rect">
            <a:avLst/>
          </a:prstGeom>
          <a:noFill/>
        </p:spPr>
        <p:txBody>
          <a:bodyPr wrap="square" rtlCol="0">
            <a:spAutoFit/>
          </a:bodyPr>
          <a:lstStyle/>
          <a:p>
            <a:pPr>
              <a:lnSpc>
                <a:spcPct val="150000"/>
              </a:lnSpc>
            </a:pPr>
            <a:r>
              <a:rPr lang="en-US" sz="2000" dirty="0" smtClean="0">
                <a:solidFill>
                  <a:schemeClr val="tx1"/>
                </a:solidFill>
              </a:rPr>
              <a:t>Optometrists usually prescribe lenses measured in </a:t>
            </a:r>
            <a:r>
              <a:rPr lang="en-US" sz="2000" b="1" dirty="0" smtClean="0">
                <a:solidFill>
                  <a:schemeClr val="tx1"/>
                </a:solidFill>
              </a:rPr>
              <a:t>diopters:</a:t>
            </a:r>
          </a:p>
          <a:p>
            <a:pPr>
              <a:lnSpc>
                <a:spcPct val="150000"/>
              </a:lnSpc>
            </a:pPr>
            <a:r>
              <a:rPr lang="en-US" sz="2000" b="1" dirty="0" smtClean="0">
                <a:solidFill>
                  <a:schemeClr val="tx1"/>
                </a:solidFill>
              </a:rPr>
              <a:t>The power of a lens in diopters, P = 1/f</a:t>
            </a:r>
            <a:r>
              <a:rPr lang="en-US" sz="2000" dirty="0" smtClean="0">
                <a:solidFill>
                  <a:schemeClr val="tx1"/>
                </a:solidFill>
              </a:rPr>
              <a:t> </a:t>
            </a:r>
          </a:p>
          <a:p>
            <a:pPr>
              <a:lnSpc>
                <a:spcPct val="150000"/>
              </a:lnSpc>
            </a:pPr>
            <a:r>
              <a:rPr lang="en-US" sz="2000" dirty="0" smtClean="0">
                <a:solidFill>
                  <a:schemeClr val="tx1"/>
                </a:solidFill>
              </a:rPr>
              <a:t>f is focal lens of lens in meters</a:t>
            </a:r>
            <a:endParaRPr lang="en-US" sz="2000" dirty="0">
              <a:solidFill>
                <a:schemeClr val="tx1"/>
              </a:solidFill>
            </a:endParaRPr>
          </a:p>
        </p:txBody>
      </p:sp>
      <p:pic>
        <p:nvPicPr>
          <p:cNvPr id="6" name="Picture 4" descr="363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906" y="4876800"/>
            <a:ext cx="5867399" cy="1892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28600" y="2362200"/>
            <a:ext cx="8534400" cy="2862322"/>
          </a:xfrm>
          <a:prstGeom prst="rect">
            <a:avLst/>
          </a:prstGeom>
          <a:noFill/>
        </p:spPr>
        <p:txBody>
          <a:bodyPr wrap="square" rtlCol="0">
            <a:spAutoFit/>
          </a:bodyPr>
          <a:lstStyle/>
          <a:p>
            <a:pPr>
              <a:lnSpc>
                <a:spcPct val="150000"/>
              </a:lnSpc>
            </a:pPr>
            <a:r>
              <a:rPr lang="en-US" sz="2000" dirty="0">
                <a:solidFill>
                  <a:schemeClr val="tx1"/>
                </a:solidFill>
              </a:rPr>
              <a:t>A nearsighted person cannot see objects clearly beyond 20.0 cm (her far point</a:t>
            </a:r>
            <a:r>
              <a:rPr lang="en-US" sz="2000" dirty="0" smtClean="0">
                <a:solidFill>
                  <a:schemeClr val="tx1"/>
                </a:solidFill>
              </a:rPr>
              <a:t>).</a:t>
            </a:r>
          </a:p>
          <a:p>
            <a:pPr marL="457200" indent="-457200">
              <a:lnSpc>
                <a:spcPct val="150000"/>
              </a:lnSpc>
              <a:buAutoNum type="alphaLcParenBoth"/>
            </a:pPr>
            <a:r>
              <a:rPr lang="en-US" sz="2000" dirty="0" smtClean="0">
                <a:solidFill>
                  <a:schemeClr val="tx1"/>
                </a:solidFill>
              </a:rPr>
              <a:t>If </a:t>
            </a:r>
            <a:r>
              <a:rPr lang="en-US" sz="2000" dirty="0">
                <a:solidFill>
                  <a:schemeClr val="tx1"/>
                </a:solidFill>
              </a:rPr>
              <a:t>she has no </a:t>
            </a:r>
            <a:r>
              <a:rPr lang="en-US" sz="2000" dirty="0" smtClean="0">
                <a:solidFill>
                  <a:schemeClr val="tx1"/>
                </a:solidFill>
              </a:rPr>
              <a:t>astigmatism (points appear as lines) </a:t>
            </a:r>
            <a:r>
              <a:rPr lang="en-US" sz="2000" dirty="0">
                <a:solidFill>
                  <a:schemeClr val="tx1"/>
                </a:solidFill>
              </a:rPr>
              <a:t>and contact lenses are prescribed for </a:t>
            </a:r>
            <a:r>
              <a:rPr lang="en-US" sz="2000" dirty="0" smtClean="0">
                <a:solidFill>
                  <a:schemeClr val="tx1"/>
                </a:solidFill>
              </a:rPr>
              <a:t>her.  What </a:t>
            </a:r>
            <a:r>
              <a:rPr lang="en-US" sz="2000" dirty="0">
                <a:solidFill>
                  <a:schemeClr val="tx1"/>
                </a:solidFill>
              </a:rPr>
              <a:t>power lens is required to correct her vision</a:t>
            </a:r>
            <a:r>
              <a:rPr lang="en-US" sz="2000" dirty="0" smtClean="0">
                <a:solidFill>
                  <a:schemeClr val="tx1"/>
                </a:solidFill>
              </a:rPr>
              <a:t>? </a:t>
            </a:r>
          </a:p>
          <a:p>
            <a:pPr marL="457200" indent="-457200">
              <a:lnSpc>
                <a:spcPct val="150000"/>
              </a:lnSpc>
              <a:buAutoNum type="alphaLcParenBoth"/>
            </a:pPr>
            <a:r>
              <a:rPr lang="en-US" sz="2000" dirty="0" smtClean="0">
                <a:solidFill>
                  <a:schemeClr val="tx1"/>
                </a:solidFill>
              </a:rPr>
              <a:t>Is this a diverging or converging lens?</a:t>
            </a:r>
            <a:endParaRPr lang="en-US" sz="2000" dirty="0">
              <a:solidFill>
                <a:schemeClr val="tx1"/>
              </a:solidFill>
            </a:endParaRPr>
          </a:p>
          <a:p>
            <a:pPr>
              <a:lnSpc>
                <a:spcPct val="150000"/>
              </a:lnSpc>
            </a:pPr>
            <a:endParaRPr lang="en-US" sz="2000" dirty="0">
              <a:solidFill>
                <a:schemeClr val="tx1"/>
              </a:solidFill>
            </a:endParaRPr>
          </a:p>
          <a:p>
            <a:pPr>
              <a:lnSpc>
                <a:spcPct val="150000"/>
              </a:lnSpc>
            </a:pPr>
            <a:endParaRPr lang="en-US" sz="2000" dirty="0">
              <a:solidFill>
                <a:schemeClr val="tx1"/>
              </a:solidFill>
            </a:endParaRPr>
          </a:p>
        </p:txBody>
      </p:sp>
      <p:cxnSp>
        <p:nvCxnSpPr>
          <p:cNvPr id="12" name="Straight Connector 11"/>
          <p:cNvCxnSpPr/>
          <p:nvPr/>
        </p:nvCxnSpPr>
        <p:spPr bwMode="auto">
          <a:xfrm>
            <a:off x="228600" y="2209800"/>
            <a:ext cx="86868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Picture 6" descr="3626c"/>
          <p:cNvPicPr preferRelativeResize="0">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579122" y="4249824"/>
            <a:ext cx="2401480" cy="2519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bwMode="auto">
          <a:xfrm>
            <a:off x="6324600" y="4114800"/>
            <a:ext cx="0" cy="265460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6190314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4721" name="Group 49"/>
          <p:cNvGrpSpPr>
            <a:grpSpLocks/>
          </p:cNvGrpSpPr>
          <p:nvPr/>
        </p:nvGrpSpPr>
        <p:grpSpPr bwMode="auto">
          <a:xfrm>
            <a:off x="5943600" y="1676400"/>
            <a:ext cx="1828800" cy="1828800"/>
            <a:chOff x="3744" y="1104"/>
            <a:chExt cx="1152" cy="1152"/>
          </a:xfrm>
        </p:grpSpPr>
        <p:grpSp>
          <p:nvGrpSpPr>
            <p:cNvPr id="74778" name="Group 12"/>
            <p:cNvGrpSpPr>
              <a:grpSpLocks/>
            </p:cNvGrpSpPr>
            <p:nvPr/>
          </p:nvGrpSpPr>
          <p:grpSpPr bwMode="auto">
            <a:xfrm>
              <a:off x="4608" y="1104"/>
              <a:ext cx="288" cy="1152"/>
              <a:chOff x="3024" y="528"/>
              <a:chExt cx="288" cy="1104"/>
            </a:xfrm>
          </p:grpSpPr>
          <p:sp>
            <p:nvSpPr>
              <p:cNvPr id="924685" name="Freeform 13"/>
              <p:cNvSpPr>
                <a:spLocks/>
              </p:cNvSpPr>
              <p:nvPr/>
            </p:nvSpPr>
            <p:spPr bwMode="auto">
              <a:xfrm>
                <a:off x="3024" y="528"/>
                <a:ext cx="144" cy="1104"/>
              </a:xfrm>
              <a:custGeom>
                <a:avLst/>
                <a:gdLst>
                  <a:gd name="T0" fmla="*/ 192 w 192"/>
                  <a:gd name="T1" fmla="*/ 0 h 1104"/>
                  <a:gd name="T2" fmla="*/ 0 w 192"/>
                  <a:gd name="T3" fmla="*/ 576 h 1104"/>
                  <a:gd name="T4" fmla="*/ 192 w 192"/>
                  <a:gd name="T5" fmla="*/ 1104 h 1104"/>
                </a:gdLst>
                <a:ahLst/>
                <a:cxnLst>
                  <a:cxn ang="0">
                    <a:pos x="T0" y="T1"/>
                  </a:cxn>
                  <a:cxn ang="0">
                    <a:pos x="T2" y="T3"/>
                  </a:cxn>
                  <a:cxn ang="0">
                    <a:pos x="T4" y="T5"/>
                  </a:cxn>
                </a:cxnLst>
                <a:rect l="0" t="0" r="r" b="b"/>
                <a:pathLst>
                  <a:path w="192" h="1104">
                    <a:moveTo>
                      <a:pt x="192" y="0"/>
                    </a:moveTo>
                    <a:cubicBezTo>
                      <a:pt x="96" y="196"/>
                      <a:pt x="0" y="392"/>
                      <a:pt x="0" y="576"/>
                    </a:cubicBezTo>
                    <a:cubicBezTo>
                      <a:pt x="0" y="760"/>
                      <a:pt x="96" y="932"/>
                      <a:pt x="192" y="1104"/>
                    </a:cubicBezTo>
                  </a:path>
                </a:pathLst>
              </a:custGeom>
              <a:gradFill rotWithShape="1">
                <a:gsLst>
                  <a:gs pos="0">
                    <a:schemeClr val="hlink"/>
                  </a:gs>
                  <a:gs pos="50000">
                    <a:srgbClr val="CCFFFF"/>
                  </a:gs>
                  <a:gs pos="100000">
                    <a:schemeClr va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924686" name="Freeform 14"/>
              <p:cNvSpPr>
                <a:spLocks/>
              </p:cNvSpPr>
              <p:nvPr/>
            </p:nvSpPr>
            <p:spPr bwMode="auto">
              <a:xfrm flipH="1">
                <a:off x="3168" y="528"/>
                <a:ext cx="144" cy="1104"/>
              </a:xfrm>
              <a:custGeom>
                <a:avLst/>
                <a:gdLst>
                  <a:gd name="T0" fmla="*/ 192 w 192"/>
                  <a:gd name="T1" fmla="*/ 0 h 1104"/>
                  <a:gd name="T2" fmla="*/ 0 w 192"/>
                  <a:gd name="T3" fmla="*/ 576 h 1104"/>
                  <a:gd name="T4" fmla="*/ 192 w 192"/>
                  <a:gd name="T5" fmla="*/ 1104 h 1104"/>
                </a:gdLst>
                <a:ahLst/>
                <a:cxnLst>
                  <a:cxn ang="0">
                    <a:pos x="T0" y="T1"/>
                  </a:cxn>
                  <a:cxn ang="0">
                    <a:pos x="T2" y="T3"/>
                  </a:cxn>
                  <a:cxn ang="0">
                    <a:pos x="T4" y="T5"/>
                  </a:cxn>
                </a:cxnLst>
                <a:rect l="0" t="0" r="r" b="b"/>
                <a:pathLst>
                  <a:path w="192" h="1104">
                    <a:moveTo>
                      <a:pt x="192" y="0"/>
                    </a:moveTo>
                    <a:cubicBezTo>
                      <a:pt x="96" y="196"/>
                      <a:pt x="0" y="392"/>
                      <a:pt x="0" y="576"/>
                    </a:cubicBezTo>
                    <a:cubicBezTo>
                      <a:pt x="0" y="760"/>
                      <a:pt x="96" y="932"/>
                      <a:pt x="192" y="1104"/>
                    </a:cubicBezTo>
                  </a:path>
                </a:pathLst>
              </a:custGeom>
              <a:gradFill rotWithShape="1">
                <a:gsLst>
                  <a:gs pos="0">
                    <a:schemeClr val="hlink"/>
                  </a:gs>
                  <a:gs pos="50000">
                    <a:srgbClr val="CCFFFF"/>
                  </a:gs>
                  <a:gs pos="100000">
                    <a:schemeClr va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grpSp>
        <p:sp>
          <p:nvSpPr>
            <p:cNvPr id="74779" name="Oval 43"/>
            <p:cNvSpPr>
              <a:spLocks noChangeArrowheads="1"/>
            </p:cNvSpPr>
            <p:nvPr/>
          </p:nvSpPr>
          <p:spPr bwMode="auto">
            <a:xfrm>
              <a:off x="3888" y="1656"/>
              <a:ext cx="61" cy="48"/>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80" name="Text Box 44"/>
            <p:cNvSpPr txBox="1">
              <a:spLocks noChangeArrowheads="1"/>
            </p:cNvSpPr>
            <p:nvPr/>
          </p:nvSpPr>
          <p:spPr bwMode="auto">
            <a:xfrm>
              <a:off x="3744" y="1392"/>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spcBef>
                  <a:spcPct val="50000"/>
                </a:spcBef>
              </a:pPr>
              <a:r>
                <a:rPr lang="en-US" sz="2400" b="1" i="1">
                  <a:solidFill>
                    <a:schemeClr val="tx1"/>
                  </a:solidFill>
                  <a:sym typeface="Symbol" pitchFamily="18" charset="2"/>
                </a:rPr>
                <a:t>F</a:t>
              </a:r>
              <a:r>
                <a:rPr lang="en-US" sz="2400" b="1" i="1" baseline="-25000">
                  <a:solidFill>
                    <a:schemeClr val="tx1"/>
                  </a:solidFill>
                  <a:sym typeface="Symbol" pitchFamily="18" charset="2"/>
                </a:rPr>
                <a:t>e</a:t>
              </a:r>
              <a:endParaRPr lang="en-US" sz="2400" b="1" i="1">
                <a:solidFill>
                  <a:schemeClr val="tx1"/>
                </a:solidFill>
                <a:sym typeface="Symbol" pitchFamily="18" charset="2"/>
              </a:endParaRPr>
            </a:p>
          </p:txBody>
        </p:sp>
      </p:grpSp>
      <p:sp>
        <p:nvSpPr>
          <p:cNvPr id="74755" name="Text Box 2"/>
          <p:cNvSpPr txBox="1">
            <a:spLocks noChangeArrowheads="1"/>
          </p:cNvSpPr>
          <p:nvPr/>
        </p:nvSpPr>
        <p:spPr bwMode="auto">
          <a:xfrm>
            <a:off x="0" y="0"/>
            <a:ext cx="9144000" cy="584775"/>
          </a:xfrm>
          <a:prstGeom prst="rect">
            <a:avLst/>
          </a:prstGeom>
          <a:solidFill>
            <a:srgbClr val="FF9999"/>
          </a:solidFill>
          <a:ln>
            <a:solidFill>
              <a:schemeClr val="tx1"/>
            </a:solidFill>
          </a:ln>
          <a:effectLs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3200" dirty="0">
                <a:solidFill>
                  <a:schemeClr val="tx1"/>
                </a:solidFill>
              </a:rPr>
              <a:t>The Microscope</a:t>
            </a:r>
          </a:p>
        </p:txBody>
      </p:sp>
      <p:sp>
        <p:nvSpPr>
          <p:cNvPr id="924675" name="Text Box 3"/>
          <p:cNvSpPr txBox="1">
            <a:spLocks noChangeArrowheads="1"/>
          </p:cNvSpPr>
          <p:nvPr/>
        </p:nvSpPr>
        <p:spPr bwMode="auto">
          <a:xfrm>
            <a:off x="0" y="609600"/>
            <a:ext cx="89916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marL="234950" indent="-234950" eaLnBrk="1" hangingPunct="1">
              <a:lnSpc>
                <a:spcPct val="150000"/>
              </a:lnSpc>
            </a:pPr>
            <a:r>
              <a:rPr lang="en-US" sz="2000" dirty="0">
                <a:solidFill>
                  <a:schemeClr val="tx1"/>
                </a:solidFill>
              </a:rPr>
              <a:t>A simple microscope has two lenses:</a:t>
            </a:r>
            <a:endParaRPr lang="en-US" sz="2000" i="1" dirty="0">
              <a:solidFill>
                <a:schemeClr val="tx1"/>
              </a:solidFill>
            </a:endParaRPr>
          </a:p>
          <a:p>
            <a:pPr marL="234950" indent="-234950" eaLnBrk="1" hangingPunct="1">
              <a:lnSpc>
                <a:spcPct val="150000"/>
              </a:lnSpc>
              <a:buFontTx/>
              <a:buChar char="•"/>
            </a:pPr>
            <a:r>
              <a:rPr lang="en-US" sz="2000" dirty="0">
                <a:solidFill>
                  <a:schemeClr val="tx1"/>
                </a:solidFill>
              </a:rPr>
              <a:t>The objective lens has a short focal length and produces a large, inverted, real image</a:t>
            </a:r>
          </a:p>
          <a:p>
            <a:pPr marL="234950" indent="-234950" eaLnBrk="1" hangingPunct="1">
              <a:lnSpc>
                <a:spcPct val="150000"/>
              </a:lnSpc>
              <a:buFontTx/>
              <a:buChar char="•"/>
            </a:pPr>
            <a:r>
              <a:rPr lang="en-US" sz="2000" dirty="0">
                <a:solidFill>
                  <a:schemeClr val="tx1"/>
                </a:solidFill>
              </a:rPr>
              <a:t>The eyepiece</a:t>
            </a:r>
            <a:r>
              <a:rPr lang="en-US" sz="2000" i="1" dirty="0">
                <a:solidFill>
                  <a:schemeClr val="tx1"/>
                </a:solidFill>
              </a:rPr>
              <a:t> </a:t>
            </a:r>
            <a:r>
              <a:rPr lang="en-US" sz="2000" dirty="0">
                <a:solidFill>
                  <a:schemeClr val="tx1"/>
                </a:solidFill>
              </a:rPr>
              <a:t>then magnifies that image a bit more</a:t>
            </a:r>
            <a:endParaRPr lang="en-US" sz="2000" dirty="0">
              <a:solidFill>
                <a:schemeClr val="tx1"/>
              </a:solidFill>
              <a:sym typeface="Symbol" pitchFamily="18" charset="2"/>
            </a:endParaRPr>
          </a:p>
        </p:txBody>
      </p:sp>
      <p:sp>
        <p:nvSpPr>
          <p:cNvPr id="924687" name="AutoShape 15"/>
          <p:cNvSpPr>
            <a:spLocks noChangeArrowheads="1"/>
          </p:cNvSpPr>
          <p:nvPr/>
        </p:nvSpPr>
        <p:spPr bwMode="auto">
          <a:xfrm>
            <a:off x="6324600" y="2590800"/>
            <a:ext cx="381000" cy="762000"/>
          </a:xfrm>
          <a:prstGeom prst="downArrow">
            <a:avLst>
              <a:gd name="adj1" fmla="val 50000"/>
              <a:gd name="adj2" fmla="val 50000"/>
            </a:avLst>
          </a:prstGeom>
          <a:solidFill>
            <a:srgbClr val="FF9999"/>
          </a:solidFill>
          <a:ln w="28575">
            <a:solidFill>
              <a:srgbClr val="C00000"/>
            </a:solidFill>
            <a:miter lim="800000"/>
            <a:headEnd/>
            <a:tailEnd/>
          </a:ln>
          <a:effectLst/>
          <a:extLst/>
        </p:spPr>
        <p:txBody>
          <a:bodyPr vert="eaVert" wrap="none" anchor="ctr"/>
          <a:lstStyle/>
          <a:p>
            <a:endParaRPr lang="en-US"/>
          </a:p>
        </p:txBody>
      </p:sp>
      <p:sp>
        <p:nvSpPr>
          <p:cNvPr id="924701" name="Text Box 29"/>
          <p:cNvSpPr txBox="1">
            <a:spLocks noChangeArrowheads="1"/>
          </p:cNvSpPr>
          <p:nvPr/>
        </p:nvSpPr>
        <p:spPr bwMode="auto">
          <a:xfrm>
            <a:off x="0" y="4267200"/>
            <a:ext cx="914400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800">
                <a:solidFill>
                  <a:schemeClr val="bg1"/>
                </a:solidFill>
                <a:latin typeface="Times New Roman" pitchFamily="18" charset="0"/>
              </a:defRPr>
            </a:lvl1pPr>
            <a:lvl2pPr>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marL="234950" indent="-234950" eaLnBrk="1" hangingPunct="1">
              <a:lnSpc>
                <a:spcPct val="150000"/>
              </a:lnSpc>
              <a:buFontTx/>
              <a:buChar char="•"/>
            </a:pPr>
            <a:r>
              <a:rPr lang="en-US" sz="1800" dirty="0">
                <a:solidFill>
                  <a:schemeClr val="tx1"/>
                </a:solidFill>
              </a:rPr>
              <a:t>Since the objective lens can be small, the magnification can be large</a:t>
            </a:r>
          </a:p>
          <a:p>
            <a:pPr marL="234950" indent="-234950" eaLnBrk="1" hangingPunct="1">
              <a:lnSpc>
                <a:spcPct val="150000"/>
              </a:lnSpc>
              <a:buFontTx/>
              <a:buChar char="•"/>
            </a:pPr>
            <a:r>
              <a:rPr lang="en-US" sz="1800" dirty="0">
                <a:solidFill>
                  <a:schemeClr val="tx1"/>
                </a:solidFill>
              </a:rPr>
              <a:t>Spherical and other aberrations can be huge</a:t>
            </a:r>
          </a:p>
          <a:p>
            <a:pPr marL="920750" lvl="2" indent="-234950" eaLnBrk="1" hangingPunct="1">
              <a:lnSpc>
                <a:spcPct val="150000"/>
              </a:lnSpc>
              <a:buFontTx/>
              <a:buChar char="•"/>
            </a:pPr>
            <a:r>
              <a:rPr lang="en-US" sz="1800" dirty="0">
                <a:solidFill>
                  <a:schemeClr val="tx1"/>
                </a:solidFill>
                <a:sym typeface="Symbol" pitchFamily="18" charset="2"/>
              </a:rPr>
              <a:t>Real systems have many more lenses to compensate for problems</a:t>
            </a:r>
          </a:p>
          <a:p>
            <a:pPr marL="234950" indent="-234950" eaLnBrk="1" hangingPunct="1">
              <a:lnSpc>
                <a:spcPct val="150000"/>
              </a:lnSpc>
              <a:buFontTx/>
              <a:buChar char="•"/>
            </a:pPr>
            <a:r>
              <a:rPr lang="en-US" sz="1800" dirty="0">
                <a:solidFill>
                  <a:schemeClr val="tx1"/>
                </a:solidFill>
                <a:sym typeface="Symbol" pitchFamily="18" charset="2"/>
              </a:rPr>
              <a:t>Ultimate limitation has to do with physical, not geometric optics</a:t>
            </a:r>
          </a:p>
          <a:p>
            <a:pPr marL="920750" lvl="2" indent="-234950" eaLnBrk="1" hangingPunct="1">
              <a:lnSpc>
                <a:spcPct val="150000"/>
              </a:lnSpc>
              <a:buFontTx/>
              <a:buChar char="•"/>
            </a:pPr>
            <a:r>
              <a:rPr lang="en-US" sz="1800" dirty="0">
                <a:solidFill>
                  <a:schemeClr val="tx1"/>
                </a:solidFill>
                <a:sym typeface="Symbol" pitchFamily="18" charset="2"/>
              </a:rPr>
              <a:t>Can’t image things smaller than </a:t>
            </a:r>
            <a:r>
              <a:rPr lang="en-US" sz="1800" dirty="0" smtClean="0">
                <a:solidFill>
                  <a:schemeClr val="tx1"/>
                </a:solidFill>
                <a:sym typeface="Symbol" pitchFamily="18" charset="2"/>
              </a:rPr>
              <a:t>about half the wavelength </a:t>
            </a:r>
            <a:r>
              <a:rPr lang="en-US" sz="1800" dirty="0">
                <a:solidFill>
                  <a:schemeClr val="tx1"/>
                </a:solidFill>
                <a:sym typeface="Symbol" pitchFamily="18" charset="2"/>
              </a:rPr>
              <a:t>of </a:t>
            </a:r>
            <a:r>
              <a:rPr lang="en-US" sz="1800" dirty="0" smtClean="0">
                <a:solidFill>
                  <a:schemeClr val="tx1"/>
                </a:solidFill>
                <a:sym typeface="Symbol" pitchFamily="18" charset="2"/>
              </a:rPr>
              <a:t>the light </a:t>
            </a:r>
            <a:r>
              <a:rPr lang="en-US" sz="1800" dirty="0">
                <a:solidFill>
                  <a:schemeClr val="tx1"/>
                </a:solidFill>
                <a:sym typeface="Symbol" pitchFamily="18" charset="2"/>
              </a:rPr>
              <a:t>used</a:t>
            </a:r>
          </a:p>
          <a:p>
            <a:pPr marL="920750" lvl="2" indent="-234950" eaLnBrk="1" hangingPunct="1">
              <a:lnSpc>
                <a:spcPct val="150000"/>
              </a:lnSpc>
              <a:buFontTx/>
              <a:buChar char="•"/>
            </a:pPr>
            <a:r>
              <a:rPr lang="en-US" sz="1800" dirty="0" smtClean="0">
                <a:solidFill>
                  <a:schemeClr val="tx1"/>
                </a:solidFill>
                <a:sym typeface="Symbol" pitchFamily="18" charset="2"/>
              </a:rPr>
              <a:t>Visible </a:t>
            </a:r>
            <a:r>
              <a:rPr lang="en-US" sz="1800" dirty="0">
                <a:solidFill>
                  <a:schemeClr val="tx1"/>
                </a:solidFill>
                <a:sym typeface="Symbol" pitchFamily="18" charset="2"/>
              </a:rPr>
              <a:t>light </a:t>
            </a:r>
            <a:r>
              <a:rPr lang="en-US" sz="1800" dirty="0" smtClean="0">
                <a:solidFill>
                  <a:schemeClr val="tx1"/>
                </a:solidFill>
                <a:sym typeface="Symbol" pitchFamily="18" charset="2"/>
              </a:rPr>
              <a:t>400 - 700 </a:t>
            </a:r>
            <a:r>
              <a:rPr lang="en-US" sz="1800" dirty="0">
                <a:solidFill>
                  <a:schemeClr val="tx1"/>
                </a:solidFill>
                <a:sym typeface="Symbol" pitchFamily="18" charset="2"/>
              </a:rPr>
              <a:t>nm, can’t see smaller than about </a:t>
            </a:r>
            <a:r>
              <a:rPr lang="en-US" sz="1800" dirty="0" smtClean="0">
                <a:solidFill>
                  <a:schemeClr val="tx1"/>
                </a:solidFill>
                <a:sym typeface="Symbol" pitchFamily="18" charset="2"/>
              </a:rPr>
              <a:t>200 - 350 nm. </a:t>
            </a:r>
            <a:endParaRPr lang="en-US" sz="1800" dirty="0">
              <a:solidFill>
                <a:schemeClr val="tx1"/>
              </a:solidFill>
              <a:sym typeface="Symbol" pitchFamily="18" charset="2"/>
            </a:endParaRPr>
          </a:p>
        </p:txBody>
      </p:sp>
      <p:grpSp>
        <p:nvGrpSpPr>
          <p:cNvPr id="924720" name="Group 48"/>
          <p:cNvGrpSpPr>
            <a:grpSpLocks/>
          </p:cNvGrpSpPr>
          <p:nvPr/>
        </p:nvGrpSpPr>
        <p:grpSpPr bwMode="auto">
          <a:xfrm>
            <a:off x="1524000" y="2362200"/>
            <a:ext cx="609600" cy="457200"/>
            <a:chOff x="960" y="1536"/>
            <a:chExt cx="384" cy="288"/>
          </a:xfrm>
        </p:grpSpPr>
        <p:grpSp>
          <p:nvGrpSpPr>
            <p:cNvPr id="74774" name="Group 32"/>
            <p:cNvGrpSpPr>
              <a:grpSpLocks/>
            </p:cNvGrpSpPr>
            <p:nvPr/>
          </p:nvGrpSpPr>
          <p:grpSpPr bwMode="auto">
            <a:xfrm>
              <a:off x="1248" y="1536"/>
              <a:ext cx="96" cy="288"/>
              <a:chOff x="3024" y="528"/>
              <a:chExt cx="288" cy="1104"/>
            </a:xfrm>
          </p:grpSpPr>
          <p:sp>
            <p:nvSpPr>
              <p:cNvPr id="924705" name="Freeform 33"/>
              <p:cNvSpPr>
                <a:spLocks/>
              </p:cNvSpPr>
              <p:nvPr/>
            </p:nvSpPr>
            <p:spPr bwMode="auto">
              <a:xfrm>
                <a:off x="3024" y="528"/>
                <a:ext cx="144" cy="1104"/>
              </a:xfrm>
              <a:custGeom>
                <a:avLst/>
                <a:gdLst>
                  <a:gd name="T0" fmla="*/ 192 w 192"/>
                  <a:gd name="T1" fmla="*/ 0 h 1104"/>
                  <a:gd name="T2" fmla="*/ 0 w 192"/>
                  <a:gd name="T3" fmla="*/ 576 h 1104"/>
                  <a:gd name="T4" fmla="*/ 192 w 192"/>
                  <a:gd name="T5" fmla="*/ 1104 h 1104"/>
                </a:gdLst>
                <a:ahLst/>
                <a:cxnLst>
                  <a:cxn ang="0">
                    <a:pos x="T0" y="T1"/>
                  </a:cxn>
                  <a:cxn ang="0">
                    <a:pos x="T2" y="T3"/>
                  </a:cxn>
                  <a:cxn ang="0">
                    <a:pos x="T4" y="T5"/>
                  </a:cxn>
                </a:cxnLst>
                <a:rect l="0" t="0" r="r" b="b"/>
                <a:pathLst>
                  <a:path w="192" h="1104">
                    <a:moveTo>
                      <a:pt x="192" y="0"/>
                    </a:moveTo>
                    <a:cubicBezTo>
                      <a:pt x="96" y="196"/>
                      <a:pt x="0" y="392"/>
                      <a:pt x="0" y="576"/>
                    </a:cubicBezTo>
                    <a:cubicBezTo>
                      <a:pt x="0" y="760"/>
                      <a:pt x="96" y="932"/>
                      <a:pt x="192" y="1104"/>
                    </a:cubicBezTo>
                  </a:path>
                </a:pathLst>
              </a:custGeom>
              <a:gradFill rotWithShape="1">
                <a:gsLst>
                  <a:gs pos="0">
                    <a:schemeClr val="hlink"/>
                  </a:gs>
                  <a:gs pos="50000">
                    <a:srgbClr val="CCFFFF"/>
                  </a:gs>
                  <a:gs pos="100000">
                    <a:schemeClr va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924706" name="Freeform 34"/>
              <p:cNvSpPr>
                <a:spLocks/>
              </p:cNvSpPr>
              <p:nvPr/>
            </p:nvSpPr>
            <p:spPr bwMode="auto">
              <a:xfrm flipH="1">
                <a:off x="3168" y="528"/>
                <a:ext cx="144" cy="1104"/>
              </a:xfrm>
              <a:custGeom>
                <a:avLst/>
                <a:gdLst>
                  <a:gd name="T0" fmla="*/ 192 w 192"/>
                  <a:gd name="T1" fmla="*/ 0 h 1104"/>
                  <a:gd name="T2" fmla="*/ 0 w 192"/>
                  <a:gd name="T3" fmla="*/ 576 h 1104"/>
                  <a:gd name="T4" fmla="*/ 192 w 192"/>
                  <a:gd name="T5" fmla="*/ 1104 h 1104"/>
                </a:gdLst>
                <a:ahLst/>
                <a:cxnLst>
                  <a:cxn ang="0">
                    <a:pos x="T0" y="T1"/>
                  </a:cxn>
                  <a:cxn ang="0">
                    <a:pos x="T2" y="T3"/>
                  </a:cxn>
                  <a:cxn ang="0">
                    <a:pos x="T4" y="T5"/>
                  </a:cxn>
                </a:cxnLst>
                <a:rect l="0" t="0" r="r" b="b"/>
                <a:pathLst>
                  <a:path w="192" h="1104">
                    <a:moveTo>
                      <a:pt x="192" y="0"/>
                    </a:moveTo>
                    <a:cubicBezTo>
                      <a:pt x="96" y="196"/>
                      <a:pt x="0" y="392"/>
                      <a:pt x="0" y="576"/>
                    </a:cubicBezTo>
                    <a:cubicBezTo>
                      <a:pt x="0" y="760"/>
                      <a:pt x="96" y="932"/>
                      <a:pt x="192" y="1104"/>
                    </a:cubicBezTo>
                  </a:path>
                </a:pathLst>
              </a:custGeom>
              <a:gradFill rotWithShape="1">
                <a:gsLst>
                  <a:gs pos="0">
                    <a:schemeClr val="hlink"/>
                  </a:gs>
                  <a:gs pos="50000">
                    <a:srgbClr val="CCFFFF"/>
                  </a:gs>
                  <a:gs pos="100000">
                    <a:schemeClr va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grpSp>
        <p:sp>
          <p:nvSpPr>
            <p:cNvPr id="74775" name="Oval 35"/>
            <p:cNvSpPr>
              <a:spLocks noChangeArrowheads="1"/>
            </p:cNvSpPr>
            <p:nvPr/>
          </p:nvSpPr>
          <p:spPr bwMode="auto">
            <a:xfrm>
              <a:off x="960" y="1672"/>
              <a:ext cx="61" cy="48"/>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4760" name="Group 50"/>
          <p:cNvGrpSpPr>
            <a:grpSpLocks/>
          </p:cNvGrpSpPr>
          <p:nvPr/>
        </p:nvGrpSpPr>
        <p:grpSpPr bwMode="auto">
          <a:xfrm>
            <a:off x="609600" y="2438400"/>
            <a:ext cx="7772400" cy="711200"/>
            <a:chOff x="384" y="1584"/>
            <a:chExt cx="4896" cy="448"/>
          </a:xfrm>
        </p:grpSpPr>
        <p:sp>
          <p:nvSpPr>
            <p:cNvPr id="74765" name="Text Box 36"/>
            <p:cNvSpPr txBox="1">
              <a:spLocks noChangeArrowheads="1"/>
            </p:cNvSpPr>
            <p:nvPr/>
          </p:nvSpPr>
          <p:spPr bwMode="auto">
            <a:xfrm>
              <a:off x="864" y="1744"/>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spcBef>
                  <a:spcPct val="50000"/>
                </a:spcBef>
              </a:pPr>
              <a:r>
                <a:rPr lang="en-US" sz="2400" b="1" i="1">
                  <a:solidFill>
                    <a:schemeClr val="tx1"/>
                  </a:solidFill>
                  <a:sym typeface="Symbol" pitchFamily="18" charset="2"/>
                </a:rPr>
                <a:t>F</a:t>
              </a:r>
              <a:r>
                <a:rPr lang="en-US" sz="2400" b="1" i="1" baseline="-25000">
                  <a:solidFill>
                    <a:schemeClr val="tx1"/>
                  </a:solidFill>
                  <a:sym typeface="Symbol" pitchFamily="18" charset="2"/>
                </a:rPr>
                <a:t>o</a:t>
              </a:r>
              <a:endParaRPr lang="en-US" sz="2400" b="1" i="1">
                <a:solidFill>
                  <a:schemeClr val="tx1"/>
                </a:solidFill>
                <a:sym typeface="Symbol" pitchFamily="18" charset="2"/>
              </a:endParaRPr>
            </a:p>
          </p:txBody>
        </p:sp>
        <p:grpSp>
          <p:nvGrpSpPr>
            <p:cNvPr id="74766" name="Group 47"/>
            <p:cNvGrpSpPr>
              <a:grpSpLocks/>
            </p:cNvGrpSpPr>
            <p:nvPr/>
          </p:nvGrpSpPr>
          <p:grpSpPr bwMode="auto">
            <a:xfrm>
              <a:off x="384" y="1584"/>
              <a:ext cx="4896" cy="192"/>
              <a:chOff x="384" y="1584"/>
              <a:chExt cx="4896" cy="192"/>
            </a:xfrm>
          </p:grpSpPr>
          <p:grpSp>
            <p:nvGrpSpPr>
              <p:cNvPr id="74767" name="Group 4"/>
              <p:cNvGrpSpPr>
                <a:grpSpLocks/>
              </p:cNvGrpSpPr>
              <p:nvPr/>
            </p:nvGrpSpPr>
            <p:grpSpPr bwMode="auto">
              <a:xfrm flipH="1">
                <a:off x="4944" y="1584"/>
                <a:ext cx="336" cy="192"/>
                <a:chOff x="528" y="1632"/>
                <a:chExt cx="336" cy="192"/>
              </a:xfrm>
            </p:grpSpPr>
            <p:sp>
              <p:nvSpPr>
                <p:cNvPr id="74770" name="Line 5"/>
                <p:cNvSpPr>
                  <a:spLocks noChangeShapeType="1"/>
                </p:cNvSpPr>
                <p:nvPr/>
              </p:nvSpPr>
              <p:spPr bwMode="auto">
                <a:xfrm flipV="1">
                  <a:off x="528" y="1632"/>
                  <a:ext cx="336"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71" name="Line 6"/>
                <p:cNvSpPr>
                  <a:spLocks noChangeShapeType="1"/>
                </p:cNvSpPr>
                <p:nvPr/>
              </p:nvSpPr>
              <p:spPr bwMode="auto">
                <a:xfrm>
                  <a:off x="528" y="1728"/>
                  <a:ext cx="336"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72" name="Arc 7"/>
                <p:cNvSpPr>
                  <a:spLocks/>
                </p:cNvSpPr>
                <p:nvPr/>
              </p:nvSpPr>
              <p:spPr bwMode="auto">
                <a:xfrm>
                  <a:off x="736" y="1648"/>
                  <a:ext cx="96" cy="154"/>
                </a:xfrm>
                <a:custGeom>
                  <a:avLst/>
                  <a:gdLst>
                    <a:gd name="T0" fmla="*/ 66 w 21600"/>
                    <a:gd name="T1" fmla="*/ 0 h 29524"/>
                    <a:gd name="T2" fmla="*/ 74 w 21600"/>
                    <a:gd name="T3" fmla="*/ 154 h 29524"/>
                    <a:gd name="T4" fmla="*/ 0 w 21600"/>
                    <a:gd name="T5" fmla="*/ 82 h 29524"/>
                    <a:gd name="T6" fmla="*/ 0 60000 65536"/>
                    <a:gd name="T7" fmla="*/ 0 60000 65536"/>
                    <a:gd name="T8" fmla="*/ 0 60000 65536"/>
                  </a:gdLst>
                  <a:ahLst/>
                  <a:cxnLst>
                    <a:cxn ang="T6">
                      <a:pos x="T0" y="T1"/>
                    </a:cxn>
                    <a:cxn ang="T7">
                      <a:pos x="T2" y="T3"/>
                    </a:cxn>
                    <a:cxn ang="T8">
                      <a:pos x="T4" y="T5"/>
                    </a:cxn>
                  </a:cxnLst>
                  <a:rect l="0" t="0" r="r" b="b"/>
                  <a:pathLst>
                    <a:path w="21600" h="29524" fill="none" extrusionOk="0">
                      <a:moveTo>
                        <a:pt x="14850" y="0"/>
                      </a:moveTo>
                      <a:cubicBezTo>
                        <a:pt x="19159" y="4079"/>
                        <a:pt x="21600" y="9751"/>
                        <a:pt x="21600" y="15685"/>
                      </a:cubicBezTo>
                      <a:cubicBezTo>
                        <a:pt x="21600" y="20743"/>
                        <a:pt x="19824" y="25640"/>
                        <a:pt x="16584" y="29524"/>
                      </a:cubicBezTo>
                    </a:path>
                    <a:path w="21600" h="29524" stroke="0" extrusionOk="0">
                      <a:moveTo>
                        <a:pt x="14850" y="0"/>
                      </a:moveTo>
                      <a:cubicBezTo>
                        <a:pt x="19159" y="4079"/>
                        <a:pt x="21600" y="9751"/>
                        <a:pt x="21600" y="15685"/>
                      </a:cubicBezTo>
                      <a:cubicBezTo>
                        <a:pt x="21600" y="20743"/>
                        <a:pt x="19824" y="25640"/>
                        <a:pt x="16584" y="29524"/>
                      </a:cubicBezTo>
                      <a:lnTo>
                        <a:pt x="0" y="15685"/>
                      </a:lnTo>
                      <a:lnTo>
                        <a:pt x="14850" y="0"/>
                      </a:lnTo>
                      <a:close/>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73" name="Oval 8"/>
                <p:cNvSpPr>
                  <a:spLocks noChangeArrowheads="1"/>
                </p:cNvSpPr>
                <p:nvPr/>
              </p:nvSpPr>
              <p:spPr bwMode="auto">
                <a:xfrm>
                  <a:off x="776" y="1680"/>
                  <a:ext cx="48" cy="96"/>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4768" name="AutoShape 9"/>
              <p:cNvSpPr>
                <a:spLocks noChangeArrowheads="1"/>
              </p:cNvSpPr>
              <p:nvPr/>
            </p:nvSpPr>
            <p:spPr bwMode="auto">
              <a:xfrm flipH="1" flipV="1">
                <a:off x="912" y="1632"/>
                <a:ext cx="48" cy="48"/>
              </a:xfrm>
              <a:prstGeom prst="downArrow">
                <a:avLst>
                  <a:gd name="adj1" fmla="val 50000"/>
                  <a:gd name="adj2" fmla="val 25000"/>
                </a:avLst>
              </a:prstGeom>
              <a:solidFill>
                <a:schemeClr val="bg1">
                  <a:lumMod val="65000"/>
                </a:schemeClr>
              </a:solidFill>
              <a:ln w="28575">
                <a:solidFill>
                  <a:schemeClr val="bg1">
                    <a:lumMod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74769" name="Line 37"/>
              <p:cNvSpPr>
                <a:spLocks noChangeShapeType="1"/>
              </p:cNvSpPr>
              <p:nvPr/>
            </p:nvSpPr>
            <p:spPr bwMode="auto">
              <a:xfrm>
                <a:off x="384" y="1680"/>
                <a:ext cx="4416" cy="0"/>
              </a:xfrm>
              <a:prstGeom prst="line">
                <a:avLst/>
              </a:prstGeom>
              <a:noFill/>
              <a:ln w="2857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924710" name="Line 38"/>
          <p:cNvSpPr>
            <a:spLocks noChangeShapeType="1"/>
          </p:cNvSpPr>
          <p:nvPr/>
        </p:nvSpPr>
        <p:spPr bwMode="auto">
          <a:xfrm flipH="1" flipV="1">
            <a:off x="1524000" y="2514600"/>
            <a:ext cx="4953000" cy="838200"/>
          </a:xfrm>
          <a:prstGeom prst="line">
            <a:avLst/>
          </a:prstGeom>
          <a:noFill/>
          <a:ln w="28575">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4711" name="AutoShape 39"/>
          <p:cNvSpPr>
            <a:spLocks noChangeArrowheads="1"/>
          </p:cNvSpPr>
          <p:nvPr/>
        </p:nvSpPr>
        <p:spPr bwMode="auto">
          <a:xfrm>
            <a:off x="4648200" y="2590800"/>
            <a:ext cx="838200" cy="1600200"/>
          </a:xfrm>
          <a:prstGeom prst="downArrow">
            <a:avLst>
              <a:gd name="adj1" fmla="val 50000"/>
              <a:gd name="adj2" fmla="val 47727"/>
            </a:avLst>
          </a:prstGeom>
          <a:solidFill>
            <a:srgbClr val="FF9999"/>
          </a:solidFill>
          <a:ln w="28575">
            <a:solidFill>
              <a:srgbClr val="C00000"/>
            </a:solidFill>
            <a:miter lim="800000"/>
            <a:headEnd/>
            <a:tailEnd/>
          </a:ln>
          <a:effectLst/>
          <a:extLst/>
        </p:spPr>
        <p:txBody>
          <a:bodyPr vert="eaVert" wrap="none" anchor="ctr"/>
          <a:lstStyle/>
          <a:p>
            <a:endParaRPr lang="en-US"/>
          </a:p>
        </p:txBody>
      </p:sp>
      <p:sp>
        <p:nvSpPr>
          <p:cNvPr id="924713" name="Line 41"/>
          <p:cNvSpPr>
            <a:spLocks noChangeShapeType="1"/>
          </p:cNvSpPr>
          <p:nvPr/>
        </p:nvSpPr>
        <p:spPr bwMode="auto">
          <a:xfrm flipV="1">
            <a:off x="6477000" y="2590800"/>
            <a:ext cx="1295400" cy="7620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4717" name="Line 45"/>
          <p:cNvSpPr>
            <a:spLocks noChangeShapeType="1"/>
          </p:cNvSpPr>
          <p:nvPr/>
        </p:nvSpPr>
        <p:spPr bwMode="auto">
          <a:xfrm flipV="1">
            <a:off x="5029200" y="3352800"/>
            <a:ext cx="1447800" cy="838200"/>
          </a:xfrm>
          <a:prstGeom prst="line">
            <a:avLst/>
          </a:prstGeom>
          <a:noFill/>
          <a:ln w="28575">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4113968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4675">
                                            <p:txEl>
                                              <p:pRg st="0" end="0"/>
                                            </p:txEl>
                                          </p:spTgt>
                                        </p:tgtEl>
                                        <p:attrNameLst>
                                          <p:attrName>style.visibility</p:attrName>
                                        </p:attrNameLst>
                                      </p:cBhvr>
                                      <p:to>
                                        <p:strVal val="visible"/>
                                      </p:to>
                                    </p:set>
                                    <p:anim calcmode="lin" valueType="num">
                                      <p:cBhvr additive="base">
                                        <p:cTn id="7" dur="500" fill="hold"/>
                                        <p:tgtEl>
                                          <p:spTgt spid="9246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246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24675">
                                            <p:txEl>
                                              <p:pRg st="1" end="1"/>
                                            </p:txEl>
                                          </p:spTgt>
                                        </p:tgtEl>
                                        <p:attrNameLst>
                                          <p:attrName>style.visibility</p:attrName>
                                        </p:attrNameLst>
                                      </p:cBhvr>
                                      <p:to>
                                        <p:strVal val="visible"/>
                                      </p:to>
                                    </p:set>
                                    <p:anim calcmode="lin" valueType="num">
                                      <p:cBhvr additive="base">
                                        <p:cTn id="13" dur="500" fill="hold"/>
                                        <p:tgtEl>
                                          <p:spTgt spid="9246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24675">
                                            <p:txEl>
                                              <p:pRg st="1" end="1"/>
                                            </p:txEl>
                                          </p:spTgt>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00"/>
                            </p:stCondLst>
                            <p:childTnLst>
                              <p:par>
                                <p:cTn id="16" presetID="9" presetClass="entr" presetSubtype="0" fill="hold" nodeType="afterEffect">
                                  <p:stCondLst>
                                    <p:cond delay="0"/>
                                  </p:stCondLst>
                                  <p:childTnLst>
                                    <p:set>
                                      <p:cBhvr>
                                        <p:cTn id="17" dur="1" fill="hold">
                                          <p:stCondLst>
                                            <p:cond delay="0"/>
                                          </p:stCondLst>
                                        </p:cTn>
                                        <p:tgtEl>
                                          <p:spTgt spid="924720"/>
                                        </p:tgtEl>
                                        <p:attrNameLst>
                                          <p:attrName>style.visibility</p:attrName>
                                        </p:attrNameLst>
                                      </p:cBhvr>
                                      <p:to>
                                        <p:strVal val="visible"/>
                                      </p:to>
                                    </p:set>
                                    <p:animEffect transition="in" filter="dissolve">
                                      <p:cBhvr>
                                        <p:cTn id="18" dur="500"/>
                                        <p:tgtEl>
                                          <p:spTgt spid="92472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924710"/>
                                        </p:tgtEl>
                                        <p:attrNameLst>
                                          <p:attrName>style.visibility</p:attrName>
                                        </p:attrNameLst>
                                      </p:cBhvr>
                                      <p:to>
                                        <p:strVal val="visible"/>
                                      </p:to>
                                    </p:set>
                                    <p:animEffect transition="in" filter="wipe(left)">
                                      <p:cBhvr>
                                        <p:cTn id="23" dur="500"/>
                                        <p:tgtEl>
                                          <p:spTgt spid="924710"/>
                                        </p:tgtEl>
                                      </p:cBhvr>
                                    </p:animEffect>
                                  </p:childTnLst>
                                </p:cTn>
                              </p:par>
                            </p:childTnLst>
                          </p:cTn>
                        </p:par>
                        <p:par>
                          <p:cTn id="24" fill="hold" nodeType="afterGroup">
                            <p:stCondLst>
                              <p:cond delay="500"/>
                            </p:stCondLst>
                            <p:childTnLst>
                              <p:par>
                                <p:cTn id="25" presetID="9" presetClass="entr" presetSubtype="0" fill="hold" grpId="0" nodeType="afterEffect">
                                  <p:stCondLst>
                                    <p:cond delay="0"/>
                                  </p:stCondLst>
                                  <p:childTnLst>
                                    <p:set>
                                      <p:cBhvr>
                                        <p:cTn id="26" dur="1" fill="hold">
                                          <p:stCondLst>
                                            <p:cond delay="0"/>
                                          </p:stCondLst>
                                        </p:cTn>
                                        <p:tgtEl>
                                          <p:spTgt spid="924687"/>
                                        </p:tgtEl>
                                        <p:attrNameLst>
                                          <p:attrName>style.visibility</p:attrName>
                                        </p:attrNameLst>
                                      </p:cBhvr>
                                      <p:to>
                                        <p:strVal val="visible"/>
                                      </p:to>
                                    </p:set>
                                    <p:animEffect transition="in" filter="dissolve">
                                      <p:cBhvr>
                                        <p:cTn id="27" dur="500"/>
                                        <p:tgtEl>
                                          <p:spTgt spid="92468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924675">
                                            <p:txEl>
                                              <p:pRg st="2" end="2"/>
                                            </p:txEl>
                                          </p:spTgt>
                                        </p:tgtEl>
                                        <p:attrNameLst>
                                          <p:attrName>style.visibility</p:attrName>
                                        </p:attrNameLst>
                                      </p:cBhvr>
                                      <p:to>
                                        <p:strVal val="visible"/>
                                      </p:to>
                                    </p:set>
                                    <p:anim calcmode="lin" valueType="num">
                                      <p:cBhvr additive="base">
                                        <p:cTn id="32" dur="500" fill="hold"/>
                                        <p:tgtEl>
                                          <p:spTgt spid="924675">
                                            <p:txEl>
                                              <p:pRg st="2" end="2"/>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924675">
                                            <p:txEl>
                                              <p:pRg st="2" end="2"/>
                                            </p:txEl>
                                          </p:spTgt>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500"/>
                            </p:stCondLst>
                            <p:childTnLst>
                              <p:par>
                                <p:cTn id="35" presetID="9" presetClass="entr" presetSubtype="0" fill="hold" nodeType="afterEffect">
                                  <p:stCondLst>
                                    <p:cond delay="0"/>
                                  </p:stCondLst>
                                  <p:childTnLst>
                                    <p:set>
                                      <p:cBhvr>
                                        <p:cTn id="36" dur="1" fill="hold">
                                          <p:stCondLst>
                                            <p:cond delay="0"/>
                                          </p:stCondLst>
                                        </p:cTn>
                                        <p:tgtEl>
                                          <p:spTgt spid="924721"/>
                                        </p:tgtEl>
                                        <p:attrNameLst>
                                          <p:attrName>style.visibility</p:attrName>
                                        </p:attrNameLst>
                                      </p:cBhvr>
                                      <p:to>
                                        <p:strVal val="visible"/>
                                      </p:to>
                                    </p:set>
                                    <p:animEffect transition="in" filter="dissolve">
                                      <p:cBhvr>
                                        <p:cTn id="37" dur="500"/>
                                        <p:tgtEl>
                                          <p:spTgt spid="92472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24713"/>
                                        </p:tgtEl>
                                        <p:attrNameLst>
                                          <p:attrName>style.visibility</p:attrName>
                                        </p:attrNameLst>
                                      </p:cBhvr>
                                      <p:to>
                                        <p:strVal val="visible"/>
                                      </p:to>
                                    </p:set>
                                    <p:animEffect transition="in" filter="wipe(left)">
                                      <p:cBhvr>
                                        <p:cTn id="42" dur="500"/>
                                        <p:tgtEl>
                                          <p:spTgt spid="924713"/>
                                        </p:tgtEl>
                                      </p:cBhvr>
                                    </p:animEffect>
                                  </p:childTnLst>
                                </p:cTn>
                              </p:par>
                            </p:childTnLst>
                          </p:cTn>
                        </p:par>
                        <p:par>
                          <p:cTn id="43" fill="hold" nodeType="afterGroup">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924717"/>
                                        </p:tgtEl>
                                        <p:attrNameLst>
                                          <p:attrName>style.visibility</p:attrName>
                                        </p:attrNameLst>
                                      </p:cBhvr>
                                      <p:to>
                                        <p:strVal val="visible"/>
                                      </p:to>
                                    </p:set>
                                    <p:animEffect transition="in" filter="wipe(left)">
                                      <p:cBhvr>
                                        <p:cTn id="46" dur="500"/>
                                        <p:tgtEl>
                                          <p:spTgt spid="924717"/>
                                        </p:tgtEl>
                                      </p:cBhvr>
                                    </p:animEffect>
                                  </p:childTnLst>
                                </p:cTn>
                              </p:par>
                            </p:childTnLst>
                          </p:cTn>
                        </p:par>
                        <p:par>
                          <p:cTn id="47" fill="hold" nodeType="afterGroup">
                            <p:stCondLst>
                              <p:cond delay="1000"/>
                            </p:stCondLst>
                            <p:childTnLst>
                              <p:par>
                                <p:cTn id="48" presetID="9" presetClass="entr" presetSubtype="0" fill="hold" grpId="0" nodeType="afterEffect">
                                  <p:stCondLst>
                                    <p:cond delay="0"/>
                                  </p:stCondLst>
                                  <p:childTnLst>
                                    <p:set>
                                      <p:cBhvr>
                                        <p:cTn id="49" dur="1" fill="hold">
                                          <p:stCondLst>
                                            <p:cond delay="0"/>
                                          </p:stCondLst>
                                        </p:cTn>
                                        <p:tgtEl>
                                          <p:spTgt spid="924711"/>
                                        </p:tgtEl>
                                        <p:attrNameLst>
                                          <p:attrName>style.visibility</p:attrName>
                                        </p:attrNameLst>
                                      </p:cBhvr>
                                      <p:to>
                                        <p:strVal val="visible"/>
                                      </p:to>
                                    </p:set>
                                    <p:animEffect transition="in" filter="dissolve">
                                      <p:cBhvr>
                                        <p:cTn id="50" dur="500"/>
                                        <p:tgtEl>
                                          <p:spTgt spid="924711"/>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924701">
                                            <p:txEl>
                                              <p:pRg st="0" end="0"/>
                                            </p:txEl>
                                          </p:spTgt>
                                        </p:tgtEl>
                                        <p:attrNameLst>
                                          <p:attrName>style.visibility</p:attrName>
                                        </p:attrNameLst>
                                      </p:cBhvr>
                                      <p:to>
                                        <p:strVal val="visible"/>
                                      </p:to>
                                    </p:set>
                                    <p:anim calcmode="lin" valueType="num">
                                      <p:cBhvr additive="base">
                                        <p:cTn id="55" dur="500" fill="hold"/>
                                        <p:tgtEl>
                                          <p:spTgt spid="924701">
                                            <p:txEl>
                                              <p:pRg st="0" end="0"/>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92470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924701">
                                            <p:txEl>
                                              <p:pRg st="1" end="1"/>
                                            </p:txEl>
                                          </p:spTgt>
                                        </p:tgtEl>
                                        <p:attrNameLst>
                                          <p:attrName>style.visibility</p:attrName>
                                        </p:attrNameLst>
                                      </p:cBhvr>
                                      <p:to>
                                        <p:strVal val="visible"/>
                                      </p:to>
                                    </p:set>
                                    <p:anim calcmode="lin" valueType="num">
                                      <p:cBhvr additive="base">
                                        <p:cTn id="61" dur="500" fill="hold"/>
                                        <p:tgtEl>
                                          <p:spTgt spid="924701">
                                            <p:txEl>
                                              <p:pRg st="1" end="1"/>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924701">
                                            <p:txEl>
                                              <p:pRg st="1" end="1"/>
                                            </p:txEl>
                                          </p:spTgt>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924701">
                                            <p:txEl>
                                              <p:pRg st="2" end="2"/>
                                            </p:txEl>
                                          </p:spTgt>
                                        </p:tgtEl>
                                        <p:attrNameLst>
                                          <p:attrName>style.visibility</p:attrName>
                                        </p:attrNameLst>
                                      </p:cBhvr>
                                      <p:to>
                                        <p:strVal val="visible"/>
                                      </p:to>
                                    </p:set>
                                    <p:anim calcmode="lin" valueType="num">
                                      <p:cBhvr additive="base">
                                        <p:cTn id="65" dur="500" fill="hold"/>
                                        <p:tgtEl>
                                          <p:spTgt spid="924701">
                                            <p:txEl>
                                              <p:pRg st="2" end="2"/>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92470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8" fill="hold" grpId="0" nodeType="clickEffect">
                                  <p:stCondLst>
                                    <p:cond delay="0"/>
                                  </p:stCondLst>
                                  <p:childTnLst>
                                    <p:set>
                                      <p:cBhvr>
                                        <p:cTn id="70" dur="1" fill="hold">
                                          <p:stCondLst>
                                            <p:cond delay="0"/>
                                          </p:stCondLst>
                                        </p:cTn>
                                        <p:tgtEl>
                                          <p:spTgt spid="924701">
                                            <p:txEl>
                                              <p:pRg st="3" end="3"/>
                                            </p:txEl>
                                          </p:spTgt>
                                        </p:tgtEl>
                                        <p:attrNameLst>
                                          <p:attrName>style.visibility</p:attrName>
                                        </p:attrNameLst>
                                      </p:cBhvr>
                                      <p:to>
                                        <p:strVal val="visible"/>
                                      </p:to>
                                    </p:set>
                                    <p:anim calcmode="lin" valueType="num">
                                      <p:cBhvr additive="base">
                                        <p:cTn id="71" dur="500" fill="hold"/>
                                        <p:tgtEl>
                                          <p:spTgt spid="924701">
                                            <p:txEl>
                                              <p:pRg st="3" end="3"/>
                                            </p:txEl>
                                          </p:spTgt>
                                        </p:tgtEl>
                                        <p:attrNameLst>
                                          <p:attrName>ppt_x</p:attrName>
                                        </p:attrNameLst>
                                      </p:cBhvr>
                                      <p:tavLst>
                                        <p:tav tm="0">
                                          <p:val>
                                            <p:strVal val="0-#ppt_w/2"/>
                                          </p:val>
                                        </p:tav>
                                        <p:tav tm="100000">
                                          <p:val>
                                            <p:strVal val="#ppt_x"/>
                                          </p:val>
                                        </p:tav>
                                      </p:tavLst>
                                    </p:anim>
                                    <p:anim calcmode="lin" valueType="num">
                                      <p:cBhvr additive="base">
                                        <p:cTn id="72" dur="500" fill="hold"/>
                                        <p:tgtEl>
                                          <p:spTgt spid="924701">
                                            <p:txEl>
                                              <p:pRg st="3" end="3"/>
                                            </p:txEl>
                                          </p:spTgt>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924701">
                                            <p:txEl>
                                              <p:pRg st="4" end="4"/>
                                            </p:txEl>
                                          </p:spTgt>
                                        </p:tgtEl>
                                        <p:attrNameLst>
                                          <p:attrName>style.visibility</p:attrName>
                                        </p:attrNameLst>
                                      </p:cBhvr>
                                      <p:to>
                                        <p:strVal val="visible"/>
                                      </p:to>
                                    </p:set>
                                    <p:anim calcmode="lin" valueType="num">
                                      <p:cBhvr additive="base">
                                        <p:cTn id="75" dur="500" fill="hold"/>
                                        <p:tgtEl>
                                          <p:spTgt spid="924701">
                                            <p:txEl>
                                              <p:pRg st="4" end="4"/>
                                            </p:txEl>
                                          </p:spTgt>
                                        </p:tgtEl>
                                        <p:attrNameLst>
                                          <p:attrName>ppt_x</p:attrName>
                                        </p:attrNameLst>
                                      </p:cBhvr>
                                      <p:tavLst>
                                        <p:tav tm="0">
                                          <p:val>
                                            <p:strVal val="0-#ppt_w/2"/>
                                          </p:val>
                                        </p:tav>
                                        <p:tav tm="100000">
                                          <p:val>
                                            <p:strVal val="#ppt_x"/>
                                          </p:val>
                                        </p:tav>
                                      </p:tavLst>
                                    </p:anim>
                                    <p:anim calcmode="lin" valueType="num">
                                      <p:cBhvr additive="base">
                                        <p:cTn id="76" dur="500" fill="hold"/>
                                        <p:tgtEl>
                                          <p:spTgt spid="924701">
                                            <p:txEl>
                                              <p:pRg st="4" end="4"/>
                                            </p:txEl>
                                          </p:spTgt>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924701">
                                            <p:txEl>
                                              <p:pRg st="5" end="5"/>
                                            </p:txEl>
                                          </p:spTgt>
                                        </p:tgtEl>
                                        <p:attrNameLst>
                                          <p:attrName>style.visibility</p:attrName>
                                        </p:attrNameLst>
                                      </p:cBhvr>
                                      <p:to>
                                        <p:strVal val="visible"/>
                                      </p:to>
                                    </p:set>
                                    <p:anim calcmode="lin" valueType="num">
                                      <p:cBhvr additive="base">
                                        <p:cTn id="79" dur="500" fill="hold"/>
                                        <p:tgtEl>
                                          <p:spTgt spid="924701">
                                            <p:txEl>
                                              <p:pRg st="5" end="5"/>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92470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675" grpId="0" build="p"/>
      <p:bldP spid="924687" grpId="0" animBg="1"/>
      <p:bldP spid="924701" grpId="0" build="p"/>
      <p:bldP spid="924710" grpId="0" animBg="1"/>
      <p:bldP spid="924711" grpId="0" animBg="1"/>
      <p:bldP spid="924713" grpId="0" animBg="1"/>
      <p:bldP spid="92471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371600"/>
            <a:ext cx="7239000" cy="1200329"/>
          </a:xfrm>
          <a:prstGeom prst="rect">
            <a:avLst/>
          </a:prstGeom>
          <a:solidFill>
            <a:srgbClr val="FF9999"/>
          </a:solidFill>
          <a:ln>
            <a:solidFill>
              <a:schemeClr val="tx1"/>
            </a:solidFill>
          </a:ln>
        </p:spPr>
        <p:txBody>
          <a:bodyPr wrap="square" rtlCol="0">
            <a:spAutoFit/>
          </a:bodyPr>
          <a:lstStyle/>
          <a:p>
            <a:pPr algn="ctr"/>
            <a:r>
              <a:rPr lang="en-US" sz="7200" dirty="0" smtClean="0">
                <a:solidFill>
                  <a:schemeClr val="tx1"/>
                </a:solidFill>
              </a:rPr>
              <a:t>Extra Sides</a:t>
            </a:r>
            <a:endParaRPr lang="en-US" sz="7200" dirty="0">
              <a:solidFill>
                <a:schemeClr val="tx1"/>
              </a:solidFill>
            </a:endParaRPr>
          </a:p>
        </p:txBody>
      </p:sp>
    </p:spTree>
    <p:extLst>
      <p:ext uri="{BB962C8B-B14F-4D97-AF65-F5344CB8AC3E}">
        <p14:creationId xmlns:p14="http://schemas.microsoft.com/office/powerpoint/2010/main" val="12635684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0" y="0"/>
            <a:ext cx="9144000" cy="523220"/>
          </a:xfrm>
          <a:prstGeom prst="rect">
            <a:avLst/>
          </a:prstGeom>
          <a:solidFill>
            <a:srgbClr val="FF9999"/>
          </a:solidFill>
          <a:ln>
            <a:solidFill>
              <a:schemeClr val="tx1"/>
            </a:solidFill>
          </a:ln>
          <a:effectLs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2800" dirty="0">
                <a:solidFill>
                  <a:schemeClr val="tx1"/>
                </a:solidFill>
              </a:rPr>
              <a:t>Angular Size &amp; Angular Magnification</a:t>
            </a:r>
          </a:p>
        </p:txBody>
      </p:sp>
      <p:sp>
        <p:nvSpPr>
          <p:cNvPr id="922627" name="Text Box 3"/>
          <p:cNvSpPr txBox="1">
            <a:spLocks noChangeArrowheads="1"/>
          </p:cNvSpPr>
          <p:nvPr/>
        </p:nvSpPr>
        <p:spPr bwMode="auto">
          <a:xfrm>
            <a:off x="0" y="762000"/>
            <a:ext cx="9144000" cy="120032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marL="228600" indent="-228600" eaLnBrk="1" hangingPunct="1">
              <a:buFontTx/>
              <a:buChar char="•"/>
            </a:pPr>
            <a:r>
              <a:rPr lang="en-US" sz="1800" dirty="0">
                <a:solidFill>
                  <a:schemeClr val="tx1"/>
                </a:solidFill>
              </a:rPr>
              <a:t>To see detail of an object clearly, we must:</a:t>
            </a:r>
          </a:p>
          <a:p>
            <a:pPr marL="914400" lvl="2" eaLnBrk="1" hangingPunct="1">
              <a:buFontTx/>
              <a:buChar char="•"/>
            </a:pPr>
            <a:r>
              <a:rPr lang="en-US" sz="1800" dirty="0">
                <a:solidFill>
                  <a:schemeClr val="tx1"/>
                </a:solidFill>
              </a:rPr>
              <a:t>Be able to focus on it (25 cm to </a:t>
            </a:r>
            <a:r>
              <a:rPr lang="en-US" sz="1800" dirty="0">
                <a:solidFill>
                  <a:schemeClr val="tx1"/>
                </a:solidFill>
                <a:sym typeface="Symbol" pitchFamily="18" charset="2"/>
              </a:rPr>
              <a:t> for healthy eyes, usually  best)</a:t>
            </a:r>
          </a:p>
          <a:p>
            <a:pPr marL="914400" lvl="2" eaLnBrk="1" hangingPunct="1">
              <a:buFontTx/>
              <a:buChar char="•"/>
            </a:pPr>
            <a:r>
              <a:rPr lang="en-US" sz="1800" dirty="0">
                <a:solidFill>
                  <a:schemeClr val="tx1"/>
                </a:solidFill>
                <a:sym typeface="Symbol" pitchFamily="18" charset="2"/>
              </a:rPr>
              <a:t>Have it look big enough to see the detail we want</a:t>
            </a:r>
          </a:p>
          <a:p>
            <a:pPr marL="228600" indent="-228600" eaLnBrk="1" hangingPunct="1">
              <a:buFontTx/>
              <a:buChar char="•"/>
            </a:pPr>
            <a:r>
              <a:rPr lang="en-US" sz="1800" dirty="0">
                <a:solidFill>
                  <a:schemeClr val="tx1"/>
                </a:solidFill>
                <a:sym typeface="Symbol" pitchFamily="18" charset="2"/>
              </a:rPr>
              <a:t>How much detail we see depends on the </a:t>
            </a:r>
            <a:r>
              <a:rPr lang="en-US" sz="1800" i="1" dirty="0">
                <a:solidFill>
                  <a:schemeClr val="tx1"/>
                </a:solidFill>
                <a:sym typeface="Symbol" pitchFamily="18" charset="2"/>
              </a:rPr>
              <a:t>angular size</a:t>
            </a:r>
            <a:r>
              <a:rPr lang="en-US" sz="1800" dirty="0">
                <a:solidFill>
                  <a:schemeClr val="tx1"/>
                </a:solidFill>
                <a:sym typeface="Symbol" pitchFamily="18" charset="2"/>
              </a:rPr>
              <a:t> of the object</a:t>
            </a:r>
          </a:p>
        </p:txBody>
      </p:sp>
      <p:grpSp>
        <p:nvGrpSpPr>
          <p:cNvPr id="72708" name="Group 26"/>
          <p:cNvGrpSpPr>
            <a:grpSpLocks/>
          </p:cNvGrpSpPr>
          <p:nvPr/>
        </p:nvGrpSpPr>
        <p:grpSpPr bwMode="auto">
          <a:xfrm>
            <a:off x="838200" y="2286000"/>
            <a:ext cx="5029200" cy="1371600"/>
            <a:chOff x="528" y="1728"/>
            <a:chExt cx="3168" cy="864"/>
          </a:xfrm>
        </p:grpSpPr>
        <p:sp>
          <p:nvSpPr>
            <p:cNvPr id="72714" name="Line 12"/>
            <p:cNvSpPr>
              <a:spLocks noChangeShapeType="1"/>
            </p:cNvSpPr>
            <p:nvPr/>
          </p:nvSpPr>
          <p:spPr bwMode="auto">
            <a:xfrm flipV="1">
              <a:off x="528" y="1920"/>
              <a:ext cx="336"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15" name="Line 13"/>
            <p:cNvSpPr>
              <a:spLocks noChangeShapeType="1"/>
            </p:cNvSpPr>
            <p:nvPr/>
          </p:nvSpPr>
          <p:spPr bwMode="auto">
            <a:xfrm>
              <a:off x="528" y="2016"/>
              <a:ext cx="336"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16" name="Arc 15"/>
            <p:cNvSpPr>
              <a:spLocks/>
            </p:cNvSpPr>
            <p:nvPr/>
          </p:nvSpPr>
          <p:spPr bwMode="auto">
            <a:xfrm>
              <a:off x="736" y="1936"/>
              <a:ext cx="96" cy="154"/>
            </a:xfrm>
            <a:custGeom>
              <a:avLst/>
              <a:gdLst>
                <a:gd name="T0" fmla="*/ 66 w 21600"/>
                <a:gd name="T1" fmla="*/ 0 h 29524"/>
                <a:gd name="T2" fmla="*/ 74 w 21600"/>
                <a:gd name="T3" fmla="*/ 154 h 29524"/>
                <a:gd name="T4" fmla="*/ 0 w 21600"/>
                <a:gd name="T5" fmla="*/ 82 h 29524"/>
                <a:gd name="T6" fmla="*/ 0 60000 65536"/>
                <a:gd name="T7" fmla="*/ 0 60000 65536"/>
                <a:gd name="T8" fmla="*/ 0 60000 65536"/>
              </a:gdLst>
              <a:ahLst/>
              <a:cxnLst>
                <a:cxn ang="T6">
                  <a:pos x="T0" y="T1"/>
                </a:cxn>
                <a:cxn ang="T7">
                  <a:pos x="T2" y="T3"/>
                </a:cxn>
                <a:cxn ang="T8">
                  <a:pos x="T4" y="T5"/>
                </a:cxn>
              </a:cxnLst>
              <a:rect l="0" t="0" r="r" b="b"/>
              <a:pathLst>
                <a:path w="21600" h="29524" fill="none" extrusionOk="0">
                  <a:moveTo>
                    <a:pt x="14850" y="0"/>
                  </a:moveTo>
                  <a:cubicBezTo>
                    <a:pt x="19159" y="4079"/>
                    <a:pt x="21600" y="9751"/>
                    <a:pt x="21600" y="15685"/>
                  </a:cubicBezTo>
                  <a:cubicBezTo>
                    <a:pt x="21600" y="20743"/>
                    <a:pt x="19824" y="25640"/>
                    <a:pt x="16584" y="29524"/>
                  </a:cubicBezTo>
                </a:path>
                <a:path w="21600" h="29524" stroke="0" extrusionOk="0">
                  <a:moveTo>
                    <a:pt x="14850" y="0"/>
                  </a:moveTo>
                  <a:cubicBezTo>
                    <a:pt x="19159" y="4079"/>
                    <a:pt x="21600" y="9751"/>
                    <a:pt x="21600" y="15685"/>
                  </a:cubicBezTo>
                  <a:cubicBezTo>
                    <a:pt x="21600" y="20743"/>
                    <a:pt x="19824" y="25640"/>
                    <a:pt x="16584" y="29524"/>
                  </a:cubicBezTo>
                  <a:lnTo>
                    <a:pt x="0" y="15685"/>
                  </a:lnTo>
                  <a:lnTo>
                    <a:pt x="14850" y="0"/>
                  </a:lnTo>
                  <a:close/>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17" name="Oval 16"/>
            <p:cNvSpPr>
              <a:spLocks noChangeArrowheads="1"/>
            </p:cNvSpPr>
            <p:nvPr/>
          </p:nvSpPr>
          <p:spPr bwMode="auto">
            <a:xfrm>
              <a:off x="776" y="1968"/>
              <a:ext cx="48" cy="96"/>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18" name="AutoShape 17"/>
            <p:cNvSpPr>
              <a:spLocks noChangeArrowheads="1"/>
            </p:cNvSpPr>
            <p:nvPr/>
          </p:nvSpPr>
          <p:spPr bwMode="auto">
            <a:xfrm flipV="1">
              <a:off x="3120" y="1728"/>
              <a:ext cx="192" cy="576"/>
            </a:xfrm>
            <a:prstGeom prst="downArrow">
              <a:avLst>
                <a:gd name="adj1" fmla="val 50000"/>
                <a:gd name="adj2" fmla="val 75000"/>
              </a:avLst>
            </a:prstGeom>
            <a:solidFill>
              <a:schemeClr val="bg1">
                <a:lumMod val="65000"/>
              </a:schemeClr>
            </a:solidFill>
            <a:ln w="28575">
              <a:solidFill>
                <a:schemeClr val="bg1">
                  <a:lumMod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72719" name="Line 18"/>
            <p:cNvSpPr>
              <a:spLocks noChangeShapeType="1"/>
            </p:cNvSpPr>
            <p:nvPr/>
          </p:nvSpPr>
          <p:spPr bwMode="auto">
            <a:xfrm>
              <a:off x="864" y="2016"/>
              <a:ext cx="2352" cy="288"/>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20" name="Line 19"/>
            <p:cNvSpPr>
              <a:spLocks noChangeShapeType="1"/>
            </p:cNvSpPr>
            <p:nvPr/>
          </p:nvSpPr>
          <p:spPr bwMode="auto">
            <a:xfrm flipV="1">
              <a:off x="864" y="1728"/>
              <a:ext cx="2352" cy="288"/>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21" name="Line 21"/>
            <p:cNvSpPr>
              <a:spLocks noChangeShapeType="1"/>
            </p:cNvSpPr>
            <p:nvPr/>
          </p:nvSpPr>
          <p:spPr bwMode="auto">
            <a:xfrm>
              <a:off x="864" y="2304"/>
              <a:ext cx="2304" cy="0"/>
            </a:xfrm>
            <a:prstGeom prst="line">
              <a:avLst/>
            </a:prstGeom>
            <a:noFill/>
            <a:ln w="2857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22" name="Text Box 22"/>
            <p:cNvSpPr txBox="1">
              <a:spLocks noChangeArrowheads="1"/>
            </p:cNvSpPr>
            <p:nvPr/>
          </p:nvSpPr>
          <p:spPr bwMode="auto">
            <a:xfrm>
              <a:off x="1728" y="2304"/>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spcBef>
                  <a:spcPct val="50000"/>
                </a:spcBef>
              </a:pPr>
              <a:r>
                <a:rPr lang="en-US" sz="2400" b="1" i="1">
                  <a:solidFill>
                    <a:schemeClr val="tx1"/>
                  </a:solidFill>
                  <a:sym typeface="Symbol" pitchFamily="18" charset="2"/>
                </a:rPr>
                <a:t>d</a:t>
              </a:r>
            </a:p>
          </p:txBody>
        </p:sp>
        <p:sp>
          <p:nvSpPr>
            <p:cNvPr id="72723" name="Text Box 23"/>
            <p:cNvSpPr txBox="1">
              <a:spLocks noChangeArrowheads="1"/>
            </p:cNvSpPr>
            <p:nvPr/>
          </p:nvSpPr>
          <p:spPr bwMode="auto">
            <a:xfrm>
              <a:off x="1632" y="1872"/>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spcBef>
                  <a:spcPct val="50000"/>
                </a:spcBef>
              </a:pPr>
              <a:r>
                <a:rPr lang="en-US" sz="2400" b="1" i="1">
                  <a:solidFill>
                    <a:schemeClr val="tx1"/>
                  </a:solidFill>
                  <a:sym typeface="Symbol" pitchFamily="18" charset="2"/>
                </a:rPr>
                <a:t></a:t>
              </a:r>
              <a:r>
                <a:rPr lang="en-US" sz="2400" b="1" baseline="-25000">
                  <a:solidFill>
                    <a:schemeClr val="tx1"/>
                  </a:solidFill>
                  <a:sym typeface="Symbol" pitchFamily="18" charset="2"/>
                </a:rPr>
                <a:t>0</a:t>
              </a:r>
              <a:endParaRPr lang="en-US" sz="2400" b="1" i="1">
                <a:solidFill>
                  <a:schemeClr val="tx1"/>
                </a:solidFill>
                <a:sym typeface="Symbol" pitchFamily="18" charset="2"/>
              </a:endParaRPr>
            </a:p>
          </p:txBody>
        </p:sp>
        <p:sp>
          <p:nvSpPr>
            <p:cNvPr id="72724" name="Text Box 24"/>
            <p:cNvSpPr txBox="1">
              <a:spLocks noChangeArrowheads="1"/>
            </p:cNvSpPr>
            <p:nvPr/>
          </p:nvSpPr>
          <p:spPr bwMode="auto">
            <a:xfrm>
              <a:off x="3312" y="1824"/>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spcBef>
                  <a:spcPct val="50000"/>
                </a:spcBef>
              </a:pPr>
              <a:r>
                <a:rPr lang="en-US" sz="2400" b="1" i="1">
                  <a:solidFill>
                    <a:schemeClr val="tx1"/>
                  </a:solidFill>
                  <a:sym typeface="Symbol" pitchFamily="18" charset="2"/>
                </a:rPr>
                <a:t>h</a:t>
              </a:r>
            </a:p>
          </p:txBody>
        </p:sp>
      </p:grpSp>
      <p:graphicFrame>
        <p:nvGraphicFramePr>
          <p:cNvPr id="922649" name="Object 25"/>
          <p:cNvGraphicFramePr>
            <a:graphicFrameLocks noChangeAspect="1"/>
          </p:cNvGraphicFramePr>
          <p:nvPr/>
        </p:nvGraphicFramePr>
        <p:xfrm>
          <a:off x="6888163" y="2500313"/>
          <a:ext cx="1373187" cy="501650"/>
        </p:xfrm>
        <a:graphic>
          <a:graphicData uri="http://schemas.openxmlformats.org/presentationml/2006/ole">
            <mc:AlternateContent xmlns:mc="http://schemas.openxmlformats.org/markup-compatibility/2006">
              <mc:Choice xmlns:v="urn:schemas-microsoft-com:vml" Requires="v">
                <p:oleObj spid="_x0000_s149648" name="Equation" r:id="rId3" imgW="558800" imgH="228600" progId="Equation.DSMT4">
                  <p:embed/>
                </p:oleObj>
              </mc:Choice>
              <mc:Fallback>
                <p:oleObj name="Equation" r:id="rId3" imgW="558800" imgH="228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8163" y="2500313"/>
                        <a:ext cx="1373187" cy="501650"/>
                      </a:xfrm>
                      <a:prstGeom prst="rect">
                        <a:avLst/>
                      </a:prstGeom>
                      <a:noFill/>
                      <a:ln w="28575">
                        <a:solidFill>
                          <a:srgbClr val="009900"/>
                        </a:solid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2651" name="Text Box 27"/>
          <p:cNvSpPr txBox="1">
            <a:spLocks noChangeArrowheads="1"/>
          </p:cNvSpPr>
          <p:nvPr/>
        </p:nvSpPr>
        <p:spPr bwMode="auto">
          <a:xfrm>
            <a:off x="76200" y="3644900"/>
            <a:ext cx="86868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4800">
                <a:solidFill>
                  <a:schemeClr val="bg1"/>
                </a:solidFill>
                <a:latin typeface="Times New Roman" pitchFamily="18" charset="0"/>
              </a:defRPr>
            </a:lvl1pPr>
            <a:lvl2pPr marL="914400" indent="-45720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r>
              <a:rPr lang="en-US" sz="1800" dirty="0">
                <a:solidFill>
                  <a:srgbClr val="009900"/>
                </a:solidFill>
              </a:rPr>
              <a:t>Two reasons you can’t see objects in detail:</a:t>
            </a:r>
          </a:p>
          <a:p>
            <a:pPr eaLnBrk="1" hangingPunct="1">
              <a:buFontTx/>
              <a:buAutoNum type="arabicPeriod"/>
            </a:pPr>
            <a:r>
              <a:rPr lang="en-US" sz="1800" dirty="0">
                <a:solidFill>
                  <a:srgbClr val="009900"/>
                </a:solidFill>
              </a:rPr>
              <a:t>For </a:t>
            </a:r>
            <a:r>
              <a:rPr lang="en-US" sz="1800" dirty="0" smtClean="0">
                <a:solidFill>
                  <a:srgbClr val="009900"/>
                </a:solidFill>
              </a:rPr>
              <a:t>tiny objects</a:t>
            </a:r>
            <a:r>
              <a:rPr lang="en-US" sz="1800" dirty="0">
                <a:solidFill>
                  <a:srgbClr val="009900"/>
                </a:solidFill>
              </a:rPr>
              <a:t>, you’d have to get closer than your near point</a:t>
            </a:r>
          </a:p>
          <a:p>
            <a:pPr lvl="2" eaLnBrk="1" hangingPunct="1">
              <a:buFontTx/>
              <a:buChar char="•"/>
            </a:pPr>
            <a:r>
              <a:rPr lang="en-US" sz="1800" dirty="0">
                <a:solidFill>
                  <a:srgbClr val="009900"/>
                </a:solidFill>
              </a:rPr>
              <a:t>Magnifying glass or microscope</a:t>
            </a:r>
          </a:p>
          <a:p>
            <a:pPr eaLnBrk="1" hangingPunct="1">
              <a:buFontTx/>
              <a:buAutoNum type="arabicPeriod"/>
            </a:pPr>
            <a:r>
              <a:rPr lang="en-US" sz="1800" dirty="0">
                <a:solidFill>
                  <a:srgbClr val="009900"/>
                </a:solidFill>
              </a:rPr>
              <a:t>For others, they are so far away, you can’t get closer to them</a:t>
            </a:r>
          </a:p>
          <a:p>
            <a:pPr lvl="2" eaLnBrk="1" hangingPunct="1">
              <a:buFontTx/>
              <a:buChar char="•"/>
            </a:pPr>
            <a:r>
              <a:rPr lang="en-US" sz="1800" dirty="0">
                <a:solidFill>
                  <a:srgbClr val="009900"/>
                </a:solidFill>
              </a:rPr>
              <a:t>Telescope</a:t>
            </a:r>
          </a:p>
        </p:txBody>
      </p:sp>
      <p:sp>
        <p:nvSpPr>
          <p:cNvPr id="922652" name="Text Box 28"/>
          <p:cNvSpPr txBox="1">
            <a:spLocks noChangeArrowheads="1"/>
          </p:cNvSpPr>
          <p:nvPr/>
        </p:nvSpPr>
        <p:spPr bwMode="auto">
          <a:xfrm>
            <a:off x="0" y="5360770"/>
            <a:ext cx="5715000" cy="142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lnSpc>
                <a:spcPct val="150000"/>
              </a:lnSpc>
            </a:pPr>
            <a:r>
              <a:rPr lang="en-US" sz="2000" dirty="0">
                <a:solidFill>
                  <a:srgbClr val="FF0000"/>
                </a:solidFill>
              </a:rPr>
              <a:t>Goal: Create an image of an object that has</a:t>
            </a:r>
          </a:p>
          <a:p>
            <a:pPr eaLnBrk="1" hangingPunct="1">
              <a:lnSpc>
                <a:spcPct val="150000"/>
              </a:lnSpc>
              <a:buFontTx/>
              <a:buChar char="•"/>
            </a:pPr>
            <a:r>
              <a:rPr lang="en-US" sz="2000" dirty="0">
                <a:solidFill>
                  <a:srgbClr val="FF0000"/>
                </a:solidFill>
              </a:rPr>
              <a:t>Larger angular size</a:t>
            </a:r>
          </a:p>
          <a:p>
            <a:pPr eaLnBrk="1" hangingPunct="1">
              <a:lnSpc>
                <a:spcPct val="150000"/>
              </a:lnSpc>
              <a:buFontTx/>
              <a:buChar char="•"/>
            </a:pPr>
            <a:r>
              <a:rPr lang="en-US" sz="2000" dirty="0">
                <a:solidFill>
                  <a:srgbClr val="FF0000"/>
                </a:solidFill>
              </a:rPr>
              <a:t>At near point or beyond (preferably </a:t>
            </a:r>
            <a:r>
              <a:rPr lang="en-US" sz="2000" dirty="0">
                <a:solidFill>
                  <a:srgbClr val="FF0000"/>
                </a:solidFill>
                <a:sym typeface="Symbol" pitchFamily="18" charset="2"/>
              </a:rPr>
              <a:t>)</a:t>
            </a:r>
          </a:p>
        </p:txBody>
      </p:sp>
      <p:sp>
        <p:nvSpPr>
          <p:cNvPr id="922654" name="Text Box 30"/>
          <p:cNvSpPr txBox="1">
            <a:spLocks noChangeArrowheads="1"/>
          </p:cNvSpPr>
          <p:nvPr/>
        </p:nvSpPr>
        <p:spPr bwMode="auto">
          <a:xfrm>
            <a:off x="5410200" y="5105400"/>
            <a:ext cx="3733800" cy="1200329"/>
          </a:xfrm>
          <a:prstGeom prst="rect">
            <a:avLst/>
          </a:prstGeom>
          <a:solidFill>
            <a:srgbClr val="FF9999"/>
          </a:solidFill>
          <a:ln>
            <a:solidFill>
              <a:schemeClr val="tx1"/>
            </a:solidFill>
          </a:ln>
          <a:effectLs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2400" dirty="0">
                <a:solidFill>
                  <a:schemeClr val="tx1"/>
                </a:solidFill>
                <a:sym typeface="Symbol" pitchFamily="18" charset="2"/>
              </a:rPr>
              <a:t>Angular Magnification:</a:t>
            </a:r>
            <a:br>
              <a:rPr lang="en-US" sz="2400" dirty="0">
                <a:solidFill>
                  <a:schemeClr val="tx1"/>
                </a:solidFill>
                <a:sym typeface="Symbol" pitchFamily="18" charset="2"/>
              </a:rPr>
            </a:br>
            <a:r>
              <a:rPr lang="en-US" sz="2400" dirty="0">
                <a:solidFill>
                  <a:schemeClr val="tx1"/>
                </a:solidFill>
                <a:sym typeface="Symbol" pitchFamily="18" charset="2"/>
              </a:rPr>
              <a:t>how much bigger the angular size of the image is</a:t>
            </a:r>
            <a:endParaRPr lang="en-US" sz="2400" i="1" dirty="0">
              <a:solidFill>
                <a:schemeClr val="tx1"/>
              </a:solidFill>
              <a:sym typeface="Symbol" pitchFamily="18" charset="2"/>
            </a:endParaRPr>
          </a:p>
        </p:txBody>
      </p:sp>
      <p:graphicFrame>
        <p:nvGraphicFramePr>
          <p:cNvPr id="922655" name="Object 31"/>
          <p:cNvGraphicFramePr>
            <a:graphicFrameLocks noChangeAspect="1"/>
          </p:cNvGraphicFramePr>
          <p:nvPr>
            <p:extLst>
              <p:ext uri="{D42A27DB-BD31-4B8C-83A1-F6EECF244321}">
                <p14:modId xmlns:p14="http://schemas.microsoft.com/office/powerpoint/2010/main" val="249758523"/>
              </p:ext>
            </p:extLst>
          </p:nvPr>
        </p:nvGraphicFramePr>
        <p:xfrm>
          <a:off x="6400800" y="6324600"/>
          <a:ext cx="1436688" cy="501650"/>
        </p:xfrm>
        <a:graphic>
          <a:graphicData uri="http://schemas.openxmlformats.org/presentationml/2006/ole">
            <mc:AlternateContent xmlns:mc="http://schemas.openxmlformats.org/markup-compatibility/2006">
              <mc:Choice xmlns:v="urn:schemas-microsoft-com:vml" Requires="v">
                <p:oleObj spid="_x0000_s149649" name="Equation" r:id="rId5" imgW="583947" imgH="228501" progId="Equation.DSMT4">
                  <p:embed/>
                </p:oleObj>
              </mc:Choice>
              <mc:Fallback>
                <p:oleObj name="Equation" r:id="rId5" imgW="583947" imgH="228501"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6324600"/>
                        <a:ext cx="1436688" cy="501650"/>
                      </a:xfrm>
                      <a:prstGeom prst="rect">
                        <a:avLst/>
                      </a:prstGeom>
                      <a:solidFill>
                        <a:srgbClr val="FF9999"/>
                      </a:solidFill>
                      <a:ln w="28575">
                        <a:solidFill>
                          <a:schemeClr val="tx1"/>
                        </a:solidFill>
                        <a:prstDash val="solid"/>
                        <a:miter lim="800000"/>
                        <a:headEnd/>
                        <a:tailEnd/>
                      </a:ln>
                      <a:effectLst/>
                      <a:extLst/>
                    </p:spPr>
                  </p:pic>
                </p:oleObj>
              </mc:Fallback>
            </mc:AlternateContent>
          </a:graphicData>
        </a:graphic>
      </p:graphicFrame>
    </p:spTree>
    <p:extLst>
      <p:ext uri="{BB962C8B-B14F-4D97-AF65-F5344CB8AC3E}">
        <p14:creationId xmlns:p14="http://schemas.microsoft.com/office/powerpoint/2010/main" val="334652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2627">
                                            <p:txEl>
                                              <p:pRg st="0" end="0"/>
                                            </p:txEl>
                                          </p:spTgt>
                                        </p:tgtEl>
                                        <p:attrNameLst>
                                          <p:attrName>style.visibility</p:attrName>
                                        </p:attrNameLst>
                                      </p:cBhvr>
                                      <p:to>
                                        <p:strVal val="visible"/>
                                      </p:to>
                                    </p:set>
                                    <p:anim calcmode="lin" valueType="num">
                                      <p:cBhvr additive="base">
                                        <p:cTn id="7" dur="500" fill="hold"/>
                                        <p:tgtEl>
                                          <p:spTgt spid="9226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2262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22627">
                                            <p:txEl>
                                              <p:pRg st="1" end="1"/>
                                            </p:txEl>
                                          </p:spTgt>
                                        </p:tgtEl>
                                        <p:attrNameLst>
                                          <p:attrName>style.visibility</p:attrName>
                                        </p:attrNameLst>
                                      </p:cBhvr>
                                      <p:to>
                                        <p:strVal val="visible"/>
                                      </p:to>
                                    </p:set>
                                    <p:anim calcmode="lin" valueType="num">
                                      <p:cBhvr additive="base">
                                        <p:cTn id="11" dur="500" fill="hold"/>
                                        <p:tgtEl>
                                          <p:spTgt spid="92262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92262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22627">
                                            <p:txEl>
                                              <p:pRg st="2" end="2"/>
                                            </p:txEl>
                                          </p:spTgt>
                                        </p:tgtEl>
                                        <p:attrNameLst>
                                          <p:attrName>style.visibility</p:attrName>
                                        </p:attrNameLst>
                                      </p:cBhvr>
                                      <p:to>
                                        <p:strVal val="visible"/>
                                      </p:to>
                                    </p:set>
                                    <p:anim calcmode="lin" valueType="num">
                                      <p:cBhvr additive="base">
                                        <p:cTn id="15" dur="500" fill="hold"/>
                                        <p:tgtEl>
                                          <p:spTgt spid="922627">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9226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922627">
                                            <p:txEl>
                                              <p:pRg st="3" end="3"/>
                                            </p:txEl>
                                          </p:spTgt>
                                        </p:tgtEl>
                                        <p:attrNameLst>
                                          <p:attrName>style.visibility</p:attrName>
                                        </p:attrNameLst>
                                      </p:cBhvr>
                                      <p:to>
                                        <p:strVal val="visible"/>
                                      </p:to>
                                    </p:set>
                                    <p:anim calcmode="lin" valueType="num">
                                      <p:cBhvr additive="base">
                                        <p:cTn id="21" dur="500" fill="hold"/>
                                        <p:tgtEl>
                                          <p:spTgt spid="922627">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922627">
                                            <p:txEl>
                                              <p:pRg st="3" end="3"/>
                                            </p:txEl>
                                          </p:spTgt>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500"/>
                            </p:stCondLst>
                            <p:childTnLst>
                              <p:par>
                                <p:cTn id="24" presetID="22" presetClass="entr" presetSubtype="8" fill="hold" nodeType="afterEffect">
                                  <p:stCondLst>
                                    <p:cond delay="0"/>
                                  </p:stCondLst>
                                  <p:childTnLst>
                                    <p:set>
                                      <p:cBhvr>
                                        <p:cTn id="25" dur="1" fill="hold">
                                          <p:stCondLst>
                                            <p:cond delay="0"/>
                                          </p:stCondLst>
                                        </p:cTn>
                                        <p:tgtEl>
                                          <p:spTgt spid="922649"/>
                                        </p:tgtEl>
                                        <p:attrNameLst>
                                          <p:attrName>style.visibility</p:attrName>
                                        </p:attrNameLst>
                                      </p:cBhvr>
                                      <p:to>
                                        <p:strVal val="visible"/>
                                      </p:to>
                                    </p:set>
                                    <p:animEffect transition="in" filter="wipe(left)">
                                      <p:cBhvr>
                                        <p:cTn id="26" dur="500"/>
                                        <p:tgtEl>
                                          <p:spTgt spid="92264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22651">
                                            <p:txEl>
                                              <p:pRg st="0" end="0"/>
                                            </p:txEl>
                                          </p:spTgt>
                                        </p:tgtEl>
                                        <p:attrNameLst>
                                          <p:attrName>style.visibility</p:attrName>
                                        </p:attrNameLst>
                                      </p:cBhvr>
                                      <p:to>
                                        <p:strVal val="visible"/>
                                      </p:to>
                                    </p:set>
                                    <p:anim calcmode="lin" valueType="num">
                                      <p:cBhvr additive="base">
                                        <p:cTn id="31" dur="500" fill="hold"/>
                                        <p:tgtEl>
                                          <p:spTgt spid="922651">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226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22651">
                                            <p:txEl>
                                              <p:pRg st="1" end="1"/>
                                            </p:txEl>
                                          </p:spTgt>
                                        </p:tgtEl>
                                        <p:attrNameLst>
                                          <p:attrName>style.visibility</p:attrName>
                                        </p:attrNameLst>
                                      </p:cBhvr>
                                      <p:to>
                                        <p:strVal val="visible"/>
                                      </p:to>
                                    </p:set>
                                    <p:anim calcmode="lin" valueType="num">
                                      <p:cBhvr additive="base">
                                        <p:cTn id="37" dur="500" fill="hold"/>
                                        <p:tgtEl>
                                          <p:spTgt spid="922651">
                                            <p:txEl>
                                              <p:pRg st="1" end="1"/>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922651">
                                            <p:txEl>
                                              <p:pRg st="1" end="1"/>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922651">
                                            <p:txEl>
                                              <p:pRg st="2" end="2"/>
                                            </p:txEl>
                                          </p:spTgt>
                                        </p:tgtEl>
                                        <p:attrNameLst>
                                          <p:attrName>style.visibility</p:attrName>
                                        </p:attrNameLst>
                                      </p:cBhvr>
                                      <p:to>
                                        <p:strVal val="visible"/>
                                      </p:to>
                                    </p:set>
                                    <p:anim calcmode="lin" valueType="num">
                                      <p:cBhvr additive="base">
                                        <p:cTn id="41" dur="500" fill="hold"/>
                                        <p:tgtEl>
                                          <p:spTgt spid="922651">
                                            <p:txEl>
                                              <p:pRg st="2" end="2"/>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9226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922651">
                                            <p:txEl>
                                              <p:pRg st="3" end="3"/>
                                            </p:txEl>
                                          </p:spTgt>
                                        </p:tgtEl>
                                        <p:attrNameLst>
                                          <p:attrName>style.visibility</p:attrName>
                                        </p:attrNameLst>
                                      </p:cBhvr>
                                      <p:to>
                                        <p:strVal val="visible"/>
                                      </p:to>
                                    </p:set>
                                    <p:anim calcmode="lin" valueType="num">
                                      <p:cBhvr additive="base">
                                        <p:cTn id="47" dur="500" fill="hold"/>
                                        <p:tgtEl>
                                          <p:spTgt spid="922651">
                                            <p:txEl>
                                              <p:pRg st="3" end="3"/>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922651">
                                            <p:txEl>
                                              <p:pRg st="3" end="3"/>
                                            </p:tx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922651">
                                            <p:txEl>
                                              <p:pRg st="4" end="4"/>
                                            </p:txEl>
                                          </p:spTgt>
                                        </p:tgtEl>
                                        <p:attrNameLst>
                                          <p:attrName>style.visibility</p:attrName>
                                        </p:attrNameLst>
                                      </p:cBhvr>
                                      <p:to>
                                        <p:strVal val="visible"/>
                                      </p:to>
                                    </p:set>
                                    <p:anim calcmode="lin" valueType="num">
                                      <p:cBhvr additive="base">
                                        <p:cTn id="51" dur="500" fill="hold"/>
                                        <p:tgtEl>
                                          <p:spTgt spid="922651">
                                            <p:txEl>
                                              <p:pRg st="4" end="4"/>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92265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922652">
                                            <p:txEl>
                                              <p:pRg st="0" end="0"/>
                                            </p:txEl>
                                          </p:spTgt>
                                        </p:tgtEl>
                                        <p:attrNameLst>
                                          <p:attrName>style.visibility</p:attrName>
                                        </p:attrNameLst>
                                      </p:cBhvr>
                                      <p:to>
                                        <p:strVal val="visible"/>
                                      </p:to>
                                    </p:set>
                                    <p:anim calcmode="lin" valueType="num">
                                      <p:cBhvr additive="base">
                                        <p:cTn id="57" dur="500" fill="hold"/>
                                        <p:tgtEl>
                                          <p:spTgt spid="922652">
                                            <p:txEl>
                                              <p:pRg st="0" end="0"/>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922652">
                                            <p:txEl>
                                              <p:pRg st="0" end="0"/>
                                            </p:txEl>
                                          </p:spTgt>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922652">
                                            <p:txEl>
                                              <p:pRg st="1" end="1"/>
                                            </p:txEl>
                                          </p:spTgt>
                                        </p:tgtEl>
                                        <p:attrNameLst>
                                          <p:attrName>style.visibility</p:attrName>
                                        </p:attrNameLst>
                                      </p:cBhvr>
                                      <p:to>
                                        <p:strVal val="visible"/>
                                      </p:to>
                                    </p:set>
                                    <p:anim calcmode="lin" valueType="num">
                                      <p:cBhvr additive="base">
                                        <p:cTn id="61" dur="500" fill="hold"/>
                                        <p:tgtEl>
                                          <p:spTgt spid="922652">
                                            <p:txEl>
                                              <p:pRg st="1" end="1"/>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92265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922652">
                                            <p:txEl>
                                              <p:pRg st="2" end="2"/>
                                            </p:txEl>
                                          </p:spTgt>
                                        </p:tgtEl>
                                        <p:attrNameLst>
                                          <p:attrName>style.visibility</p:attrName>
                                        </p:attrNameLst>
                                      </p:cBhvr>
                                      <p:to>
                                        <p:strVal val="visible"/>
                                      </p:to>
                                    </p:set>
                                    <p:anim calcmode="lin" valueType="num">
                                      <p:cBhvr additive="base">
                                        <p:cTn id="67" dur="500" fill="hold"/>
                                        <p:tgtEl>
                                          <p:spTgt spid="922652">
                                            <p:txEl>
                                              <p:pRg st="2" end="2"/>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92265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9" presetClass="entr" presetSubtype="0" fill="hold" nodeType="clickEffect">
                                  <p:stCondLst>
                                    <p:cond delay="0"/>
                                  </p:stCondLst>
                                  <p:childTnLst>
                                    <p:set>
                                      <p:cBhvr>
                                        <p:cTn id="72" dur="1" fill="hold">
                                          <p:stCondLst>
                                            <p:cond delay="0"/>
                                          </p:stCondLst>
                                        </p:cTn>
                                        <p:tgtEl>
                                          <p:spTgt spid="922654"/>
                                        </p:tgtEl>
                                        <p:attrNameLst>
                                          <p:attrName>style.visibility</p:attrName>
                                        </p:attrNameLst>
                                      </p:cBhvr>
                                      <p:to>
                                        <p:strVal val="visible"/>
                                      </p:to>
                                    </p:set>
                                    <p:animEffect transition="in" filter="dissolve">
                                      <p:cBhvr>
                                        <p:cTn id="73" dur="500"/>
                                        <p:tgtEl>
                                          <p:spTgt spid="922654"/>
                                        </p:tgtEl>
                                      </p:cBhvr>
                                    </p:animEffect>
                                  </p:childTnLst>
                                </p:cTn>
                              </p:par>
                            </p:childTnLst>
                          </p:cTn>
                        </p:par>
                        <p:par>
                          <p:cTn id="74" fill="hold" nodeType="afterGroup">
                            <p:stCondLst>
                              <p:cond delay="500"/>
                            </p:stCondLst>
                            <p:childTnLst>
                              <p:par>
                                <p:cTn id="75" presetID="22" presetClass="entr" presetSubtype="8" fill="hold" nodeType="afterEffect">
                                  <p:stCondLst>
                                    <p:cond delay="0"/>
                                  </p:stCondLst>
                                  <p:childTnLst>
                                    <p:set>
                                      <p:cBhvr>
                                        <p:cTn id="76" dur="1" fill="hold">
                                          <p:stCondLst>
                                            <p:cond delay="0"/>
                                          </p:stCondLst>
                                        </p:cTn>
                                        <p:tgtEl>
                                          <p:spTgt spid="922655"/>
                                        </p:tgtEl>
                                        <p:attrNameLst>
                                          <p:attrName>style.visibility</p:attrName>
                                        </p:attrNameLst>
                                      </p:cBhvr>
                                      <p:to>
                                        <p:strVal val="visible"/>
                                      </p:to>
                                    </p:set>
                                    <p:animEffect transition="in" filter="wipe(left)">
                                      <p:cBhvr>
                                        <p:cTn id="77" dur="500"/>
                                        <p:tgtEl>
                                          <p:spTgt spid="922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627" grpId="0" build="p"/>
      <p:bldP spid="922651" grpId="0" build="p"/>
      <p:bldP spid="92265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0" y="-20053"/>
            <a:ext cx="9144000" cy="584775"/>
          </a:xfrm>
          <a:prstGeom prst="rect">
            <a:avLst/>
          </a:prstGeom>
          <a:solidFill>
            <a:srgbClr val="FF9999"/>
          </a:solidFill>
          <a:ln>
            <a:solidFill>
              <a:schemeClr val="tx1"/>
            </a:solidFill>
          </a:ln>
          <a:effectLst/>
        </p:spPr>
        <p:txBody>
          <a:bodyPr wrap="square">
            <a:spAutoFit/>
          </a:bodyPr>
          <a:lstStyle/>
          <a:p>
            <a:pPr algn="ctr">
              <a:spcBef>
                <a:spcPct val="50000"/>
              </a:spcBef>
            </a:pPr>
            <a:r>
              <a:rPr lang="en-US" sz="3200" dirty="0" smtClean="0">
                <a:solidFill>
                  <a:srgbClr val="000000"/>
                </a:solidFill>
              </a:rPr>
              <a:t>Images</a:t>
            </a:r>
            <a:endParaRPr lang="en-US" sz="2400" dirty="0">
              <a:solidFill>
                <a:srgbClr val="000000"/>
              </a:solidFill>
            </a:endParaRPr>
          </a:p>
        </p:txBody>
      </p:sp>
      <p:sp>
        <p:nvSpPr>
          <p:cNvPr id="3" name="Rectangle 2"/>
          <p:cNvSpPr/>
          <p:nvPr/>
        </p:nvSpPr>
        <p:spPr>
          <a:xfrm>
            <a:off x="-1" y="685800"/>
            <a:ext cx="9070975" cy="2862322"/>
          </a:xfrm>
          <a:prstGeom prst="rect">
            <a:avLst/>
          </a:prstGeom>
          <a:ln>
            <a:noFill/>
          </a:ln>
        </p:spPr>
        <p:txBody>
          <a:bodyPr wrap="square">
            <a:spAutoFit/>
          </a:bodyPr>
          <a:lstStyle/>
          <a:p>
            <a:pPr marL="285750" indent="-285750">
              <a:lnSpc>
                <a:spcPct val="150000"/>
              </a:lnSpc>
              <a:spcBef>
                <a:spcPct val="50000"/>
              </a:spcBef>
              <a:buFont typeface="Arial" pitchFamily="34" charset="0"/>
              <a:buChar char="•"/>
            </a:pPr>
            <a:r>
              <a:rPr lang="en-US" sz="1800" dirty="0" smtClean="0">
                <a:solidFill>
                  <a:schemeClr val="tx1"/>
                </a:solidFill>
              </a:rPr>
              <a:t>We will continue to use the ray approximation of light; </a:t>
            </a:r>
            <a:r>
              <a:rPr lang="en-US" sz="1800" dirty="0" smtClean="0">
                <a:solidFill>
                  <a:schemeClr val="tx1"/>
                </a:solidFill>
                <a:sym typeface="Wingdings" panose="05000000000000000000" pitchFamily="2" charset="2"/>
              </a:rPr>
              <a:t> l</a:t>
            </a:r>
            <a:r>
              <a:rPr lang="en-US" altLang="en-US" sz="1800" dirty="0" smtClean="0">
                <a:solidFill>
                  <a:schemeClr val="tx1"/>
                </a:solidFill>
              </a:rPr>
              <a:t>ight </a:t>
            </a:r>
            <a:r>
              <a:rPr lang="en-US" altLang="en-US" sz="1800" dirty="0">
                <a:solidFill>
                  <a:schemeClr val="tx1"/>
                </a:solidFill>
              </a:rPr>
              <a:t>travels in straight line paths called light </a:t>
            </a:r>
            <a:r>
              <a:rPr lang="en-US" altLang="en-US" sz="1800" dirty="0" smtClean="0">
                <a:solidFill>
                  <a:schemeClr val="tx1"/>
                </a:solidFill>
              </a:rPr>
              <a:t>rays.</a:t>
            </a:r>
          </a:p>
          <a:p>
            <a:pPr marL="285750" indent="-285750">
              <a:lnSpc>
                <a:spcPct val="150000"/>
              </a:lnSpc>
              <a:spcBef>
                <a:spcPct val="50000"/>
              </a:spcBef>
              <a:buFont typeface="Arial" pitchFamily="34" charset="0"/>
              <a:buChar char="•"/>
            </a:pPr>
            <a:r>
              <a:rPr lang="en-US" altLang="en-US" sz="1800" dirty="0" smtClean="0">
                <a:solidFill>
                  <a:schemeClr val="tx1"/>
                </a:solidFill>
              </a:rPr>
              <a:t>When </a:t>
            </a:r>
            <a:r>
              <a:rPr lang="en-US" altLang="en-US" sz="1800" dirty="0">
                <a:solidFill>
                  <a:schemeClr val="tx1"/>
                </a:solidFill>
              </a:rPr>
              <a:t>we see an object, according to the ray model, light reaches our eyes from each point of </a:t>
            </a:r>
            <a:r>
              <a:rPr lang="en-US" altLang="en-US" sz="1800" dirty="0" smtClean="0">
                <a:solidFill>
                  <a:schemeClr val="tx1"/>
                </a:solidFill>
              </a:rPr>
              <a:t>an object</a:t>
            </a:r>
            <a:r>
              <a:rPr lang="en-US" altLang="en-US" sz="1800" dirty="0">
                <a:solidFill>
                  <a:schemeClr val="tx1"/>
                </a:solidFill>
              </a:rPr>
              <a:t>. </a:t>
            </a:r>
            <a:endParaRPr lang="en-US" altLang="en-US" sz="1800" dirty="0" smtClean="0">
              <a:solidFill>
                <a:schemeClr val="tx1"/>
              </a:solidFill>
            </a:endParaRPr>
          </a:p>
          <a:p>
            <a:pPr marL="285750" indent="-285750">
              <a:lnSpc>
                <a:spcPct val="150000"/>
              </a:lnSpc>
              <a:spcBef>
                <a:spcPct val="50000"/>
              </a:spcBef>
              <a:buFont typeface="Arial" pitchFamily="34" charset="0"/>
              <a:buChar char="•"/>
            </a:pPr>
            <a:r>
              <a:rPr lang="en-US" altLang="en-US" sz="1800" dirty="0" smtClean="0">
                <a:solidFill>
                  <a:schemeClr val="tx1"/>
                </a:solidFill>
              </a:rPr>
              <a:t>Light </a:t>
            </a:r>
            <a:r>
              <a:rPr lang="en-US" altLang="en-US" sz="1800" dirty="0">
                <a:solidFill>
                  <a:schemeClr val="tx1"/>
                </a:solidFill>
              </a:rPr>
              <a:t>rays leave each point of an object in all directions, only a small bundle of these can enter an observers </a:t>
            </a:r>
            <a:r>
              <a:rPr lang="en-US" altLang="en-US" sz="1800" dirty="0" smtClean="0">
                <a:solidFill>
                  <a:schemeClr val="tx1"/>
                </a:solidFill>
              </a:rPr>
              <a:t>eye, who will then interpret these as an image. </a:t>
            </a:r>
          </a:p>
        </p:txBody>
      </p:sp>
      <p:pic>
        <p:nvPicPr>
          <p:cNvPr id="5" name="Picture 4" descr="36CO"/>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3507136"/>
            <a:ext cx="3279775" cy="3251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 y="3567172"/>
            <a:ext cx="5486400" cy="2723823"/>
          </a:xfrm>
          <a:prstGeom prst="rect">
            <a:avLst/>
          </a:prstGeom>
        </p:spPr>
        <p:txBody>
          <a:bodyPr wrap="square">
            <a:spAutoFit/>
          </a:bodyPr>
          <a:lstStyle/>
          <a:p>
            <a:pPr marL="285750" lvl="0" indent="-285750">
              <a:lnSpc>
                <a:spcPct val="150000"/>
              </a:lnSpc>
              <a:spcBef>
                <a:spcPct val="50000"/>
              </a:spcBef>
              <a:buFont typeface="Arial" pitchFamily="34" charset="0"/>
              <a:buChar char="•"/>
            </a:pPr>
            <a:r>
              <a:rPr lang="en-US" altLang="en-US" sz="1800" dirty="0">
                <a:solidFill>
                  <a:srgbClr val="000000"/>
                </a:solidFill>
              </a:rPr>
              <a:t>Your eyes tell you where/how big an </a:t>
            </a:r>
            <a:r>
              <a:rPr lang="en-US" altLang="en-US" sz="1800" dirty="0" smtClean="0">
                <a:solidFill>
                  <a:srgbClr val="000000"/>
                </a:solidFill>
              </a:rPr>
              <a:t>object/image </a:t>
            </a:r>
            <a:r>
              <a:rPr lang="en-US" altLang="en-US" sz="1800" dirty="0">
                <a:solidFill>
                  <a:srgbClr val="000000"/>
                </a:solidFill>
              </a:rPr>
              <a:t>is.</a:t>
            </a:r>
          </a:p>
          <a:p>
            <a:pPr marL="285750" lvl="0" indent="-285750">
              <a:lnSpc>
                <a:spcPct val="150000"/>
              </a:lnSpc>
              <a:spcBef>
                <a:spcPct val="50000"/>
              </a:spcBef>
              <a:buFont typeface="Arial" pitchFamily="34" charset="0"/>
              <a:buChar char="•"/>
            </a:pPr>
            <a:r>
              <a:rPr lang="en-US" sz="1800" dirty="0">
                <a:solidFill>
                  <a:srgbClr val="000000"/>
                </a:solidFill>
              </a:rPr>
              <a:t>Mirrors and lenses can ‘fool’ your </a:t>
            </a:r>
            <a:r>
              <a:rPr lang="en-US" sz="1800" dirty="0" smtClean="0">
                <a:solidFill>
                  <a:srgbClr val="000000"/>
                </a:solidFill>
              </a:rPr>
              <a:t>eyes; </a:t>
            </a:r>
            <a:r>
              <a:rPr lang="en-US" sz="1800" dirty="0">
                <a:solidFill>
                  <a:srgbClr val="000000"/>
                </a:solidFill>
              </a:rPr>
              <a:t>that is, </a:t>
            </a:r>
            <a:r>
              <a:rPr lang="en-US" sz="1800" dirty="0" smtClean="0">
                <a:solidFill>
                  <a:srgbClr val="000000"/>
                </a:solidFill>
              </a:rPr>
              <a:t>create images that are bigger or smaller than the original object; images that are upright or inverted as compared to the original object; and images that are in different places than the original object.</a:t>
            </a:r>
            <a:endParaRPr lang="en-US" sz="1800" dirty="0">
              <a:solidFill>
                <a:srgbClr val="000000"/>
              </a:solidFill>
            </a:endParaRPr>
          </a:p>
        </p:txBody>
      </p:sp>
    </p:spTree>
    <p:extLst>
      <p:ext uri="{BB962C8B-B14F-4D97-AF65-F5344CB8AC3E}">
        <p14:creationId xmlns:p14="http://schemas.microsoft.com/office/powerpoint/2010/main" val="312990975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3709" name="Group 61"/>
          <p:cNvGrpSpPr>
            <a:grpSpLocks/>
          </p:cNvGrpSpPr>
          <p:nvPr/>
        </p:nvGrpSpPr>
        <p:grpSpPr bwMode="auto">
          <a:xfrm>
            <a:off x="6972300" y="1981200"/>
            <a:ext cx="2247900" cy="1752600"/>
            <a:chOff x="4392" y="1248"/>
            <a:chExt cx="1416" cy="1104"/>
          </a:xfrm>
        </p:grpSpPr>
        <p:grpSp>
          <p:nvGrpSpPr>
            <p:cNvPr id="73757" name="Group 59"/>
            <p:cNvGrpSpPr>
              <a:grpSpLocks/>
            </p:cNvGrpSpPr>
            <p:nvPr/>
          </p:nvGrpSpPr>
          <p:grpSpPr bwMode="auto">
            <a:xfrm>
              <a:off x="5184" y="1248"/>
              <a:ext cx="624" cy="1104"/>
              <a:chOff x="5184" y="1248"/>
              <a:chExt cx="624" cy="1104"/>
            </a:xfrm>
          </p:grpSpPr>
          <p:grpSp>
            <p:nvGrpSpPr>
              <p:cNvPr id="73760" name="Group 26"/>
              <p:cNvGrpSpPr>
                <a:grpSpLocks/>
              </p:cNvGrpSpPr>
              <p:nvPr/>
            </p:nvGrpSpPr>
            <p:grpSpPr bwMode="auto">
              <a:xfrm flipH="1">
                <a:off x="5472" y="1776"/>
                <a:ext cx="336" cy="192"/>
                <a:chOff x="528" y="1632"/>
                <a:chExt cx="336" cy="192"/>
              </a:xfrm>
            </p:grpSpPr>
            <p:sp>
              <p:nvSpPr>
                <p:cNvPr id="73764" name="Line 5"/>
                <p:cNvSpPr>
                  <a:spLocks noChangeShapeType="1"/>
                </p:cNvSpPr>
                <p:nvPr/>
              </p:nvSpPr>
              <p:spPr bwMode="auto">
                <a:xfrm flipV="1">
                  <a:off x="528" y="1632"/>
                  <a:ext cx="336"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65" name="Line 6"/>
                <p:cNvSpPr>
                  <a:spLocks noChangeShapeType="1"/>
                </p:cNvSpPr>
                <p:nvPr/>
              </p:nvSpPr>
              <p:spPr bwMode="auto">
                <a:xfrm>
                  <a:off x="528" y="1728"/>
                  <a:ext cx="336"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66" name="Arc 7"/>
                <p:cNvSpPr>
                  <a:spLocks/>
                </p:cNvSpPr>
                <p:nvPr/>
              </p:nvSpPr>
              <p:spPr bwMode="auto">
                <a:xfrm>
                  <a:off x="736" y="1648"/>
                  <a:ext cx="96" cy="154"/>
                </a:xfrm>
                <a:custGeom>
                  <a:avLst/>
                  <a:gdLst>
                    <a:gd name="T0" fmla="*/ 66 w 21600"/>
                    <a:gd name="T1" fmla="*/ 0 h 29524"/>
                    <a:gd name="T2" fmla="*/ 74 w 21600"/>
                    <a:gd name="T3" fmla="*/ 154 h 29524"/>
                    <a:gd name="T4" fmla="*/ 0 w 21600"/>
                    <a:gd name="T5" fmla="*/ 82 h 29524"/>
                    <a:gd name="T6" fmla="*/ 0 60000 65536"/>
                    <a:gd name="T7" fmla="*/ 0 60000 65536"/>
                    <a:gd name="T8" fmla="*/ 0 60000 65536"/>
                  </a:gdLst>
                  <a:ahLst/>
                  <a:cxnLst>
                    <a:cxn ang="T6">
                      <a:pos x="T0" y="T1"/>
                    </a:cxn>
                    <a:cxn ang="T7">
                      <a:pos x="T2" y="T3"/>
                    </a:cxn>
                    <a:cxn ang="T8">
                      <a:pos x="T4" y="T5"/>
                    </a:cxn>
                  </a:cxnLst>
                  <a:rect l="0" t="0" r="r" b="b"/>
                  <a:pathLst>
                    <a:path w="21600" h="29524" fill="none" extrusionOk="0">
                      <a:moveTo>
                        <a:pt x="14850" y="0"/>
                      </a:moveTo>
                      <a:cubicBezTo>
                        <a:pt x="19159" y="4079"/>
                        <a:pt x="21600" y="9751"/>
                        <a:pt x="21600" y="15685"/>
                      </a:cubicBezTo>
                      <a:cubicBezTo>
                        <a:pt x="21600" y="20743"/>
                        <a:pt x="19824" y="25640"/>
                        <a:pt x="16584" y="29524"/>
                      </a:cubicBezTo>
                    </a:path>
                    <a:path w="21600" h="29524" stroke="0" extrusionOk="0">
                      <a:moveTo>
                        <a:pt x="14850" y="0"/>
                      </a:moveTo>
                      <a:cubicBezTo>
                        <a:pt x="19159" y="4079"/>
                        <a:pt x="21600" y="9751"/>
                        <a:pt x="21600" y="15685"/>
                      </a:cubicBezTo>
                      <a:cubicBezTo>
                        <a:pt x="21600" y="20743"/>
                        <a:pt x="19824" y="25640"/>
                        <a:pt x="16584" y="29524"/>
                      </a:cubicBezTo>
                      <a:lnTo>
                        <a:pt x="0" y="15685"/>
                      </a:lnTo>
                      <a:lnTo>
                        <a:pt x="14850" y="0"/>
                      </a:lnTo>
                      <a:close/>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67" name="Oval 8"/>
                <p:cNvSpPr>
                  <a:spLocks noChangeArrowheads="1"/>
                </p:cNvSpPr>
                <p:nvPr/>
              </p:nvSpPr>
              <p:spPr bwMode="auto">
                <a:xfrm>
                  <a:off x="776" y="1680"/>
                  <a:ext cx="48" cy="96"/>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3761" name="Group 20"/>
              <p:cNvGrpSpPr>
                <a:grpSpLocks/>
              </p:cNvGrpSpPr>
              <p:nvPr/>
            </p:nvGrpSpPr>
            <p:grpSpPr bwMode="auto">
              <a:xfrm>
                <a:off x="5184" y="1248"/>
                <a:ext cx="288" cy="1104"/>
                <a:chOff x="3024" y="528"/>
                <a:chExt cx="288" cy="1104"/>
              </a:xfrm>
            </p:grpSpPr>
            <p:sp>
              <p:nvSpPr>
                <p:cNvPr id="923669" name="Freeform 21"/>
                <p:cNvSpPr>
                  <a:spLocks/>
                </p:cNvSpPr>
                <p:nvPr/>
              </p:nvSpPr>
              <p:spPr bwMode="auto">
                <a:xfrm>
                  <a:off x="3024" y="528"/>
                  <a:ext cx="144" cy="1104"/>
                </a:xfrm>
                <a:custGeom>
                  <a:avLst/>
                  <a:gdLst>
                    <a:gd name="T0" fmla="*/ 192 w 192"/>
                    <a:gd name="T1" fmla="*/ 0 h 1104"/>
                    <a:gd name="T2" fmla="*/ 0 w 192"/>
                    <a:gd name="T3" fmla="*/ 576 h 1104"/>
                    <a:gd name="T4" fmla="*/ 192 w 192"/>
                    <a:gd name="T5" fmla="*/ 1104 h 1104"/>
                  </a:gdLst>
                  <a:ahLst/>
                  <a:cxnLst>
                    <a:cxn ang="0">
                      <a:pos x="T0" y="T1"/>
                    </a:cxn>
                    <a:cxn ang="0">
                      <a:pos x="T2" y="T3"/>
                    </a:cxn>
                    <a:cxn ang="0">
                      <a:pos x="T4" y="T5"/>
                    </a:cxn>
                  </a:cxnLst>
                  <a:rect l="0" t="0" r="r" b="b"/>
                  <a:pathLst>
                    <a:path w="192" h="1104">
                      <a:moveTo>
                        <a:pt x="192" y="0"/>
                      </a:moveTo>
                      <a:cubicBezTo>
                        <a:pt x="96" y="196"/>
                        <a:pt x="0" y="392"/>
                        <a:pt x="0" y="576"/>
                      </a:cubicBezTo>
                      <a:cubicBezTo>
                        <a:pt x="0" y="760"/>
                        <a:pt x="96" y="932"/>
                        <a:pt x="192" y="1104"/>
                      </a:cubicBezTo>
                    </a:path>
                  </a:pathLst>
                </a:custGeom>
                <a:gradFill rotWithShape="1">
                  <a:gsLst>
                    <a:gs pos="0">
                      <a:schemeClr val="hlink"/>
                    </a:gs>
                    <a:gs pos="50000">
                      <a:srgbClr val="CCFFFF"/>
                    </a:gs>
                    <a:gs pos="100000">
                      <a:schemeClr va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923670" name="Freeform 22"/>
                <p:cNvSpPr>
                  <a:spLocks/>
                </p:cNvSpPr>
                <p:nvPr/>
              </p:nvSpPr>
              <p:spPr bwMode="auto">
                <a:xfrm flipH="1">
                  <a:off x="3168" y="528"/>
                  <a:ext cx="144" cy="1104"/>
                </a:xfrm>
                <a:custGeom>
                  <a:avLst/>
                  <a:gdLst>
                    <a:gd name="T0" fmla="*/ 192 w 192"/>
                    <a:gd name="T1" fmla="*/ 0 h 1104"/>
                    <a:gd name="T2" fmla="*/ 0 w 192"/>
                    <a:gd name="T3" fmla="*/ 576 h 1104"/>
                    <a:gd name="T4" fmla="*/ 192 w 192"/>
                    <a:gd name="T5" fmla="*/ 1104 h 1104"/>
                  </a:gdLst>
                  <a:ahLst/>
                  <a:cxnLst>
                    <a:cxn ang="0">
                      <a:pos x="T0" y="T1"/>
                    </a:cxn>
                    <a:cxn ang="0">
                      <a:pos x="T2" y="T3"/>
                    </a:cxn>
                    <a:cxn ang="0">
                      <a:pos x="T4" y="T5"/>
                    </a:cxn>
                  </a:cxnLst>
                  <a:rect l="0" t="0" r="r" b="b"/>
                  <a:pathLst>
                    <a:path w="192" h="1104">
                      <a:moveTo>
                        <a:pt x="192" y="0"/>
                      </a:moveTo>
                      <a:cubicBezTo>
                        <a:pt x="96" y="196"/>
                        <a:pt x="0" y="392"/>
                        <a:pt x="0" y="576"/>
                      </a:cubicBezTo>
                      <a:cubicBezTo>
                        <a:pt x="0" y="760"/>
                        <a:pt x="96" y="932"/>
                        <a:pt x="192" y="1104"/>
                      </a:cubicBezTo>
                    </a:path>
                  </a:pathLst>
                </a:custGeom>
                <a:gradFill rotWithShape="1">
                  <a:gsLst>
                    <a:gs pos="0">
                      <a:schemeClr val="hlink"/>
                    </a:gs>
                    <a:gs pos="50000">
                      <a:srgbClr val="CCFFFF"/>
                    </a:gs>
                    <a:gs pos="100000">
                      <a:schemeClr va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grpSp>
        </p:grpSp>
        <p:sp>
          <p:nvSpPr>
            <p:cNvPr id="73758" name="Oval 56"/>
            <p:cNvSpPr>
              <a:spLocks noChangeArrowheads="1"/>
            </p:cNvSpPr>
            <p:nvPr/>
          </p:nvSpPr>
          <p:spPr bwMode="auto">
            <a:xfrm>
              <a:off x="4475" y="1848"/>
              <a:ext cx="61" cy="48"/>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59" name="Text Box 57"/>
            <p:cNvSpPr txBox="1">
              <a:spLocks noChangeArrowheads="1"/>
            </p:cNvSpPr>
            <p:nvPr/>
          </p:nvSpPr>
          <p:spPr bwMode="auto">
            <a:xfrm>
              <a:off x="4392" y="1920"/>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spcBef>
                  <a:spcPct val="50000"/>
                </a:spcBef>
              </a:pPr>
              <a:r>
                <a:rPr lang="en-US" sz="2400" b="1" i="1">
                  <a:solidFill>
                    <a:schemeClr val="tx1"/>
                  </a:solidFill>
                  <a:sym typeface="Symbol" pitchFamily="18" charset="2"/>
                </a:rPr>
                <a:t>F</a:t>
              </a:r>
            </a:p>
          </p:txBody>
        </p:sp>
      </p:grpSp>
      <p:sp>
        <p:nvSpPr>
          <p:cNvPr id="73731" name="Text Box 2"/>
          <p:cNvSpPr txBox="1">
            <a:spLocks noChangeArrowheads="1"/>
          </p:cNvSpPr>
          <p:nvPr/>
        </p:nvSpPr>
        <p:spPr bwMode="auto">
          <a:xfrm>
            <a:off x="0" y="0"/>
            <a:ext cx="9144000" cy="523220"/>
          </a:xfrm>
          <a:prstGeom prst="rect">
            <a:avLst/>
          </a:prstGeom>
          <a:solidFill>
            <a:srgbClr val="FF9999"/>
          </a:solidFill>
          <a:ln>
            <a:solidFill>
              <a:schemeClr val="tx1"/>
            </a:solidFill>
          </a:ln>
          <a:effectLs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2800" dirty="0">
                <a:solidFill>
                  <a:schemeClr val="tx1"/>
                </a:solidFill>
              </a:rPr>
              <a:t>The Simple Magnifier</a:t>
            </a:r>
          </a:p>
        </p:txBody>
      </p:sp>
      <p:sp>
        <p:nvSpPr>
          <p:cNvPr id="923651" name="Text Box 3"/>
          <p:cNvSpPr txBox="1">
            <a:spLocks noChangeArrowheads="1"/>
          </p:cNvSpPr>
          <p:nvPr/>
        </p:nvSpPr>
        <p:spPr bwMode="auto">
          <a:xfrm>
            <a:off x="0" y="762000"/>
            <a:ext cx="65532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marL="234950" indent="-234950" eaLnBrk="1" hangingPunct="1">
              <a:buFontTx/>
              <a:buChar char="•"/>
            </a:pPr>
            <a:r>
              <a:rPr lang="en-US" sz="2000" dirty="0">
                <a:solidFill>
                  <a:schemeClr val="accent2"/>
                </a:solidFill>
              </a:rPr>
              <a:t>The best you can do with the naked eye is:</a:t>
            </a:r>
          </a:p>
          <a:p>
            <a:pPr marL="692150" lvl="3" indent="-234950" eaLnBrk="1" hangingPunct="1">
              <a:buFontTx/>
              <a:buChar char="•"/>
            </a:pPr>
            <a:r>
              <a:rPr lang="en-US" sz="2000" i="1" dirty="0">
                <a:solidFill>
                  <a:schemeClr val="accent2"/>
                </a:solidFill>
              </a:rPr>
              <a:t>d</a:t>
            </a:r>
            <a:r>
              <a:rPr lang="en-US" sz="2000" dirty="0">
                <a:solidFill>
                  <a:schemeClr val="accent2"/>
                </a:solidFill>
              </a:rPr>
              <a:t> is near point, say </a:t>
            </a:r>
            <a:r>
              <a:rPr lang="en-US" sz="2000" i="1" dirty="0">
                <a:solidFill>
                  <a:schemeClr val="accent2"/>
                </a:solidFill>
              </a:rPr>
              <a:t>d</a:t>
            </a:r>
            <a:r>
              <a:rPr lang="en-US" sz="2000" dirty="0">
                <a:solidFill>
                  <a:schemeClr val="accent2"/>
                </a:solidFill>
              </a:rPr>
              <a:t> = 25 cm</a:t>
            </a:r>
            <a:endParaRPr lang="en-US" sz="2000" i="1" dirty="0">
              <a:solidFill>
                <a:schemeClr val="accent2"/>
              </a:solidFill>
            </a:endParaRPr>
          </a:p>
          <a:p>
            <a:pPr marL="234950" indent="-234950" eaLnBrk="1" hangingPunct="1">
              <a:buFontTx/>
              <a:buChar char="•"/>
            </a:pPr>
            <a:r>
              <a:rPr lang="en-US" sz="2000" dirty="0">
                <a:solidFill>
                  <a:srgbClr val="009900"/>
                </a:solidFill>
              </a:rPr>
              <a:t>Let’s do the best we can with one converging lens</a:t>
            </a:r>
          </a:p>
          <a:p>
            <a:pPr marL="234950" indent="-234950" eaLnBrk="1" hangingPunct="1">
              <a:buFontTx/>
              <a:buChar char="•"/>
            </a:pPr>
            <a:r>
              <a:rPr lang="en-US" sz="2000" dirty="0">
                <a:solidFill>
                  <a:srgbClr val="009900"/>
                </a:solidFill>
              </a:rPr>
              <a:t>To see it clearly, must have |</a:t>
            </a:r>
            <a:r>
              <a:rPr lang="en-US" sz="2000" i="1" dirty="0">
                <a:solidFill>
                  <a:srgbClr val="009900"/>
                </a:solidFill>
              </a:rPr>
              <a:t>q</a:t>
            </a:r>
            <a:r>
              <a:rPr lang="en-US" sz="2000" dirty="0">
                <a:solidFill>
                  <a:srgbClr val="009900"/>
                </a:solidFill>
              </a:rPr>
              <a:t>|</a:t>
            </a:r>
            <a:r>
              <a:rPr lang="en-US" sz="2000" dirty="0">
                <a:solidFill>
                  <a:srgbClr val="009900"/>
                </a:solidFill>
                <a:sym typeface="Symbol" pitchFamily="18" charset="2"/>
              </a:rPr>
              <a:t></a:t>
            </a:r>
            <a:r>
              <a:rPr lang="en-US" sz="2000" dirty="0">
                <a:solidFill>
                  <a:srgbClr val="009900"/>
                </a:solidFill>
              </a:rPr>
              <a:t> </a:t>
            </a:r>
            <a:r>
              <a:rPr lang="en-US" sz="2000" i="1" dirty="0">
                <a:solidFill>
                  <a:srgbClr val="009900"/>
                </a:solidFill>
              </a:rPr>
              <a:t>d</a:t>
            </a:r>
            <a:endParaRPr lang="en-US" sz="2000" dirty="0">
              <a:solidFill>
                <a:srgbClr val="009900"/>
              </a:solidFill>
              <a:sym typeface="Symbol" pitchFamily="18" charset="2"/>
            </a:endParaRPr>
          </a:p>
        </p:txBody>
      </p:sp>
      <p:grpSp>
        <p:nvGrpSpPr>
          <p:cNvPr id="923708" name="Group 60"/>
          <p:cNvGrpSpPr>
            <a:grpSpLocks/>
          </p:cNvGrpSpPr>
          <p:nvPr/>
        </p:nvGrpSpPr>
        <p:grpSpPr bwMode="auto">
          <a:xfrm>
            <a:off x="7315200" y="2514600"/>
            <a:ext cx="685800" cy="457200"/>
            <a:chOff x="4608" y="1584"/>
            <a:chExt cx="432" cy="288"/>
          </a:xfrm>
        </p:grpSpPr>
        <p:sp>
          <p:nvSpPr>
            <p:cNvPr id="73755" name="AutoShape 9"/>
            <p:cNvSpPr>
              <a:spLocks noChangeArrowheads="1"/>
            </p:cNvSpPr>
            <p:nvPr/>
          </p:nvSpPr>
          <p:spPr bwMode="auto">
            <a:xfrm flipV="1">
              <a:off x="4608" y="1584"/>
              <a:ext cx="96" cy="288"/>
            </a:xfrm>
            <a:prstGeom prst="downArrow">
              <a:avLst>
                <a:gd name="adj1" fmla="val 50000"/>
                <a:gd name="adj2" fmla="val 75000"/>
              </a:avLst>
            </a:prstGeom>
            <a:solidFill>
              <a:srgbClr val="CCFFFF"/>
            </a:solidFill>
            <a:ln w="2857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73756" name="Text Box 15"/>
            <p:cNvSpPr txBox="1">
              <a:spLocks noChangeArrowheads="1"/>
            </p:cNvSpPr>
            <p:nvPr/>
          </p:nvSpPr>
          <p:spPr bwMode="auto">
            <a:xfrm>
              <a:off x="4656" y="1584"/>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spcBef>
                  <a:spcPct val="50000"/>
                </a:spcBef>
              </a:pPr>
              <a:r>
                <a:rPr lang="en-US" sz="2400" b="1" i="1">
                  <a:solidFill>
                    <a:schemeClr val="tx1"/>
                  </a:solidFill>
                  <a:sym typeface="Symbol" pitchFamily="18" charset="2"/>
                </a:rPr>
                <a:t>h</a:t>
              </a:r>
            </a:p>
          </p:txBody>
        </p:sp>
      </p:grpSp>
      <p:graphicFrame>
        <p:nvGraphicFramePr>
          <p:cNvPr id="923664" name="Object 16"/>
          <p:cNvGraphicFramePr>
            <a:graphicFrameLocks noChangeAspect="1"/>
          </p:cNvGraphicFramePr>
          <p:nvPr/>
        </p:nvGraphicFramePr>
        <p:xfrm>
          <a:off x="7239000" y="685800"/>
          <a:ext cx="1373188" cy="501650"/>
        </p:xfrm>
        <a:graphic>
          <a:graphicData uri="http://schemas.openxmlformats.org/presentationml/2006/ole">
            <mc:AlternateContent xmlns:mc="http://schemas.openxmlformats.org/markup-compatibility/2006">
              <mc:Choice xmlns:v="urn:schemas-microsoft-com:vml" Requires="v">
                <p:oleObj spid="_x0000_s152024" name="Equation" r:id="rId3" imgW="558800" imgH="228600" progId="Equation.DSMT4">
                  <p:embed/>
                </p:oleObj>
              </mc:Choice>
              <mc:Fallback>
                <p:oleObj name="Equation" r:id="rId3" imgW="558800" imgH="228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685800"/>
                        <a:ext cx="1373188" cy="501650"/>
                      </a:xfrm>
                      <a:prstGeom prst="rect">
                        <a:avLst/>
                      </a:prstGeom>
                      <a:noFill/>
                      <a:ln w="28575">
                        <a:solidFill>
                          <a:srgbClr val="009900"/>
                        </a:solid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923711" name="Group 63"/>
          <p:cNvGrpSpPr>
            <a:grpSpLocks/>
          </p:cNvGrpSpPr>
          <p:nvPr/>
        </p:nvGrpSpPr>
        <p:grpSpPr bwMode="auto">
          <a:xfrm>
            <a:off x="5181600" y="1905000"/>
            <a:ext cx="647700" cy="990600"/>
            <a:chOff x="3264" y="1200"/>
            <a:chExt cx="408" cy="624"/>
          </a:xfrm>
        </p:grpSpPr>
        <p:sp>
          <p:nvSpPr>
            <p:cNvPr id="73753" name="AutoShape 27"/>
            <p:cNvSpPr>
              <a:spLocks noChangeArrowheads="1"/>
            </p:cNvSpPr>
            <p:nvPr/>
          </p:nvSpPr>
          <p:spPr bwMode="auto">
            <a:xfrm flipV="1">
              <a:off x="3264" y="1200"/>
              <a:ext cx="336" cy="624"/>
            </a:xfrm>
            <a:prstGeom prst="downArrow">
              <a:avLst>
                <a:gd name="adj1" fmla="val 50000"/>
                <a:gd name="adj2" fmla="val 46429"/>
              </a:avLst>
            </a:prstGeom>
            <a:solidFill>
              <a:srgbClr val="FFFF00"/>
            </a:solidFill>
            <a:ln w="2857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73754" name="Text Box 28"/>
            <p:cNvSpPr txBox="1">
              <a:spLocks noChangeArrowheads="1"/>
            </p:cNvSpPr>
            <p:nvPr/>
          </p:nvSpPr>
          <p:spPr bwMode="auto">
            <a:xfrm>
              <a:off x="3288" y="1440"/>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spcBef>
                  <a:spcPct val="50000"/>
                </a:spcBef>
              </a:pPr>
              <a:r>
                <a:rPr lang="en-US" sz="2400" b="1" i="1">
                  <a:solidFill>
                    <a:schemeClr val="tx1"/>
                  </a:solidFill>
                  <a:sym typeface="Symbol" pitchFamily="18" charset="2"/>
                </a:rPr>
                <a:t>h’</a:t>
              </a:r>
            </a:p>
          </p:txBody>
        </p:sp>
      </p:grpSp>
      <p:grpSp>
        <p:nvGrpSpPr>
          <p:cNvPr id="923706" name="Group 58"/>
          <p:cNvGrpSpPr>
            <a:grpSpLocks/>
          </p:cNvGrpSpPr>
          <p:nvPr/>
        </p:nvGrpSpPr>
        <p:grpSpPr bwMode="auto">
          <a:xfrm>
            <a:off x="5486400" y="2895600"/>
            <a:ext cx="2971800" cy="457200"/>
            <a:chOff x="3456" y="1824"/>
            <a:chExt cx="1872" cy="288"/>
          </a:xfrm>
        </p:grpSpPr>
        <p:sp>
          <p:nvSpPr>
            <p:cNvPr id="73751" name="Line 37"/>
            <p:cNvSpPr>
              <a:spLocks noChangeShapeType="1"/>
            </p:cNvSpPr>
            <p:nvPr/>
          </p:nvSpPr>
          <p:spPr bwMode="auto">
            <a:xfrm>
              <a:off x="3456" y="1872"/>
              <a:ext cx="1872" cy="0"/>
            </a:xfrm>
            <a:prstGeom prst="line">
              <a:avLst/>
            </a:prstGeom>
            <a:noFill/>
            <a:ln w="28575">
              <a:solidFill>
                <a:schemeClr val="tx1"/>
              </a:solidFill>
              <a:prstDash val="sysDot"/>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52" name="Text Box 38"/>
            <p:cNvSpPr txBox="1">
              <a:spLocks noChangeArrowheads="1"/>
            </p:cNvSpPr>
            <p:nvPr/>
          </p:nvSpPr>
          <p:spPr bwMode="auto">
            <a:xfrm>
              <a:off x="3744" y="1824"/>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spcBef>
                  <a:spcPct val="50000"/>
                </a:spcBef>
              </a:pPr>
              <a:r>
                <a:rPr lang="en-US" sz="2400" b="1" i="1">
                  <a:solidFill>
                    <a:schemeClr val="tx1"/>
                  </a:solidFill>
                  <a:sym typeface="Symbol" pitchFamily="18" charset="2"/>
                </a:rPr>
                <a:t>-q</a:t>
              </a:r>
            </a:p>
          </p:txBody>
        </p:sp>
      </p:grpSp>
      <p:sp>
        <p:nvSpPr>
          <p:cNvPr id="923689" name="Line 41"/>
          <p:cNvSpPr>
            <a:spLocks noChangeShapeType="1"/>
          </p:cNvSpPr>
          <p:nvPr/>
        </p:nvSpPr>
        <p:spPr bwMode="auto">
          <a:xfrm>
            <a:off x="5410200" y="1905000"/>
            <a:ext cx="3200400" cy="9906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923690" name="Object 42"/>
          <p:cNvGraphicFramePr>
            <a:graphicFrameLocks noChangeAspect="1"/>
          </p:cNvGraphicFramePr>
          <p:nvPr/>
        </p:nvGraphicFramePr>
        <p:xfrm>
          <a:off x="6934200" y="1371600"/>
          <a:ext cx="1841500" cy="557213"/>
        </p:xfrm>
        <a:graphic>
          <a:graphicData uri="http://schemas.openxmlformats.org/presentationml/2006/ole">
            <mc:AlternateContent xmlns:mc="http://schemas.openxmlformats.org/markup-compatibility/2006">
              <mc:Choice xmlns:v="urn:schemas-microsoft-com:vml" Requires="v">
                <p:oleObj spid="_x0000_s152025" name="Equation" r:id="rId5" imgW="748975" imgH="253890" progId="Equation.DSMT4">
                  <p:embed/>
                </p:oleObj>
              </mc:Choice>
              <mc:Fallback>
                <p:oleObj name="Equation" r:id="rId5" imgW="748975" imgH="25389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1371600"/>
                        <a:ext cx="1841500" cy="557213"/>
                      </a:xfrm>
                      <a:prstGeom prst="rect">
                        <a:avLst/>
                      </a:prstGeom>
                      <a:noFill/>
                      <a:ln w="28575">
                        <a:solidFill>
                          <a:srgbClr val="009900"/>
                        </a:solid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3691" name="Object 43"/>
          <p:cNvGraphicFramePr>
            <a:graphicFrameLocks noChangeAspect="1"/>
          </p:cNvGraphicFramePr>
          <p:nvPr/>
        </p:nvGraphicFramePr>
        <p:xfrm>
          <a:off x="152400" y="2286000"/>
          <a:ext cx="1717675" cy="920750"/>
        </p:xfrm>
        <a:graphic>
          <a:graphicData uri="http://schemas.openxmlformats.org/presentationml/2006/ole">
            <mc:AlternateContent xmlns:mc="http://schemas.openxmlformats.org/markup-compatibility/2006">
              <mc:Choice xmlns:v="urn:schemas-microsoft-com:vml" Requires="v">
                <p:oleObj spid="_x0000_s152026" name="Equation" r:id="rId7" imgW="698500" imgH="419100" progId="Equation.DSMT4">
                  <p:embed/>
                </p:oleObj>
              </mc:Choice>
              <mc:Fallback>
                <p:oleObj name="Equation" r:id="rId7" imgW="698500" imgH="4191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2286000"/>
                        <a:ext cx="1717675" cy="920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923710" name="Group 62"/>
          <p:cNvGrpSpPr>
            <a:grpSpLocks/>
          </p:cNvGrpSpPr>
          <p:nvPr/>
        </p:nvGrpSpPr>
        <p:grpSpPr bwMode="auto">
          <a:xfrm>
            <a:off x="7391400" y="1981200"/>
            <a:ext cx="1143000" cy="457200"/>
            <a:chOff x="4656" y="1248"/>
            <a:chExt cx="720" cy="288"/>
          </a:xfrm>
        </p:grpSpPr>
        <p:sp>
          <p:nvSpPr>
            <p:cNvPr id="73749" name="Line 44"/>
            <p:cNvSpPr>
              <a:spLocks noChangeShapeType="1"/>
            </p:cNvSpPr>
            <p:nvPr/>
          </p:nvSpPr>
          <p:spPr bwMode="auto">
            <a:xfrm>
              <a:off x="4656" y="1536"/>
              <a:ext cx="720" cy="0"/>
            </a:xfrm>
            <a:prstGeom prst="line">
              <a:avLst/>
            </a:prstGeom>
            <a:noFill/>
            <a:ln w="28575">
              <a:solidFill>
                <a:schemeClr val="tx1"/>
              </a:solidFill>
              <a:prstDash val="sysDot"/>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50" name="Text Box 45"/>
            <p:cNvSpPr txBox="1">
              <a:spLocks noChangeArrowheads="1"/>
            </p:cNvSpPr>
            <p:nvPr/>
          </p:nvSpPr>
          <p:spPr bwMode="auto">
            <a:xfrm>
              <a:off x="4800" y="1248"/>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spcBef>
                  <a:spcPct val="50000"/>
                </a:spcBef>
              </a:pPr>
              <a:r>
                <a:rPr lang="en-US" sz="2400" b="1" i="1">
                  <a:solidFill>
                    <a:schemeClr val="tx1"/>
                  </a:solidFill>
                  <a:sym typeface="Symbol" pitchFamily="18" charset="2"/>
                </a:rPr>
                <a:t>p</a:t>
              </a:r>
            </a:p>
          </p:txBody>
        </p:sp>
      </p:grpSp>
      <p:graphicFrame>
        <p:nvGraphicFramePr>
          <p:cNvPr id="923696" name="Object 48"/>
          <p:cNvGraphicFramePr>
            <a:graphicFrameLocks noChangeAspect="1"/>
          </p:cNvGraphicFramePr>
          <p:nvPr/>
        </p:nvGraphicFramePr>
        <p:xfrm>
          <a:off x="304800" y="3352800"/>
          <a:ext cx="1843088" cy="920750"/>
        </p:xfrm>
        <a:graphic>
          <a:graphicData uri="http://schemas.openxmlformats.org/presentationml/2006/ole">
            <mc:AlternateContent xmlns:mc="http://schemas.openxmlformats.org/markup-compatibility/2006">
              <mc:Choice xmlns:v="urn:schemas-microsoft-com:vml" Requires="v">
                <p:oleObj spid="_x0000_s152027" name="Equation" r:id="rId9" imgW="749300" imgH="419100" progId="Equation.DSMT4">
                  <p:embed/>
                </p:oleObj>
              </mc:Choice>
              <mc:Fallback>
                <p:oleObj name="Equation" r:id="rId9" imgW="749300" imgH="4191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800" y="3352800"/>
                        <a:ext cx="1843088" cy="920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3697" name="Object 49"/>
          <p:cNvGraphicFramePr>
            <a:graphicFrameLocks noChangeAspect="1"/>
          </p:cNvGraphicFramePr>
          <p:nvPr/>
        </p:nvGraphicFramePr>
        <p:xfrm>
          <a:off x="2133600" y="3276600"/>
          <a:ext cx="1936750" cy="1004888"/>
        </p:xfrm>
        <a:graphic>
          <a:graphicData uri="http://schemas.openxmlformats.org/presentationml/2006/ole">
            <mc:AlternateContent xmlns:mc="http://schemas.openxmlformats.org/markup-compatibility/2006">
              <mc:Choice xmlns:v="urn:schemas-microsoft-com:vml" Requires="v">
                <p:oleObj spid="_x0000_s152028" name="Equation" r:id="rId11" imgW="787400" imgH="457200" progId="Equation.DSMT4">
                  <p:embed/>
                </p:oleObj>
              </mc:Choice>
              <mc:Fallback>
                <p:oleObj name="Equation" r:id="rId11" imgW="787400" imgH="4572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33600" y="3276600"/>
                        <a:ext cx="1936750" cy="1004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3698" name="Object 50"/>
          <p:cNvGraphicFramePr>
            <a:graphicFrameLocks noChangeAspect="1"/>
          </p:cNvGraphicFramePr>
          <p:nvPr/>
        </p:nvGraphicFramePr>
        <p:xfrm>
          <a:off x="4022725" y="3200400"/>
          <a:ext cx="2062163" cy="1117600"/>
        </p:xfrm>
        <a:graphic>
          <a:graphicData uri="http://schemas.openxmlformats.org/presentationml/2006/ole">
            <mc:AlternateContent xmlns:mc="http://schemas.openxmlformats.org/markup-compatibility/2006">
              <mc:Choice xmlns:v="urn:schemas-microsoft-com:vml" Requires="v">
                <p:oleObj spid="_x0000_s152029" name="Equation" r:id="rId13" imgW="838200" imgH="508000" progId="Equation.DSMT4">
                  <p:embed/>
                </p:oleObj>
              </mc:Choice>
              <mc:Fallback>
                <p:oleObj name="Equation" r:id="rId13" imgW="838200" imgH="5080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22725" y="3200400"/>
                        <a:ext cx="2062163" cy="111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3699" name="Object 51"/>
          <p:cNvGraphicFramePr>
            <a:graphicFrameLocks noChangeAspect="1"/>
          </p:cNvGraphicFramePr>
          <p:nvPr/>
        </p:nvGraphicFramePr>
        <p:xfrm>
          <a:off x="6324600" y="3657600"/>
          <a:ext cx="1155700" cy="947738"/>
        </p:xfrm>
        <a:graphic>
          <a:graphicData uri="http://schemas.openxmlformats.org/presentationml/2006/ole">
            <mc:AlternateContent xmlns:mc="http://schemas.openxmlformats.org/markup-compatibility/2006">
              <mc:Choice xmlns:v="urn:schemas-microsoft-com:vml" Requires="v">
                <p:oleObj spid="_x0000_s152030" name="Equation" r:id="rId15" imgW="469696" imgH="431613" progId="Equation.DSMT4">
                  <p:embed/>
                </p:oleObj>
              </mc:Choice>
              <mc:Fallback>
                <p:oleObj name="Equation" r:id="rId15" imgW="469696" imgH="431613"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24600" y="3657600"/>
                        <a:ext cx="1155700" cy="947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3700" name="Object 52"/>
          <p:cNvGraphicFramePr>
            <a:graphicFrameLocks noChangeAspect="1"/>
          </p:cNvGraphicFramePr>
          <p:nvPr/>
        </p:nvGraphicFramePr>
        <p:xfrm>
          <a:off x="7467600" y="3657600"/>
          <a:ext cx="1436688" cy="976313"/>
        </p:xfrm>
        <a:graphic>
          <a:graphicData uri="http://schemas.openxmlformats.org/presentationml/2006/ole">
            <mc:AlternateContent xmlns:mc="http://schemas.openxmlformats.org/markup-compatibility/2006">
              <mc:Choice xmlns:v="urn:schemas-microsoft-com:vml" Requires="v">
                <p:oleObj spid="_x0000_s152031" name="Equation" r:id="rId17" imgW="583947" imgH="444307" progId="Equation.DSMT4">
                  <p:embed/>
                </p:oleObj>
              </mc:Choice>
              <mc:Fallback>
                <p:oleObj name="Equation" r:id="rId17" imgW="583947" imgH="444307"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467600" y="3657600"/>
                        <a:ext cx="1436688" cy="976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3701" name="Text Box 53"/>
          <p:cNvSpPr txBox="1">
            <a:spLocks noChangeArrowheads="1"/>
          </p:cNvSpPr>
          <p:nvPr/>
        </p:nvSpPr>
        <p:spPr bwMode="auto">
          <a:xfrm>
            <a:off x="76200" y="4614208"/>
            <a:ext cx="62484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marL="234950" indent="-234950" eaLnBrk="1" hangingPunct="1">
              <a:buFontTx/>
              <a:buChar char="•"/>
            </a:pPr>
            <a:r>
              <a:rPr lang="en-US" sz="2000" dirty="0">
                <a:solidFill>
                  <a:srgbClr val="9900CC"/>
                </a:solidFill>
              </a:rPr>
              <a:t>Maximum magnification when |</a:t>
            </a:r>
            <a:r>
              <a:rPr lang="en-US" sz="2000" i="1" dirty="0">
                <a:solidFill>
                  <a:srgbClr val="9900CC"/>
                </a:solidFill>
              </a:rPr>
              <a:t>q</a:t>
            </a:r>
            <a:r>
              <a:rPr lang="en-US" sz="2000" dirty="0">
                <a:solidFill>
                  <a:srgbClr val="9900CC"/>
                </a:solidFill>
              </a:rPr>
              <a:t>| = </a:t>
            </a:r>
            <a:r>
              <a:rPr lang="en-US" sz="2000" i="1" dirty="0">
                <a:solidFill>
                  <a:srgbClr val="9900CC"/>
                </a:solidFill>
              </a:rPr>
              <a:t>d</a:t>
            </a:r>
          </a:p>
          <a:p>
            <a:pPr marL="234950" indent="-234950" eaLnBrk="1" hangingPunct="1">
              <a:buFontTx/>
              <a:buChar char="•"/>
            </a:pPr>
            <a:r>
              <a:rPr lang="en-US" sz="2000" dirty="0">
                <a:solidFill>
                  <a:srgbClr val="9900CC"/>
                </a:solidFill>
              </a:rPr>
              <a:t>Most comfortable when |</a:t>
            </a:r>
            <a:r>
              <a:rPr lang="en-US" sz="2000" i="1" dirty="0">
                <a:solidFill>
                  <a:srgbClr val="9900CC"/>
                </a:solidFill>
              </a:rPr>
              <a:t>q</a:t>
            </a:r>
            <a:r>
              <a:rPr lang="en-US" sz="2000" dirty="0">
                <a:solidFill>
                  <a:srgbClr val="9900CC"/>
                </a:solidFill>
              </a:rPr>
              <a:t>| = </a:t>
            </a:r>
            <a:r>
              <a:rPr lang="en-US" sz="2000" dirty="0" smtClean="0">
                <a:solidFill>
                  <a:srgbClr val="9900CC"/>
                </a:solidFill>
                <a:sym typeface="Symbol" pitchFamily="18" charset="2"/>
              </a:rPr>
              <a:t></a:t>
            </a:r>
            <a:endParaRPr lang="en-US" sz="2000" dirty="0">
              <a:solidFill>
                <a:srgbClr val="9900CC"/>
              </a:solidFill>
              <a:sym typeface="Symbol" pitchFamily="18" charset="2"/>
            </a:endParaRPr>
          </a:p>
        </p:txBody>
      </p:sp>
      <p:graphicFrame>
        <p:nvGraphicFramePr>
          <p:cNvPr id="923702" name="Object 54"/>
          <p:cNvGraphicFramePr>
            <a:graphicFrameLocks noChangeAspect="1"/>
          </p:cNvGraphicFramePr>
          <p:nvPr/>
        </p:nvGraphicFramePr>
        <p:xfrm>
          <a:off x="5105400" y="4800600"/>
          <a:ext cx="1936750" cy="919163"/>
        </p:xfrm>
        <a:graphic>
          <a:graphicData uri="http://schemas.openxmlformats.org/presentationml/2006/ole">
            <mc:AlternateContent xmlns:mc="http://schemas.openxmlformats.org/markup-compatibility/2006">
              <mc:Choice xmlns:v="urn:schemas-microsoft-com:vml" Requires="v">
                <p:oleObj spid="_x0000_s152032" name="Equation" r:id="rId19" imgW="787400" imgH="419100" progId="Equation.DSMT4">
                  <p:embed/>
                </p:oleObj>
              </mc:Choice>
              <mc:Fallback>
                <p:oleObj name="Equation" r:id="rId19" imgW="787400" imgH="4191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105400" y="4800600"/>
                        <a:ext cx="1936750" cy="919163"/>
                      </a:xfrm>
                      <a:prstGeom prst="rect">
                        <a:avLst/>
                      </a:prstGeom>
                      <a:noFill/>
                      <a:ln w="28575">
                        <a:solidFill>
                          <a:srgbClr val="FF0000"/>
                        </a:solid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3703" name="Object 55"/>
          <p:cNvGraphicFramePr>
            <a:graphicFrameLocks noChangeAspect="1"/>
          </p:cNvGraphicFramePr>
          <p:nvPr>
            <p:extLst/>
          </p:nvPr>
        </p:nvGraphicFramePr>
        <p:xfrm>
          <a:off x="7699375" y="4795837"/>
          <a:ext cx="1092200" cy="919163"/>
        </p:xfrm>
        <a:graphic>
          <a:graphicData uri="http://schemas.openxmlformats.org/presentationml/2006/ole">
            <mc:AlternateContent xmlns:mc="http://schemas.openxmlformats.org/markup-compatibility/2006">
              <mc:Choice xmlns:v="urn:schemas-microsoft-com:vml" Requires="v">
                <p:oleObj spid="_x0000_s152033" name="Equation" r:id="rId21" imgW="444307" imgH="418918" progId="Equation.DSMT4">
                  <p:embed/>
                </p:oleObj>
              </mc:Choice>
              <mc:Fallback>
                <p:oleObj name="Equation" r:id="rId21" imgW="444307" imgH="418918"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699375" y="4795837"/>
                        <a:ext cx="1092200" cy="919163"/>
                      </a:xfrm>
                      <a:prstGeom prst="rect">
                        <a:avLst/>
                      </a:prstGeom>
                      <a:noFill/>
                      <a:ln w="28575">
                        <a:solidFill>
                          <a:srgbClr val="FF0000"/>
                        </a:solid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Rectangle 1"/>
          <p:cNvSpPr/>
          <p:nvPr/>
        </p:nvSpPr>
        <p:spPr>
          <a:xfrm>
            <a:off x="0" y="5934670"/>
            <a:ext cx="9147314" cy="923330"/>
          </a:xfrm>
          <a:prstGeom prst="rect">
            <a:avLst/>
          </a:prstGeom>
          <a:ln>
            <a:solidFill>
              <a:schemeClr val="tx1"/>
            </a:solidFill>
          </a:ln>
        </p:spPr>
        <p:txBody>
          <a:bodyPr wrap="square">
            <a:spAutoFit/>
          </a:bodyPr>
          <a:lstStyle/>
          <a:p>
            <a:pPr marL="0" lvl="2" eaLnBrk="1" hangingPunct="1"/>
            <a:r>
              <a:rPr lang="en-US" sz="1800" dirty="0" smtClean="0">
                <a:solidFill>
                  <a:srgbClr val="FF0000"/>
                </a:solidFill>
                <a:sym typeface="Symbol" pitchFamily="18" charset="2"/>
              </a:rPr>
              <a:t>To get high magnification, with d ~ 25 cm, we need small f (lens with short focal length), best magnifying glasses (without too much spherical aberration) have f ~ 5 cm. </a:t>
            </a:r>
          </a:p>
          <a:p>
            <a:pPr marL="0" lvl="2" eaLnBrk="1" hangingPunct="1"/>
            <a:r>
              <a:rPr lang="en-US" sz="1800" dirty="0" smtClean="0">
                <a:solidFill>
                  <a:srgbClr val="FF0000"/>
                </a:solidFill>
                <a:sym typeface="Wingdings" panose="05000000000000000000" pitchFamily="2" charset="2"/>
              </a:rPr>
              <a:t> Magnification is 5x (or less)</a:t>
            </a:r>
            <a:endParaRPr lang="en-US" sz="1800" dirty="0">
              <a:solidFill>
                <a:srgbClr val="FF0000"/>
              </a:solidFill>
              <a:sym typeface="Symbol" pitchFamily="18" charset="2"/>
            </a:endParaRPr>
          </a:p>
        </p:txBody>
      </p:sp>
    </p:spTree>
    <p:extLst>
      <p:ext uri="{BB962C8B-B14F-4D97-AF65-F5344CB8AC3E}">
        <p14:creationId xmlns:p14="http://schemas.microsoft.com/office/powerpoint/2010/main" val="41273650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3651">
                                            <p:txEl>
                                              <p:pRg st="0" end="0"/>
                                            </p:txEl>
                                          </p:spTgt>
                                        </p:tgtEl>
                                        <p:attrNameLst>
                                          <p:attrName>style.visibility</p:attrName>
                                        </p:attrNameLst>
                                      </p:cBhvr>
                                      <p:to>
                                        <p:strVal val="visible"/>
                                      </p:to>
                                    </p:set>
                                    <p:anim calcmode="lin" valueType="num">
                                      <p:cBhvr additive="base">
                                        <p:cTn id="7" dur="500" fill="hold"/>
                                        <p:tgtEl>
                                          <p:spTgt spid="9236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2365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23651">
                                            <p:txEl>
                                              <p:pRg st="1" end="1"/>
                                            </p:txEl>
                                          </p:spTgt>
                                        </p:tgtEl>
                                        <p:attrNameLst>
                                          <p:attrName>style.visibility</p:attrName>
                                        </p:attrNameLst>
                                      </p:cBhvr>
                                      <p:to>
                                        <p:strVal val="visible"/>
                                      </p:to>
                                    </p:set>
                                    <p:anim calcmode="lin" valueType="num">
                                      <p:cBhvr additive="base">
                                        <p:cTn id="11" dur="500" fill="hold"/>
                                        <p:tgtEl>
                                          <p:spTgt spid="92365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923651">
                                            <p:txEl>
                                              <p:pRg st="1" end="1"/>
                                            </p:txEl>
                                          </p:spTgt>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923664"/>
                                        </p:tgtEl>
                                        <p:attrNameLst>
                                          <p:attrName>style.visibility</p:attrName>
                                        </p:attrNameLst>
                                      </p:cBhvr>
                                      <p:to>
                                        <p:strVal val="visible"/>
                                      </p:to>
                                    </p:set>
                                    <p:animEffect transition="in" filter="wipe(left)">
                                      <p:cBhvr>
                                        <p:cTn id="16" dur="500"/>
                                        <p:tgtEl>
                                          <p:spTgt spid="92366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923651">
                                            <p:txEl>
                                              <p:pRg st="2" end="2"/>
                                            </p:txEl>
                                          </p:spTgt>
                                        </p:tgtEl>
                                        <p:attrNameLst>
                                          <p:attrName>style.visibility</p:attrName>
                                        </p:attrNameLst>
                                      </p:cBhvr>
                                      <p:to>
                                        <p:strVal val="visible"/>
                                      </p:to>
                                    </p:set>
                                    <p:anim calcmode="lin" valueType="num">
                                      <p:cBhvr additive="base">
                                        <p:cTn id="21" dur="500" fill="hold"/>
                                        <p:tgtEl>
                                          <p:spTgt spid="923651">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923651">
                                            <p:txEl>
                                              <p:pRg st="2" end="2"/>
                                            </p:txEl>
                                          </p:spTgt>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500"/>
                            </p:stCondLst>
                            <p:childTnLst>
                              <p:par>
                                <p:cTn id="24" presetID="9" presetClass="entr" presetSubtype="0" fill="hold" nodeType="afterEffect">
                                  <p:stCondLst>
                                    <p:cond delay="0"/>
                                  </p:stCondLst>
                                  <p:childTnLst>
                                    <p:set>
                                      <p:cBhvr>
                                        <p:cTn id="25" dur="1" fill="hold">
                                          <p:stCondLst>
                                            <p:cond delay="0"/>
                                          </p:stCondLst>
                                        </p:cTn>
                                        <p:tgtEl>
                                          <p:spTgt spid="923709"/>
                                        </p:tgtEl>
                                        <p:attrNameLst>
                                          <p:attrName>style.visibility</p:attrName>
                                        </p:attrNameLst>
                                      </p:cBhvr>
                                      <p:to>
                                        <p:strVal val="visible"/>
                                      </p:to>
                                    </p:set>
                                    <p:animEffect transition="in" filter="dissolve">
                                      <p:cBhvr>
                                        <p:cTn id="26" dur="500"/>
                                        <p:tgtEl>
                                          <p:spTgt spid="923709"/>
                                        </p:tgtEl>
                                      </p:cBhvr>
                                    </p:animEffect>
                                  </p:childTnLst>
                                </p:cTn>
                              </p:par>
                            </p:childTnLst>
                          </p:cTn>
                        </p:par>
                        <p:par>
                          <p:cTn id="27" fill="hold" nodeType="afterGroup">
                            <p:stCondLst>
                              <p:cond delay="1000"/>
                            </p:stCondLst>
                            <p:childTnLst>
                              <p:par>
                                <p:cTn id="28" presetID="9" presetClass="entr" presetSubtype="0" fill="hold" nodeType="afterEffect">
                                  <p:stCondLst>
                                    <p:cond delay="0"/>
                                  </p:stCondLst>
                                  <p:childTnLst>
                                    <p:set>
                                      <p:cBhvr>
                                        <p:cTn id="29" dur="1" fill="hold">
                                          <p:stCondLst>
                                            <p:cond delay="0"/>
                                          </p:stCondLst>
                                        </p:cTn>
                                        <p:tgtEl>
                                          <p:spTgt spid="923708"/>
                                        </p:tgtEl>
                                        <p:attrNameLst>
                                          <p:attrName>style.visibility</p:attrName>
                                        </p:attrNameLst>
                                      </p:cBhvr>
                                      <p:to>
                                        <p:strVal val="visible"/>
                                      </p:to>
                                    </p:set>
                                    <p:animEffect transition="in" filter="dissolve">
                                      <p:cBhvr>
                                        <p:cTn id="30" dur="500"/>
                                        <p:tgtEl>
                                          <p:spTgt spid="923708"/>
                                        </p:tgtEl>
                                      </p:cBhvr>
                                    </p:animEffect>
                                  </p:childTnLst>
                                </p:cTn>
                              </p:par>
                            </p:childTnLst>
                          </p:cTn>
                        </p:par>
                        <p:par>
                          <p:cTn id="31" fill="hold" nodeType="afterGroup">
                            <p:stCondLst>
                              <p:cond delay="1500"/>
                            </p:stCondLst>
                            <p:childTnLst>
                              <p:par>
                                <p:cTn id="32" presetID="23" presetClass="entr" presetSubtype="16" fill="hold" nodeType="afterEffect">
                                  <p:stCondLst>
                                    <p:cond delay="0"/>
                                  </p:stCondLst>
                                  <p:childTnLst>
                                    <p:set>
                                      <p:cBhvr>
                                        <p:cTn id="33" dur="1" fill="hold">
                                          <p:stCondLst>
                                            <p:cond delay="0"/>
                                          </p:stCondLst>
                                        </p:cTn>
                                        <p:tgtEl>
                                          <p:spTgt spid="923710"/>
                                        </p:tgtEl>
                                        <p:attrNameLst>
                                          <p:attrName>style.visibility</p:attrName>
                                        </p:attrNameLst>
                                      </p:cBhvr>
                                      <p:to>
                                        <p:strVal val="visible"/>
                                      </p:to>
                                    </p:set>
                                    <p:anim calcmode="lin" valueType="num">
                                      <p:cBhvr>
                                        <p:cTn id="34" dur="500" fill="hold"/>
                                        <p:tgtEl>
                                          <p:spTgt spid="923710"/>
                                        </p:tgtEl>
                                        <p:attrNameLst>
                                          <p:attrName>ppt_w</p:attrName>
                                        </p:attrNameLst>
                                      </p:cBhvr>
                                      <p:tavLst>
                                        <p:tav tm="0">
                                          <p:val>
                                            <p:fltVal val="0"/>
                                          </p:val>
                                        </p:tav>
                                        <p:tav tm="100000">
                                          <p:val>
                                            <p:strVal val="#ppt_w"/>
                                          </p:val>
                                        </p:tav>
                                      </p:tavLst>
                                    </p:anim>
                                    <p:anim calcmode="lin" valueType="num">
                                      <p:cBhvr>
                                        <p:cTn id="35" dur="500" fill="hold"/>
                                        <p:tgtEl>
                                          <p:spTgt spid="923710"/>
                                        </p:tgtEl>
                                        <p:attrNameLst>
                                          <p:attrName>ppt_h</p:attrName>
                                        </p:attrNameLst>
                                      </p:cBhvr>
                                      <p:tavLst>
                                        <p:tav tm="0">
                                          <p:val>
                                            <p:fltVal val="0"/>
                                          </p:val>
                                        </p:tav>
                                        <p:tav tm="100000">
                                          <p:val>
                                            <p:strVal val="#ppt_h"/>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923689"/>
                                        </p:tgtEl>
                                        <p:attrNameLst>
                                          <p:attrName>style.visibility</p:attrName>
                                        </p:attrNameLst>
                                      </p:cBhvr>
                                      <p:to>
                                        <p:strVal val="visible"/>
                                      </p:to>
                                    </p:set>
                                    <p:animEffect transition="in" filter="wipe(left)">
                                      <p:cBhvr>
                                        <p:cTn id="40" dur="500"/>
                                        <p:tgtEl>
                                          <p:spTgt spid="92368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4" fill="hold" nodeType="clickEffect">
                                  <p:stCondLst>
                                    <p:cond delay="0"/>
                                  </p:stCondLst>
                                  <p:childTnLst>
                                    <p:set>
                                      <p:cBhvr>
                                        <p:cTn id="44" dur="1" fill="hold">
                                          <p:stCondLst>
                                            <p:cond delay="0"/>
                                          </p:stCondLst>
                                        </p:cTn>
                                        <p:tgtEl>
                                          <p:spTgt spid="923711"/>
                                        </p:tgtEl>
                                        <p:attrNameLst>
                                          <p:attrName>style.visibility</p:attrName>
                                        </p:attrNameLst>
                                      </p:cBhvr>
                                      <p:to>
                                        <p:strVal val="visible"/>
                                      </p:to>
                                    </p:set>
                                    <p:animEffect transition="in" filter="wipe(down)">
                                      <p:cBhvr>
                                        <p:cTn id="45" dur="500"/>
                                        <p:tgtEl>
                                          <p:spTgt spid="923711"/>
                                        </p:tgtEl>
                                      </p:cBhvr>
                                    </p:animEffect>
                                  </p:childTnLst>
                                </p:cTn>
                              </p:par>
                            </p:childTnLst>
                          </p:cTn>
                        </p:par>
                        <p:par>
                          <p:cTn id="46" fill="hold" nodeType="afterGroup">
                            <p:stCondLst>
                              <p:cond delay="500"/>
                            </p:stCondLst>
                            <p:childTnLst>
                              <p:par>
                                <p:cTn id="47" presetID="23" presetClass="entr" presetSubtype="16" fill="hold" nodeType="afterEffect">
                                  <p:stCondLst>
                                    <p:cond delay="0"/>
                                  </p:stCondLst>
                                  <p:childTnLst>
                                    <p:set>
                                      <p:cBhvr>
                                        <p:cTn id="48" dur="1" fill="hold">
                                          <p:stCondLst>
                                            <p:cond delay="0"/>
                                          </p:stCondLst>
                                        </p:cTn>
                                        <p:tgtEl>
                                          <p:spTgt spid="923706"/>
                                        </p:tgtEl>
                                        <p:attrNameLst>
                                          <p:attrName>style.visibility</p:attrName>
                                        </p:attrNameLst>
                                      </p:cBhvr>
                                      <p:to>
                                        <p:strVal val="visible"/>
                                      </p:to>
                                    </p:set>
                                    <p:anim calcmode="lin" valueType="num">
                                      <p:cBhvr>
                                        <p:cTn id="49" dur="500" fill="hold"/>
                                        <p:tgtEl>
                                          <p:spTgt spid="923706"/>
                                        </p:tgtEl>
                                        <p:attrNameLst>
                                          <p:attrName>ppt_w</p:attrName>
                                        </p:attrNameLst>
                                      </p:cBhvr>
                                      <p:tavLst>
                                        <p:tav tm="0">
                                          <p:val>
                                            <p:fltVal val="0"/>
                                          </p:val>
                                        </p:tav>
                                        <p:tav tm="100000">
                                          <p:val>
                                            <p:strVal val="#ppt_w"/>
                                          </p:val>
                                        </p:tav>
                                      </p:tavLst>
                                    </p:anim>
                                    <p:anim calcmode="lin" valueType="num">
                                      <p:cBhvr>
                                        <p:cTn id="50" dur="500" fill="hold"/>
                                        <p:tgtEl>
                                          <p:spTgt spid="923706"/>
                                        </p:tgtEl>
                                        <p:attrNameLst>
                                          <p:attrName>ppt_h</p:attrName>
                                        </p:attrNameLst>
                                      </p:cBhvr>
                                      <p:tavLst>
                                        <p:tav tm="0">
                                          <p:val>
                                            <p:fltVal val="0"/>
                                          </p:val>
                                        </p:tav>
                                        <p:tav tm="100000">
                                          <p:val>
                                            <p:strVal val="#ppt_h"/>
                                          </p:val>
                                        </p:tav>
                                      </p:tavLst>
                                    </p:anim>
                                  </p:childTnLst>
                                </p:cTn>
                              </p:par>
                            </p:childTnLst>
                          </p:cTn>
                        </p:par>
                        <p:par>
                          <p:cTn id="51" fill="hold" nodeType="afterGroup">
                            <p:stCondLst>
                              <p:cond delay="1000"/>
                            </p:stCondLst>
                            <p:childTnLst>
                              <p:par>
                                <p:cTn id="52" presetID="22" presetClass="entr" presetSubtype="8" fill="hold" nodeType="afterEffect">
                                  <p:stCondLst>
                                    <p:cond delay="0"/>
                                  </p:stCondLst>
                                  <p:childTnLst>
                                    <p:set>
                                      <p:cBhvr>
                                        <p:cTn id="53" dur="1" fill="hold">
                                          <p:stCondLst>
                                            <p:cond delay="0"/>
                                          </p:stCondLst>
                                        </p:cTn>
                                        <p:tgtEl>
                                          <p:spTgt spid="923690"/>
                                        </p:tgtEl>
                                        <p:attrNameLst>
                                          <p:attrName>style.visibility</p:attrName>
                                        </p:attrNameLst>
                                      </p:cBhvr>
                                      <p:to>
                                        <p:strVal val="visible"/>
                                      </p:to>
                                    </p:set>
                                    <p:animEffect transition="in" filter="wipe(left)">
                                      <p:cBhvr>
                                        <p:cTn id="54" dur="500"/>
                                        <p:tgtEl>
                                          <p:spTgt spid="923690"/>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923651">
                                            <p:txEl>
                                              <p:pRg st="3" end="3"/>
                                            </p:txEl>
                                          </p:spTgt>
                                        </p:tgtEl>
                                        <p:attrNameLst>
                                          <p:attrName>style.visibility</p:attrName>
                                        </p:attrNameLst>
                                      </p:cBhvr>
                                      <p:to>
                                        <p:strVal val="visible"/>
                                      </p:to>
                                    </p:set>
                                    <p:anim calcmode="lin" valueType="num">
                                      <p:cBhvr additive="base">
                                        <p:cTn id="59" dur="500" fill="hold"/>
                                        <p:tgtEl>
                                          <p:spTgt spid="923651">
                                            <p:txEl>
                                              <p:pRg st="3" end="3"/>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92365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8" fill="hold" nodeType="clickEffect">
                                  <p:stCondLst>
                                    <p:cond delay="0"/>
                                  </p:stCondLst>
                                  <p:childTnLst>
                                    <p:set>
                                      <p:cBhvr>
                                        <p:cTn id="64" dur="1" fill="hold">
                                          <p:stCondLst>
                                            <p:cond delay="0"/>
                                          </p:stCondLst>
                                        </p:cTn>
                                        <p:tgtEl>
                                          <p:spTgt spid="923691"/>
                                        </p:tgtEl>
                                        <p:attrNameLst>
                                          <p:attrName>style.visibility</p:attrName>
                                        </p:attrNameLst>
                                      </p:cBhvr>
                                      <p:to>
                                        <p:strVal val="visible"/>
                                      </p:to>
                                    </p:set>
                                    <p:animEffect transition="in" filter="wipe(left)">
                                      <p:cBhvr>
                                        <p:cTn id="65" dur="500"/>
                                        <p:tgtEl>
                                          <p:spTgt spid="923691"/>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8" fill="hold" nodeType="clickEffect">
                                  <p:stCondLst>
                                    <p:cond delay="0"/>
                                  </p:stCondLst>
                                  <p:childTnLst>
                                    <p:set>
                                      <p:cBhvr>
                                        <p:cTn id="69" dur="1" fill="hold">
                                          <p:stCondLst>
                                            <p:cond delay="0"/>
                                          </p:stCondLst>
                                        </p:cTn>
                                        <p:tgtEl>
                                          <p:spTgt spid="923696"/>
                                        </p:tgtEl>
                                        <p:attrNameLst>
                                          <p:attrName>style.visibility</p:attrName>
                                        </p:attrNameLst>
                                      </p:cBhvr>
                                      <p:to>
                                        <p:strVal val="visible"/>
                                      </p:to>
                                    </p:set>
                                    <p:animEffect transition="in" filter="wipe(left)">
                                      <p:cBhvr>
                                        <p:cTn id="70" dur="500"/>
                                        <p:tgtEl>
                                          <p:spTgt spid="923696"/>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8" fill="hold" nodeType="clickEffect">
                                  <p:stCondLst>
                                    <p:cond delay="0"/>
                                  </p:stCondLst>
                                  <p:childTnLst>
                                    <p:set>
                                      <p:cBhvr>
                                        <p:cTn id="74" dur="1" fill="hold">
                                          <p:stCondLst>
                                            <p:cond delay="0"/>
                                          </p:stCondLst>
                                        </p:cTn>
                                        <p:tgtEl>
                                          <p:spTgt spid="923697"/>
                                        </p:tgtEl>
                                        <p:attrNameLst>
                                          <p:attrName>style.visibility</p:attrName>
                                        </p:attrNameLst>
                                      </p:cBhvr>
                                      <p:to>
                                        <p:strVal val="visible"/>
                                      </p:to>
                                    </p:set>
                                    <p:animEffect transition="in" filter="wipe(left)">
                                      <p:cBhvr>
                                        <p:cTn id="75" dur="500"/>
                                        <p:tgtEl>
                                          <p:spTgt spid="923697"/>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8" fill="hold" nodeType="clickEffect">
                                  <p:stCondLst>
                                    <p:cond delay="0"/>
                                  </p:stCondLst>
                                  <p:childTnLst>
                                    <p:set>
                                      <p:cBhvr>
                                        <p:cTn id="79" dur="1" fill="hold">
                                          <p:stCondLst>
                                            <p:cond delay="0"/>
                                          </p:stCondLst>
                                        </p:cTn>
                                        <p:tgtEl>
                                          <p:spTgt spid="923698"/>
                                        </p:tgtEl>
                                        <p:attrNameLst>
                                          <p:attrName>style.visibility</p:attrName>
                                        </p:attrNameLst>
                                      </p:cBhvr>
                                      <p:to>
                                        <p:strVal val="visible"/>
                                      </p:to>
                                    </p:set>
                                    <p:animEffect transition="in" filter="wipe(left)">
                                      <p:cBhvr>
                                        <p:cTn id="80" dur="500"/>
                                        <p:tgtEl>
                                          <p:spTgt spid="923698"/>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22" presetClass="entr" presetSubtype="8" fill="hold" nodeType="clickEffect">
                                  <p:stCondLst>
                                    <p:cond delay="0"/>
                                  </p:stCondLst>
                                  <p:childTnLst>
                                    <p:set>
                                      <p:cBhvr>
                                        <p:cTn id="84" dur="1" fill="hold">
                                          <p:stCondLst>
                                            <p:cond delay="0"/>
                                          </p:stCondLst>
                                        </p:cTn>
                                        <p:tgtEl>
                                          <p:spTgt spid="923699"/>
                                        </p:tgtEl>
                                        <p:attrNameLst>
                                          <p:attrName>style.visibility</p:attrName>
                                        </p:attrNameLst>
                                      </p:cBhvr>
                                      <p:to>
                                        <p:strVal val="visible"/>
                                      </p:to>
                                    </p:set>
                                    <p:animEffect transition="in" filter="wipe(left)">
                                      <p:cBhvr>
                                        <p:cTn id="85" dur="500"/>
                                        <p:tgtEl>
                                          <p:spTgt spid="923699"/>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22" presetClass="entr" presetSubtype="8" fill="hold" nodeType="clickEffect">
                                  <p:stCondLst>
                                    <p:cond delay="0"/>
                                  </p:stCondLst>
                                  <p:childTnLst>
                                    <p:set>
                                      <p:cBhvr>
                                        <p:cTn id="89" dur="1" fill="hold">
                                          <p:stCondLst>
                                            <p:cond delay="0"/>
                                          </p:stCondLst>
                                        </p:cTn>
                                        <p:tgtEl>
                                          <p:spTgt spid="923700"/>
                                        </p:tgtEl>
                                        <p:attrNameLst>
                                          <p:attrName>style.visibility</p:attrName>
                                        </p:attrNameLst>
                                      </p:cBhvr>
                                      <p:to>
                                        <p:strVal val="visible"/>
                                      </p:to>
                                    </p:set>
                                    <p:animEffect transition="in" filter="wipe(left)">
                                      <p:cBhvr>
                                        <p:cTn id="90" dur="500"/>
                                        <p:tgtEl>
                                          <p:spTgt spid="923700"/>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2" presetClass="entr" presetSubtype="8" fill="hold" grpId="0" nodeType="clickEffect">
                                  <p:stCondLst>
                                    <p:cond delay="0"/>
                                  </p:stCondLst>
                                  <p:childTnLst>
                                    <p:set>
                                      <p:cBhvr>
                                        <p:cTn id="94" dur="1" fill="hold">
                                          <p:stCondLst>
                                            <p:cond delay="0"/>
                                          </p:stCondLst>
                                        </p:cTn>
                                        <p:tgtEl>
                                          <p:spTgt spid="923701">
                                            <p:txEl>
                                              <p:pRg st="0" end="0"/>
                                            </p:txEl>
                                          </p:spTgt>
                                        </p:tgtEl>
                                        <p:attrNameLst>
                                          <p:attrName>style.visibility</p:attrName>
                                        </p:attrNameLst>
                                      </p:cBhvr>
                                      <p:to>
                                        <p:strVal val="visible"/>
                                      </p:to>
                                    </p:set>
                                    <p:anim calcmode="lin" valueType="num">
                                      <p:cBhvr additive="base">
                                        <p:cTn id="95" dur="500" fill="hold"/>
                                        <p:tgtEl>
                                          <p:spTgt spid="923701">
                                            <p:txEl>
                                              <p:pRg st="0" end="0"/>
                                            </p:txEl>
                                          </p:spTgt>
                                        </p:tgtEl>
                                        <p:attrNameLst>
                                          <p:attrName>ppt_x</p:attrName>
                                        </p:attrNameLst>
                                      </p:cBhvr>
                                      <p:tavLst>
                                        <p:tav tm="0">
                                          <p:val>
                                            <p:strVal val="0-#ppt_w/2"/>
                                          </p:val>
                                        </p:tav>
                                        <p:tav tm="100000">
                                          <p:val>
                                            <p:strVal val="#ppt_x"/>
                                          </p:val>
                                        </p:tav>
                                      </p:tavLst>
                                    </p:anim>
                                    <p:anim calcmode="lin" valueType="num">
                                      <p:cBhvr additive="base">
                                        <p:cTn id="96" dur="500" fill="hold"/>
                                        <p:tgtEl>
                                          <p:spTgt spid="923701">
                                            <p:txEl>
                                              <p:pRg st="0" end="0"/>
                                            </p:txEl>
                                          </p:spTgt>
                                        </p:tgtEl>
                                        <p:attrNameLst>
                                          <p:attrName>ppt_y</p:attrName>
                                        </p:attrNameLst>
                                      </p:cBhvr>
                                      <p:tavLst>
                                        <p:tav tm="0">
                                          <p:val>
                                            <p:strVal val="#ppt_y"/>
                                          </p:val>
                                        </p:tav>
                                        <p:tav tm="100000">
                                          <p:val>
                                            <p:strVal val="#ppt_y"/>
                                          </p:val>
                                        </p:tav>
                                      </p:tavLst>
                                    </p:anim>
                                  </p:childTnLst>
                                </p:cTn>
                              </p:par>
                            </p:childTnLst>
                          </p:cTn>
                        </p:par>
                        <p:par>
                          <p:cTn id="97" fill="hold" nodeType="afterGroup">
                            <p:stCondLst>
                              <p:cond delay="500"/>
                            </p:stCondLst>
                            <p:childTnLst>
                              <p:par>
                                <p:cTn id="98" presetID="22" presetClass="entr" presetSubtype="8" fill="hold" nodeType="afterEffect">
                                  <p:stCondLst>
                                    <p:cond delay="0"/>
                                  </p:stCondLst>
                                  <p:childTnLst>
                                    <p:set>
                                      <p:cBhvr>
                                        <p:cTn id="99" dur="1" fill="hold">
                                          <p:stCondLst>
                                            <p:cond delay="0"/>
                                          </p:stCondLst>
                                        </p:cTn>
                                        <p:tgtEl>
                                          <p:spTgt spid="923702"/>
                                        </p:tgtEl>
                                        <p:attrNameLst>
                                          <p:attrName>style.visibility</p:attrName>
                                        </p:attrNameLst>
                                      </p:cBhvr>
                                      <p:to>
                                        <p:strVal val="visible"/>
                                      </p:to>
                                    </p:set>
                                    <p:animEffect transition="in" filter="wipe(left)">
                                      <p:cBhvr>
                                        <p:cTn id="100" dur="500"/>
                                        <p:tgtEl>
                                          <p:spTgt spid="923702"/>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 presetClass="entr" presetSubtype="8" fill="hold" grpId="0" nodeType="clickEffect">
                                  <p:stCondLst>
                                    <p:cond delay="0"/>
                                  </p:stCondLst>
                                  <p:childTnLst>
                                    <p:set>
                                      <p:cBhvr>
                                        <p:cTn id="104" dur="1" fill="hold">
                                          <p:stCondLst>
                                            <p:cond delay="0"/>
                                          </p:stCondLst>
                                        </p:cTn>
                                        <p:tgtEl>
                                          <p:spTgt spid="923701">
                                            <p:txEl>
                                              <p:pRg st="1" end="1"/>
                                            </p:txEl>
                                          </p:spTgt>
                                        </p:tgtEl>
                                        <p:attrNameLst>
                                          <p:attrName>style.visibility</p:attrName>
                                        </p:attrNameLst>
                                      </p:cBhvr>
                                      <p:to>
                                        <p:strVal val="visible"/>
                                      </p:to>
                                    </p:set>
                                    <p:anim calcmode="lin" valueType="num">
                                      <p:cBhvr additive="base">
                                        <p:cTn id="105" dur="500" fill="hold"/>
                                        <p:tgtEl>
                                          <p:spTgt spid="923701">
                                            <p:txEl>
                                              <p:pRg st="1" end="1"/>
                                            </p:txEl>
                                          </p:spTgt>
                                        </p:tgtEl>
                                        <p:attrNameLst>
                                          <p:attrName>ppt_x</p:attrName>
                                        </p:attrNameLst>
                                      </p:cBhvr>
                                      <p:tavLst>
                                        <p:tav tm="0">
                                          <p:val>
                                            <p:strVal val="0-#ppt_w/2"/>
                                          </p:val>
                                        </p:tav>
                                        <p:tav tm="100000">
                                          <p:val>
                                            <p:strVal val="#ppt_x"/>
                                          </p:val>
                                        </p:tav>
                                      </p:tavLst>
                                    </p:anim>
                                    <p:anim calcmode="lin" valueType="num">
                                      <p:cBhvr additive="base">
                                        <p:cTn id="106" dur="500" fill="hold"/>
                                        <p:tgtEl>
                                          <p:spTgt spid="923701">
                                            <p:txEl>
                                              <p:pRg st="1" end="1"/>
                                            </p:txEl>
                                          </p:spTgt>
                                        </p:tgtEl>
                                        <p:attrNameLst>
                                          <p:attrName>ppt_y</p:attrName>
                                        </p:attrNameLst>
                                      </p:cBhvr>
                                      <p:tavLst>
                                        <p:tav tm="0">
                                          <p:val>
                                            <p:strVal val="#ppt_y"/>
                                          </p:val>
                                        </p:tav>
                                        <p:tav tm="100000">
                                          <p:val>
                                            <p:strVal val="#ppt_y"/>
                                          </p:val>
                                        </p:tav>
                                      </p:tavLst>
                                    </p:anim>
                                  </p:childTnLst>
                                </p:cTn>
                              </p:par>
                            </p:childTnLst>
                          </p:cTn>
                        </p:par>
                        <p:par>
                          <p:cTn id="107" fill="hold" nodeType="afterGroup">
                            <p:stCondLst>
                              <p:cond delay="500"/>
                            </p:stCondLst>
                            <p:childTnLst>
                              <p:par>
                                <p:cTn id="108" presetID="22" presetClass="entr" presetSubtype="8" fill="hold" nodeType="afterEffect">
                                  <p:stCondLst>
                                    <p:cond delay="0"/>
                                  </p:stCondLst>
                                  <p:childTnLst>
                                    <p:set>
                                      <p:cBhvr>
                                        <p:cTn id="109" dur="1" fill="hold">
                                          <p:stCondLst>
                                            <p:cond delay="0"/>
                                          </p:stCondLst>
                                        </p:cTn>
                                        <p:tgtEl>
                                          <p:spTgt spid="923703"/>
                                        </p:tgtEl>
                                        <p:attrNameLst>
                                          <p:attrName>style.visibility</p:attrName>
                                        </p:attrNameLst>
                                      </p:cBhvr>
                                      <p:to>
                                        <p:strVal val="visible"/>
                                      </p:to>
                                    </p:set>
                                    <p:animEffect transition="in" filter="wipe(left)">
                                      <p:cBhvr>
                                        <p:cTn id="110" dur="500"/>
                                        <p:tgtEl>
                                          <p:spTgt spid="923703"/>
                                        </p:tgtEl>
                                      </p:cBhvr>
                                    </p:animEffect>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
                                        </p:tgtEl>
                                        <p:attrNameLst>
                                          <p:attrName>style.visibility</p:attrName>
                                        </p:attrNameLst>
                                      </p:cBhvr>
                                      <p:to>
                                        <p:strVal val="visible"/>
                                      </p:to>
                                    </p:set>
                                    <p:anim calcmode="lin" valueType="num">
                                      <p:cBhvr additive="base">
                                        <p:cTn id="115" dur="500" fill="hold"/>
                                        <p:tgtEl>
                                          <p:spTgt spid="2"/>
                                        </p:tgtEl>
                                        <p:attrNameLst>
                                          <p:attrName>ppt_x</p:attrName>
                                        </p:attrNameLst>
                                      </p:cBhvr>
                                      <p:tavLst>
                                        <p:tav tm="0">
                                          <p:val>
                                            <p:strVal val="#ppt_x"/>
                                          </p:val>
                                        </p:tav>
                                        <p:tav tm="100000">
                                          <p:val>
                                            <p:strVal val="#ppt_x"/>
                                          </p:val>
                                        </p:tav>
                                      </p:tavLst>
                                    </p:anim>
                                    <p:anim calcmode="lin" valueType="num">
                                      <p:cBhvr additive="base">
                                        <p:cTn id="1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651" grpId="0" build="p"/>
      <p:bldP spid="923689" grpId="0" animBg="1"/>
      <p:bldP spid="923701" grpId="0" build="p"/>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4400">
                <a:solidFill>
                  <a:schemeClr val="tx1"/>
                </a:solidFill>
              </a:rPr>
              <a:t>Refraction and Images</a:t>
            </a:r>
          </a:p>
        </p:txBody>
      </p:sp>
      <p:sp>
        <p:nvSpPr>
          <p:cNvPr id="906243" name="Text Box 3"/>
          <p:cNvSpPr txBox="1">
            <a:spLocks noChangeArrowheads="1"/>
          </p:cNvSpPr>
          <p:nvPr/>
        </p:nvSpPr>
        <p:spPr bwMode="auto">
          <a:xfrm>
            <a:off x="0" y="685800"/>
            <a:ext cx="83058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buFontTx/>
              <a:buChar char="•"/>
            </a:pPr>
            <a:r>
              <a:rPr lang="en-US" sz="2400" dirty="0">
                <a:solidFill>
                  <a:srgbClr val="009900"/>
                </a:solidFill>
              </a:rPr>
              <a:t>Now let’s try a spherical surface between two regions with different indices of refraction</a:t>
            </a:r>
          </a:p>
          <a:p>
            <a:pPr eaLnBrk="1" hangingPunct="1">
              <a:buFontTx/>
              <a:buChar char="•"/>
            </a:pPr>
            <a:r>
              <a:rPr lang="en-US" sz="2400" dirty="0">
                <a:solidFill>
                  <a:srgbClr val="009900"/>
                </a:solidFill>
              </a:rPr>
              <a:t>Region of radius </a:t>
            </a:r>
            <a:r>
              <a:rPr lang="en-US" sz="2400" i="1" dirty="0">
                <a:solidFill>
                  <a:srgbClr val="009900"/>
                </a:solidFill>
              </a:rPr>
              <a:t>R</a:t>
            </a:r>
            <a:r>
              <a:rPr lang="en-US" sz="2400" dirty="0">
                <a:solidFill>
                  <a:srgbClr val="009900"/>
                </a:solidFill>
              </a:rPr>
              <a:t>, center </a:t>
            </a:r>
            <a:r>
              <a:rPr lang="en-US" sz="2400" i="1" dirty="0">
                <a:solidFill>
                  <a:srgbClr val="009900"/>
                </a:solidFill>
              </a:rPr>
              <a:t>C</a:t>
            </a:r>
            <a:r>
              <a:rPr lang="en-US" sz="2400" dirty="0">
                <a:solidFill>
                  <a:srgbClr val="009900"/>
                </a:solidFill>
              </a:rPr>
              <a:t>, convex in front:</a:t>
            </a:r>
          </a:p>
          <a:p>
            <a:pPr eaLnBrk="1" hangingPunct="1"/>
            <a:r>
              <a:rPr lang="en-US" sz="2400" b="1" u="sng" dirty="0">
                <a:solidFill>
                  <a:schemeClr val="tx1"/>
                </a:solidFill>
                <a:sym typeface="Symbol" pitchFamily="18" charset="2"/>
              </a:rPr>
              <a:t>Two easy rays to compute:</a:t>
            </a:r>
          </a:p>
          <a:p>
            <a:pPr eaLnBrk="1" hangingPunct="1">
              <a:buFontTx/>
              <a:buChar char="•"/>
            </a:pPr>
            <a:r>
              <a:rPr lang="en-US" sz="2400" dirty="0">
                <a:solidFill>
                  <a:srgbClr val="FF0000"/>
                </a:solidFill>
                <a:sym typeface="Symbol" pitchFamily="18" charset="2"/>
              </a:rPr>
              <a:t>Ray towards the center continues straight</a:t>
            </a:r>
          </a:p>
          <a:p>
            <a:pPr eaLnBrk="1" hangingPunct="1">
              <a:buFontTx/>
              <a:buChar char="•"/>
            </a:pPr>
            <a:r>
              <a:rPr lang="en-US" sz="2400" dirty="0">
                <a:solidFill>
                  <a:schemeClr val="accent2"/>
                </a:solidFill>
                <a:sym typeface="Symbol" pitchFamily="18" charset="2"/>
              </a:rPr>
              <a:t>Ray towards at the vertex follows Snell’s </a:t>
            </a:r>
            <a:r>
              <a:rPr lang="en-US" sz="2400" dirty="0" smtClean="0">
                <a:solidFill>
                  <a:schemeClr val="accent2"/>
                </a:solidFill>
                <a:sym typeface="Symbol" pitchFamily="18" charset="2"/>
              </a:rPr>
              <a:t>Law</a:t>
            </a:r>
            <a:endParaRPr lang="en-US" sz="2400" dirty="0">
              <a:solidFill>
                <a:schemeClr val="accent2"/>
              </a:solidFill>
              <a:sym typeface="Symbol" pitchFamily="18" charset="2"/>
            </a:endParaRPr>
          </a:p>
        </p:txBody>
      </p:sp>
      <p:sp>
        <p:nvSpPr>
          <p:cNvPr id="906275" name="Rectangle 35"/>
          <p:cNvSpPr>
            <a:spLocks noChangeArrowheads="1"/>
          </p:cNvSpPr>
          <p:nvPr/>
        </p:nvSpPr>
        <p:spPr bwMode="auto">
          <a:xfrm>
            <a:off x="5791200" y="3276600"/>
            <a:ext cx="3352800" cy="1752600"/>
          </a:xfrm>
          <a:prstGeom prst="rect">
            <a:avLst/>
          </a:prstGeom>
          <a:gradFill rotWithShape="1">
            <a:gsLst>
              <a:gs pos="0">
                <a:schemeClr val="hlink"/>
              </a:gs>
              <a:gs pos="50000">
                <a:srgbClr val="CCFFFF"/>
              </a:gs>
              <a:gs pos="100000">
                <a:schemeClr va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6278" name="Freeform 38"/>
          <p:cNvSpPr>
            <a:spLocks/>
          </p:cNvSpPr>
          <p:nvPr/>
        </p:nvSpPr>
        <p:spPr bwMode="auto">
          <a:xfrm>
            <a:off x="5562600" y="3276600"/>
            <a:ext cx="228600" cy="1752600"/>
          </a:xfrm>
          <a:custGeom>
            <a:avLst/>
            <a:gdLst>
              <a:gd name="T0" fmla="*/ 192 w 192"/>
              <a:gd name="T1" fmla="*/ 0 h 1104"/>
              <a:gd name="T2" fmla="*/ 0 w 192"/>
              <a:gd name="T3" fmla="*/ 576 h 1104"/>
              <a:gd name="T4" fmla="*/ 192 w 192"/>
              <a:gd name="T5" fmla="*/ 1104 h 1104"/>
            </a:gdLst>
            <a:ahLst/>
            <a:cxnLst>
              <a:cxn ang="0">
                <a:pos x="T0" y="T1"/>
              </a:cxn>
              <a:cxn ang="0">
                <a:pos x="T2" y="T3"/>
              </a:cxn>
              <a:cxn ang="0">
                <a:pos x="T4" y="T5"/>
              </a:cxn>
            </a:cxnLst>
            <a:rect l="0" t="0" r="r" b="b"/>
            <a:pathLst>
              <a:path w="192" h="1104">
                <a:moveTo>
                  <a:pt x="192" y="0"/>
                </a:moveTo>
                <a:cubicBezTo>
                  <a:pt x="96" y="196"/>
                  <a:pt x="0" y="392"/>
                  <a:pt x="0" y="576"/>
                </a:cubicBezTo>
                <a:cubicBezTo>
                  <a:pt x="0" y="760"/>
                  <a:pt x="96" y="932"/>
                  <a:pt x="192" y="1104"/>
                </a:cubicBezTo>
              </a:path>
            </a:pathLst>
          </a:custGeom>
          <a:gradFill rotWithShape="1">
            <a:gsLst>
              <a:gs pos="0">
                <a:schemeClr val="hlink"/>
              </a:gs>
              <a:gs pos="50000">
                <a:srgbClr val="CCFFFF"/>
              </a:gs>
              <a:gs pos="100000">
                <a:schemeClr va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58374" name="Line 39"/>
          <p:cNvSpPr>
            <a:spLocks noChangeShapeType="1"/>
          </p:cNvSpPr>
          <p:nvPr/>
        </p:nvSpPr>
        <p:spPr bwMode="auto">
          <a:xfrm>
            <a:off x="4267200" y="4191000"/>
            <a:ext cx="4724400" cy="0"/>
          </a:xfrm>
          <a:prstGeom prst="line">
            <a:avLst/>
          </a:prstGeom>
          <a:noFill/>
          <a:ln w="2857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75" name="AutoShape 40"/>
          <p:cNvSpPr>
            <a:spLocks noChangeArrowheads="1"/>
          </p:cNvSpPr>
          <p:nvPr/>
        </p:nvSpPr>
        <p:spPr bwMode="auto">
          <a:xfrm flipV="1">
            <a:off x="4114800" y="3429000"/>
            <a:ext cx="381000" cy="762000"/>
          </a:xfrm>
          <a:prstGeom prst="downArrow">
            <a:avLst>
              <a:gd name="adj1" fmla="val 50000"/>
              <a:gd name="adj2" fmla="val 50000"/>
            </a:avLst>
          </a:prstGeom>
          <a:solidFill>
            <a:srgbClr val="CCFFFF"/>
          </a:solidFill>
          <a:ln w="2857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58376" name="Text Box 41"/>
          <p:cNvSpPr txBox="1">
            <a:spLocks noChangeArrowheads="1"/>
          </p:cNvSpPr>
          <p:nvPr/>
        </p:nvSpPr>
        <p:spPr bwMode="auto">
          <a:xfrm>
            <a:off x="4953000" y="31242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spcBef>
                <a:spcPct val="50000"/>
              </a:spcBef>
            </a:pPr>
            <a:r>
              <a:rPr lang="en-US" sz="2400" i="1">
                <a:solidFill>
                  <a:schemeClr val="tx1"/>
                </a:solidFill>
                <a:sym typeface="Symbol" pitchFamily="18" charset="2"/>
              </a:rPr>
              <a:t>n</a:t>
            </a:r>
            <a:r>
              <a:rPr lang="en-US" sz="2400" baseline="-25000">
                <a:solidFill>
                  <a:schemeClr val="tx1"/>
                </a:solidFill>
                <a:sym typeface="Symbol" pitchFamily="18" charset="2"/>
              </a:rPr>
              <a:t>1</a:t>
            </a:r>
            <a:endParaRPr lang="en-US" sz="2400" i="1">
              <a:solidFill>
                <a:schemeClr val="tx1"/>
              </a:solidFill>
              <a:sym typeface="Symbol" pitchFamily="18" charset="2"/>
            </a:endParaRPr>
          </a:p>
        </p:txBody>
      </p:sp>
      <p:sp>
        <p:nvSpPr>
          <p:cNvPr id="58377" name="Text Box 42"/>
          <p:cNvSpPr txBox="1">
            <a:spLocks noChangeArrowheads="1"/>
          </p:cNvSpPr>
          <p:nvPr/>
        </p:nvSpPr>
        <p:spPr bwMode="auto">
          <a:xfrm>
            <a:off x="5715000" y="45720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spcBef>
                <a:spcPct val="50000"/>
              </a:spcBef>
            </a:pPr>
            <a:r>
              <a:rPr lang="en-US" sz="2400" i="1">
                <a:solidFill>
                  <a:schemeClr val="tx1"/>
                </a:solidFill>
                <a:sym typeface="Symbol" pitchFamily="18" charset="2"/>
              </a:rPr>
              <a:t>n</a:t>
            </a:r>
            <a:r>
              <a:rPr lang="en-US" sz="2400" baseline="-25000">
                <a:solidFill>
                  <a:schemeClr val="tx1"/>
                </a:solidFill>
                <a:sym typeface="Symbol" pitchFamily="18" charset="2"/>
              </a:rPr>
              <a:t>2</a:t>
            </a:r>
            <a:endParaRPr lang="en-US" sz="2400" i="1">
              <a:solidFill>
                <a:schemeClr val="tx1"/>
              </a:solidFill>
              <a:sym typeface="Symbol" pitchFamily="18" charset="2"/>
            </a:endParaRPr>
          </a:p>
        </p:txBody>
      </p:sp>
      <p:sp>
        <p:nvSpPr>
          <p:cNvPr id="58378" name="Text Box 44"/>
          <p:cNvSpPr txBox="1">
            <a:spLocks noChangeArrowheads="1"/>
          </p:cNvSpPr>
          <p:nvPr/>
        </p:nvSpPr>
        <p:spPr bwMode="auto">
          <a:xfrm>
            <a:off x="6705600" y="3733800"/>
            <a:ext cx="381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2400" b="1" i="1">
                <a:solidFill>
                  <a:schemeClr val="tx1"/>
                </a:solidFill>
                <a:sym typeface="Symbol" pitchFamily="18" charset="2"/>
              </a:rPr>
              <a:t>C</a:t>
            </a:r>
          </a:p>
        </p:txBody>
      </p:sp>
      <p:sp>
        <p:nvSpPr>
          <p:cNvPr id="58379" name="Oval 45"/>
          <p:cNvSpPr>
            <a:spLocks noChangeArrowheads="1"/>
          </p:cNvSpPr>
          <p:nvPr/>
        </p:nvSpPr>
        <p:spPr bwMode="auto">
          <a:xfrm>
            <a:off x="6807200" y="4152900"/>
            <a:ext cx="96838" cy="76200"/>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80" name="Text Box 46"/>
          <p:cNvSpPr txBox="1">
            <a:spLocks noChangeArrowheads="1"/>
          </p:cNvSpPr>
          <p:nvPr/>
        </p:nvSpPr>
        <p:spPr bwMode="auto">
          <a:xfrm>
            <a:off x="3810000" y="35814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spcBef>
                <a:spcPct val="50000"/>
              </a:spcBef>
            </a:pPr>
            <a:r>
              <a:rPr lang="en-US" sz="2400" i="1">
                <a:solidFill>
                  <a:schemeClr val="tx1"/>
                </a:solidFill>
                <a:sym typeface="Symbol" pitchFamily="18" charset="2"/>
              </a:rPr>
              <a:t>h</a:t>
            </a:r>
          </a:p>
        </p:txBody>
      </p:sp>
      <p:sp>
        <p:nvSpPr>
          <p:cNvPr id="906288" name="Line 48"/>
          <p:cNvSpPr>
            <a:spLocks noChangeShapeType="1"/>
          </p:cNvSpPr>
          <p:nvPr/>
        </p:nvSpPr>
        <p:spPr bwMode="auto">
          <a:xfrm>
            <a:off x="4267200" y="3429000"/>
            <a:ext cx="1295400" cy="3810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83" name="Text Box 50"/>
          <p:cNvSpPr txBox="1">
            <a:spLocks noChangeArrowheads="1"/>
          </p:cNvSpPr>
          <p:nvPr/>
        </p:nvSpPr>
        <p:spPr bwMode="auto">
          <a:xfrm>
            <a:off x="3810000" y="40386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spcBef>
                <a:spcPct val="50000"/>
              </a:spcBef>
            </a:pPr>
            <a:r>
              <a:rPr lang="en-US" sz="2400" i="1">
                <a:solidFill>
                  <a:schemeClr val="tx1"/>
                </a:solidFill>
                <a:sym typeface="Symbol" pitchFamily="18" charset="2"/>
              </a:rPr>
              <a:t>P</a:t>
            </a:r>
          </a:p>
        </p:txBody>
      </p:sp>
      <p:sp>
        <p:nvSpPr>
          <p:cNvPr id="58384" name="Oval 51"/>
          <p:cNvSpPr>
            <a:spLocks noChangeArrowheads="1"/>
          </p:cNvSpPr>
          <p:nvPr/>
        </p:nvSpPr>
        <p:spPr bwMode="auto">
          <a:xfrm>
            <a:off x="4246563" y="4152900"/>
            <a:ext cx="96837" cy="76200"/>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85" name="Text Box 52"/>
          <p:cNvSpPr txBox="1">
            <a:spLocks noChangeArrowheads="1"/>
          </p:cNvSpPr>
          <p:nvPr/>
        </p:nvSpPr>
        <p:spPr bwMode="auto">
          <a:xfrm>
            <a:off x="4038600" y="30480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spcBef>
                <a:spcPct val="50000"/>
              </a:spcBef>
            </a:pPr>
            <a:r>
              <a:rPr lang="en-US" sz="2400" i="1">
                <a:solidFill>
                  <a:schemeClr val="tx1"/>
                </a:solidFill>
                <a:sym typeface="Symbol" pitchFamily="18" charset="2"/>
              </a:rPr>
              <a:t>X</a:t>
            </a:r>
          </a:p>
        </p:txBody>
      </p:sp>
      <p:sp>
        <p:nvSpPr>
          <p:cNvPr id="58386" name="Oval 53"/>
          <p:cNvSpPr>
            <a:spLocks noChangeArrowheads="1"/>
          </p:cNvSpPr>
          <p:nvPr/>
        </p:nvSpPr>
        <p:spPr bwMode="auto">
          <a:xfrm>
            <a:off x="4241800" y="3390900"/>
            <a:ext cx="96838" cy="76200"/>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87" name="Text Box 54"/>
          <p:cNvSpPr txBox="1">
            <a:spLocks noChangeArrowheads="1"/>
          </p:cNvSpPr>
          <p:nvPr/>
        </p:nvSpPr>
        <p:spPr bwMode="auto">
          <a:xfrm>
            <a:off x="4724400" y="42672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spcBef>
                <a:spcPct val="50000"/>
              </a:spcBef>
            </a:pPr>
            <a:r>
              <a:rPr lang="en-US" sz="2400" i="1">
                <a:solidFill>
                  <a:schemeClr val="tx1"/>
                </a:solidFill>
                <a:sym typeface="Symbol" pitchFamily="18" charset="2"/>
              </a:rPr>
              <a:t>p</a:t>
            </a:r>
          </a:p>
        </p:txBody>
      </p:sp>
      <p:sp>
        <p:nvSpPr>
          <p:cNvPr id="906295" name="Line 55"/>
          <p:cNvSpPr>
            <a:spLocks noChangeShapeType="1"/>
          </p:cNvSpPr>
          <p:nvPr/>
        </p:nvSpPr>
        <p:spPr bwMode="auto">
          <a:xfrm>
            <a:off x="5562600" y="3810000"/>
            <a:ext cx="3276600" cy="9906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6296" name="Line 56"/>
          <p:cNvSpPr>
            <a:spLocks noChangeShapeType="1"/>
          </p:cNvSpPr>
          <p:nvPr/>
        </p:nvSpPr>
        <p:spPr bwMode="auto">
          <a:xfrm>
            <a:off x="4267200" y="3429000"/>
            <a:ext cx="1295400" cy="7620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6297" name="Line 57"/>
          <p:cNvSpPr>
            <a:spLocks noChangeShapeType="1"/>
          </p:cNvSpPr>
          <p:nvPr/>
        </p:nvSpPr>
        <p:spPr bwMode="auto">
          <a:xfrm>
            <a:off x="5562600" y="4191000"/>
            <a:ext cx="3352800" cy="6096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906325" name="Group 85"/>
          <p:cNvGrpSpPr>
            <a:grpSpLocks/>
          </p:cNvGrpSpPr>
          <p:nvPr/>
        </p:nvGrpSpPr>
        <p:grpSpPr bwMode="auto">
          <a:xfrm>
            <a:off x="5562600" y="3276600"/>
            <a:ext cx="3124200" cy="457200"/>
            <a:chOff x="3504" y="2064"/>
            <a:chExt cx="1968" cy="288"/>
          </a:xfrm>
        </p:grpSpPr>
        <p:sp>
          <p:nvSpPr>
            <p:cNvPr id="58418" name="Line 60"/>
            <p:cNvSpPr>
              <a:spLocks noChangeShapeType="1"/>
            </p:cNvSpPr>
            <p:nvPr/>
          </p:nvSpPr>
          <p:spPr bwMode="auto">
            <a:xfrm>
              <a:off x="3504" y="2352"/>
              <a:ext cx="1968" cy="0"/>
            </a:xfrm>
            <a:prstGeom prst="line">
              <a:avLst/>
            </a:prstGeom>
            <a:noFill/>
            <a:ln w="28575">
              <a:solidFill>
                <a:schemeClr val="tx1"/>
              </a:solidFill>
              <a:prstDash val="sysDot"/>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19" name="Text Box 62"/>
            <p:cNvSpPr txBox="1">
              <a:spLocks noChangeArrowheads="1"/>
            </p:cNvSpPr>
            <p:nvPr/>
          </p:nvSpPr>
          <p:spPr bwMode="auto">
            <a:xfrm>
              <a:off x="4320" y="2064"/>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spcBef>
                  <a:spcPct val="50000"/>
                </a:spcBef>
              </a:pPr>
              <a:r>
                <a:rPr lang="en-US" sz="2400" i="1">
                  <a:solidFill>
                    <a:schemeClr val="tx1"/>
                  </a:solidFill>
                  <a:sym typeface="Symbol" pitchFamily="18" charset="2"/>
                </a:rPr>
                <a:t>q</a:t>
              </a:r>
            </a:p>
          </p:txBody>
        </p:sp>
      </p:grpSp>
      <p:graphicFrame>
        <p:nvGraphicFramePr>
          <p:cNvPr id="906307" name="Object 67"/>
          <p:cNvGraphicFramePr>
            <a:graphicFrameLocks noChangeAspect="1"/>
          </p:cNvGraphicFramePr>
          <p:nvPr/>
        </p:nvGraphicFramePr>
        <p:xfrm>
          <a:off x="6148388" y="1066800"/>
          <a:ext cx="2779712" cy="500063"/>
        </p:xfrm>
        <a:graphic>
          <a:graphicData uri="http://schemas.openxmlformats.org/presentationml/2006/ole">
            <mc:AlternateContent xmlns:mc="http://schemas.openxmlformats.org/markup-compatibility/2006">
              <mc:Choice xmlns:v="urn:schemas-microsoft-com:vml" Requires="v">
                <p:oleObj spid="_x0000_s58993" name="Equation" r:id="rId3" imgW="1130300" imgH="228600" progId="Equation.DSMT4">
                  <p:embed/>
                </p:oleObj>
              </mc:Choice>
              <mc:Fallback>
                <p:oleObj name="Equation" r:id="rId3" imgW="1130300" imgH="228600" progId="Equation.DSMT4">
                  <p:embed/>
                  <p:pic>
                    <p:nvPicPr>
                      <p:cNvPr id="0" name="Object 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8388" y="1066800"/>
                        <a:ext cx="2779712" cy="500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prstDash val="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906327" name="Group 87"/>
          <p:cNvGrpSpPr>
            <a:grpSpLocks/>
          </p:cNvGrpSpPr>
          <p:nvPr/>
        </p:nvGrpSpPr>
        <p:grpSpPr bwMode="auto">
          <a:xfrm>
            <a:off x="4724400" y="3733800"/>
            <a:ext cx="2387600" cy="1295400"/>
            <a:chOff x="2976" y="2352"/>
            <a:chExt cx="1504" cy="816"/>
          </a:xfrm>
        </p:grpSpPr>
        <p:sp>
          <p:nvSpPr>
            <p:cNvPr id="58415" name="Text Box 68"/>
            <p:cNvSpPr txBox="1">
              <a:spLocks noChangeArrowheads="1"/>
            </p:cNvSpPr>
            <p:nvPr/>
          </p:nvSpPr>
          <p:spPr bwMode="auto">
            <a:xfrm>
              <a:off x="2976" y="2352"/>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spcBef>
                  <a:spcPct val="50000"/>
                </a:spcBef>
              </a:pPr>
              <a:r>
                <a:rPr lang="en-US" sz="2400" i="1">
                  <a:solidFill>
                    <a:schemeClr val="tx1"/>
                  </a:solidFill>
                  <a:sym typeface="Symbol" pitchFamily="18" charset="2"/>
                </a:rPr>
                <a:t></a:t>
              </a:r>
              <a:r>
                <a:rPr lang="en-US" sz="2400" baseline="-25000">
                  <a:solidFill>
                    <a:schemeClr val="tx1"/>
                  </a:solidFill>
                  <a:sym typeface="Symbol" pitchFamily="18" charset="2"/>
                </a:rPr>
                <a:t>1</a:t>
              </a:r>
              <a:endParaRPr lang="en-US" sz="2400" i="1">
                <a:solidFill>
                  <a:schemeClr val="tx1"/>
                </a:solidFill>
                <a:sym typeface="Symbol" pitchFamily="18" charset="2"/>
              </a:endParaRPr>
            </a:p>
          </p:txBody>
        </p:sp>
        <p:sp>
          <p:nvSpPr>
            <p:cNvPr id="58416" name="Text Box 69"/>
            <p:cNvSpPr txBox="1">
              <a:spLocks noChangeArrowheads="1"/>
            </p:cNvSpPr>
            <p:nvPr/>
          </p:nvSpPr>
          <p:spPr bwMode="auto">
            <a:xfrm>
              <a:off x="4096" y="2880"/>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spcBef>
                  <a:spcPct val="50000"/>
                </a:spcBef>
              </a:pPr>
              <a:r>
                <a:rPr lang="en-US" sz="2400" i="1">
                  <a:solidFill>
                    <a:schemeClr val="tx1"/>
                  </a:solidFill>
                  <a:sym typeface="Symbol" pitchFamily="18" charset="2"/>
                </a:rPr>
                <a:t></a:t>
              </a:r>
              <a:r>
                <a:rPr lang="en-US" sz="2400" baseline="-25000">
                  <a:solidFill>
                    <a:schemeClr val="tx1"/>
                  </a:solidFill>
                  <a:sym typeface="Symbol" pitchFamily="18" charset="2"/>
                </a:rPr>
                <a:t>2</a:t>
              </a:r>
              <a:endParaRPr lang="en-US" sz="2400" i="1">
                <a:solidFill>
                  <a:schemeClr val="tx1"/>
                </a:solidFill>
                <a:sym typeface="Symbol" pitchFamily="18" charset="2"/>
              </a:endParaRPr>
            </a:p>
          </p:txBody>
        </p:sp>
        <p:sp>
          <p:nvSpPr>
            <p:cNvPr id="58417" name="Freeform 70"/>
            <p:cNvSpPr>
              <a:spLocks/>
            </p:cNvSpPr>
            <p:nvPr/>
          </p:nvSpPr>
          <p:spPr bwMode="auto">
            <a:xfrm>
              <a:off x="3792" y="2664"/>
              <a:ext cx="400" cy="264"/>
            </a:xfrm>
            <a:custGeom>
              <a:avLst/>
              <a:gdLst>
                <a:gd name="T0" fmla="*/ 400 w 400"/>
                <a:gd name="T1" fmla="*/ 264 h 264"/>
                <a:gd name="T2" fmla="*/ 320 w 400"/>
                <a:gd name="T3" fmla="*/ 56 h 264"/>
                <a:gd name="T4" fmla="*/ 0 w 400"/>
                <a:gd name="T5" fmla="*/ 0 h 264"/>
                <a:gd name="T6" fmla="*/ 0 60000 65536"/>
                <a:gd name="T7" fmla="*/ 0 60000 65536"/>
                <a:gd name="T8" fmla="*/ 0 60000 65536"/>
              </a:gdLst>
              <a:ahLst/>
              <a:cxnLst>
                <a:cxn ang="T6">
                  <a:pos x="T0" y="T1"/>
                </a:cxn>
                <a:cxn ang="T7">
                  <a:pos x="T2" y="T3"/>
                </a:cxn>
                <a:cxn ang="T8">
                  <a:pos x="T4" y="T5"/>
                </a:cxn>
              </a:cxnLst>
              <a:rect l="0" t="0" r="r" b="b"/>
              <a:pathLst>
                <a:path w="400" h="264">
                  <a:moveTo>
                    <a:pt x="400" y="264"/>
                  </a:moveTo>
                  <a:cubicBezTo>
                    <a:pt x="387" y="229"/>
                    <a:pt x="387" y="100"/>
                    <a:pt x="320" y="56"/>
                  </a:cubicBezTo>
                  <a:cubicBezTo>
                    <a:pt x="253" y="12"/>
                    <a:pt x="67" y="12"/>
                    <a:pt x="0" y="0"/>
                  </a:cubicBezTo>
                </a:path>
              </a:pathLst>
            </a:custGeom>
            <a:noFill/>
            <a:ln w="28575"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8399" name="Line 75"/>
          <p:cNvSpPr>
            <a:spLocks noChangeShapeType="1"/>
          </p:cNvSpPr>
          <p:nvPr/>
        </p:nvSpPr>
        <p:spPr bwMode="auto">
          <a:xfrm>
            <a:off x="5638800" y="3352800"/>
            <a:ext cx="1295400" cy="0"/>
          </a:xfrm>
          <a:prstGeom prst="line">
            <a:avLst/>
          </a:prstGeom>
          <a:noFill/>
          <a:ln w="28575">
            <a:solidFill>
              <a:schemeClr val="tx1"/>
            </a:solidFill>
            <a:prstDash val="sysDot"/>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00" name="Text Box 76"/>
          <p:cNvSpPr txBox="1">
            <a:spLocks noChangeArrowheads="1"/>
          </p:cNvSpPr>
          <p:nvPr/>
        </p:nvSpPr>
        <p:spPr bwMode="auto">
          <a:xfrm>
            <a:off x="5943600" y="29718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spcBef>
                <a:spcPct val="50000"/>
              </a:spcBef>
            </a:pPr>
            <a:r>
              <a:rPr lang="en-US" sz="2400" i="1">
                <a:solidFill>
                  <a:schemeClr val="tx1"/>
                </a:solidFill>
                <a:sym typeface="Symbol" pitchFamily="18" charset="2"/>
              </a:rPr>
              <a:t>R</a:t>
            </a:r>
          </a:p>
        </p:txBody>
      </p:sp>
      <p:graphicFrame>
        <p:nvGraphicFramePr>
          <p:cNvPr id="906322" name="Object 82"/>
          <p:cNvGraphicFramePr>
            <a:graphicFrameLocks noChangeAspect="1"/>
          </p:cNvGraphicFramePr>
          <p:nvPr>
            <p:extLst>
              <p:ext uri="{D42A27DB-BD31-4B8C-83A1-F6EECF244321}">
                <p14:modId xmlns:p14="http://schemas.microsoft.com/office/powerpoint/2010/main" val="1418142455"/>
              </p:ext>
            </p:extLst>
          </p:nvPr>
        </p:nvGraphicFramePr>
        <p:xfrm>
          <a:off x="769143" y="3724137"/>
          <a:ext cx="2560638" cy="920750"/>
        </p:xfrm>
        <a:graphic>
          <a:graphicData uri="http://schemas.openxmlformats.org/presentationml/2006/ole">
            <mc:AlternateContent xmlns:mc="http://schemas.openxmlformats.org/markup-compatibility/2006">
              <mc:Choice xmlns:v="urn:schemas-microsoft-com:vml" Requires="v">
                <p:oleObj spid="_x0000_s58994" name="Equation" r:id="rId5" imgW="1040948" imgH="418918" progId="Equation.DSMT4">
                  <p:embed/>
                </p:oleObj>
              </mc:Choice>
              <mc:Fallback>
                <p:oleObj name="Equation" r:id="rId5" imgW="1040948" imgH="418918" progId="Equation.DSMT4">
                  <p:embed/>
                  <p:pic>
                    <p:nvPicPr>
                      <p:cNvPr id="0" name="Object 8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143" y="3724137"/>
                        <a:ext cx="2560638" cy="920750"/>
                      </a:xfrm>
                      <a:prstGeom prst="rect">
                        <a:avLst/>
                      </a:prstGeom>
                      <a:noFill/>
                      <a:ln w="28575">
                        <a:solidFill>
                          <a:srgbClr val="FF0000"/>
                        </a:solid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06323" name="Text Box 83"/>
          <p:cNvSpPr txBox="1">
            <a:spLocks noChangeArrowheads="1"/>
          </p:cNvSpPr>
          <p:nvPr/>
        </p:nvSpPr>
        <p:spPr bwMode="auto">
          <a:xfrm>
            <a:off x="1854200" y="4873487"/>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buFontTx/>
              <a:buChar char="•"/>
            </a:pPr>
            <a:r>
              <a:rPr lang="en-US" sz="2400" dirty="0">
                <a:solidFill>
                  <a:srgbClr val="FF0000"/>
                </a:solidFill>
                <a:sym typeface="Symbol" pitchFamily="18" charset="2"/>
              </a:rPr>
              <a:t>Magnification:</a:t>
            </a:r>
          </a:p>
        </p:txBody>
      </p:sp>
      <p:graphicFrame>
        <p:nvGraphicFramePr>
          <p:cNvPr id="906324" name="Object 84"/>
          <p:cNvGraphicFramePr>
            <a:graphicFrameLocks noChangeAspect="1"/>
          </p:cNvGraphicFramePr>
          <p:nvPr>
            <p:extLst>
              <p:ext uri="{D42A27DB-BD31-4B8C-83A1-F6EECF244321}">
                <p14:modId xmlns:p14="http://schemas.microsoft.com/office/powerpoint/2010/main" val="914683082"/>
              </p:ext>
            </p:extLst>
          </p:nvPr>
        </p:nvGraphicFramePr>
        <p:xfrm>
          <a:off x="2822575" y="5559287"/>
          <a:ext cx="1749425" cy="947738"/>
        </p:xfrm>
        <a:graphic>
          <a:graphicData uri="http://schemas.openxmlformats.org/presentationml/2006/ole">
            <mc:AlternateContent xmlns:mc="http://schemas.openxmlformats.org/markup-compatibility/2006">
              <mc:Choice xmlns:v="urn:schemas-microsoft-com:vml" Requires="v">
                <p:oleObj spid="_x0000_s58995" name="Equation" r:id="rId7" imgW="710891" imgH="431613" progId="Equation.DSMT4">
                  <p:embed/>
                </p:oleObj>
              </mc:Choice>
              <mc:Fallback>
                <p:oleObj name="Equation" r:id="rId7" imgW="710891" imgH="431613" progId="Equation.DSMT4">
                  <p:embed/>
                  <p:pic>
                    <p:nvPicPr>
                      <p:cNvPr id="0" name="Object 8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22575" y="5559287"/>
                        <a:ext cx="1749425" cy="947738"/>
                      </a:xfrm>
                      <a:prstGeom prst="rect">
                        <a:avLst/>
                      </a:prstGeom>
                      <a:noFill/>
                      <a:ln w="28575">
                        <a:solidFill>
                          <a:srgbClr val="FF0000"/>
                        </a:solid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906329" name="Group 89"/>
          <p:cNvGrpSpPr>
            <a:grpSpLocks/>
          </p:cNvGrpSpPr>
          <p:nvPr/>
        </p:nvGrpSpPr>
        <p:grpSpPr bwMode="auto">
          <a:xfrm>
            <a:off x="8458200" y="3733800"/>
            <a:ext cx="914400" cy="1524000"/>
            <a:chOff x="5328" y="2352"/>
            <a:chExt cx="576" cy="960"/>
          </a:xfrm>
        </p:grpSpPr>
        <p:grpSp>
          <p:nvGrpSpPr>
            <p:cNvPr id="58410" name="Group 86"/>
            <p:cNvGrpSpPr>
              <a:grpSpLocks/>
            </p:cNvGrpSpPr>
            <p:nvPr/>
          </p:nvGrpSpPr>
          <p:grpSpPr bwMode="auto">
            <a:xfrm>
              <a:off x="5328" y="2352"/>
              <a:ext cx="432" cy="960"/>
              <a:chOff x="5328" y="2352"/>
              <a:chExt cx="432" cy="960"/>
            </a:xfrm>
          </p:grpSpPr>
          <p:sp>
            <p:nvSpPr>
              <p:cNvPr id="58412" name="AutoShape 43"/>
              <p:cNvSpPr>
                <a:spLocks noChangeArrowheads="1"/>
              </p:cNvSpPr>
              <p:nvPr/>
            </p:nvSpPr>
            <p:spPr bwMode="auto">
              <a:xfrm>
                <a:off x="5424" y="2640"/>
                <a:ext cx="144" cy="336"/>
              </a:xfrm>
              <a:prstGeom prst="downArrow">
                <a:avLst>
                  <a:gd name="adj1" fmla="val 50000"/>
                  <a:gd name="adj2" fmla="val 58333"/>
                </a:avLst>
              </a:prstGeom>
              <a:solidFill>
                <a:srgbClr val="FFFF00"/>
              </a:solidFill>
              <a:ln w="2857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58413" name="Text Box 58"/>
              <p:cNvSpPr txBox="1">
                <a:spLocks noChangeArrowheads="1"/>
              </p:cNvSpPr>
              <p:nvPr/>
            </p:nvSpPr>
            <p:spPr bwMode="auto">
              <a:xfrm>
                <a:off x="5328" y="2352"/>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spcBef>
                    <a:spcPct val="50000"/>
                  </a:spcBef>
                </a:pPr>
                <a:r>
                  <a:rPr lang="en-US" sz="2400" i="1">
                    <a:solidFill>
                      <a:schemeClr val="tx1"/>
                    </a:solidFill>
                    <a:sym typeface="Symbol" pitchFamily="18" charset="2"/>
                  </a:rPr>
                  <a:t>Q</a:t>
                </a:r>
              </a:p>
            </p:txBody>
          </p:sp>
          <p:sp>
            <p:nvSpPr>
              <p:cNvPr id="58414" name="Text Box 59"/>
              <p:cNvSpPr txBox="1">
                <a:spLocks noChangeArrowheads="1"/>
              </p:cNvSpPr>
              <p:nvPr/>
            </p:nvSpPr>
            <p:spPr bwMode="auto">
              <a:xfrm>
                <a:off x="5376" y="3024"/>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spcBef>
                    <a:spcPct val="50000"/>
                  </a:spcBef>
                </a:pPr>
                <a:r>
                  <a:rPr lang="en-US" sz="2400" i="1">
                    <a:solidFill>
                      <a:schemeClr val="tx1"/>
                    </a:solidFill>
                    <a:sym typeface="Symbol" pitchFamily="18" charset="2"/>
                  </a:rPr>
                  <a:t>Y</a:t>
                </a:r>
              </a:p>
            </p:txBody>
          </p:sp>
        </p:grpSp>
        <p:sp>
          <p:nvSpPr>
            <p:cNvPr id="58411" name="Text Box 88"/>
            <p:cNvSpPr txBox="1">
              <a:spLocks noChangeArrowheads="1"/>
            </p:cNvSpPr>
            <p:nvPr/>
          </p:nvSpPr>
          <p:spPr bwMode="auto">
            <a:xfrm>
              <a:off x="5520" y="2640"/>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spcBef>
                  <a:spcPct val="50000"/>
                </a:spcBef>
              </a:pPr>
              <a:r>
                <a:rPr lang="en-US" sz="2400" i="1">
                  <a:solidFill>
                    <a:schemeClr val="tx1"/>
                  </a:solidFill>
                  <a:sym typeface="Symbol" pitchFamily="18" charset="2"/>
                </a:rPr>
                <a:t>h’</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06243">
                                            <p:txEl>
                                              <p:pRg st="0" end="0"/>
                                            </p:txEl>
                                          </p:spTgt>
                                        </p:tgtEl>
                                        <p:attrNameLst>
                                          <p:attrName>style.visibility</p:attrName>
                                        </p:attrNameLst>
                                      </p:cBhvr>
                                      <p:to>
                                        <p:strVal val="visible"/>
                                      </p:to>
                                    </p:set>
                                    <p:anim calcmode="lin" valueType="num">
                                      <p:cBhvr additive="base">
                                        <p:cTn id="7" dur="500" fill="hold"/>
                                        <p:tgtEl>
                                          <p:spTgt spid="9062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062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06243">
                                            <p:txEl>
                                              <p:pRg st="1" end="1"/>
                                            </p:txEl>
                                          </p:spTgt>
                                        </p:tgtEl>
                                        <p:attrNameLst>
                                          <p:attrName>style.visibility</p:attrName>
                                        </p:attrNameLst>
                                      </p:cBhvr>
                                      <p:to>
                                        <p:strVal val="visible"/>
                                      </p:to>
                                    </p:set>
                                    <p:anim calcmode="lin" valueType="num">
                                      <p:cBhvr additive="base">
                                        <p:cTn id="13" dur="500" fill="hold"/>
                                        <p:tgtEl>
                                          <p:spTgt spid="9062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062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06243">
                                            <p:txEl>
                                              <p:pRg st="2" end="2"/>
                                            </p:txEl>
                                          </p:spTgt>
                                        </p:tgtEl>
                                        <p:attrNameLst>
                                          <p:attrName>style.visibility</p:attrName>
                                        </p:attrNameLst>
                                      </p:cBhvr>
                                      <p:to>
                                        <p:strVal val="visible"/>
                                      </p:to>
                                    </p:set>
                                    <p:anim calcmode="lin" valueType="num">
                                      <p:cBhvr additive="base">
                                        <p:cTn id="19" dur="500" fill="hold"/>
                                        <p:tgtEl>
                                          <p:spTgt spid="9062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062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06243">
                                            <p:txEl>
                                              <p:pRg st="3" end="3"/>
                                            </p:txEl>
                                          </p:spTgt>
                                        </p:tgtEl>
                                        <p:attrNameLst>
                                          <p:attrName>style.visibility</p:attrName>
                                        </p:attrNameLst>
                                      </p:cBhvr>
                                      <p:to>
                                        <p:strVal val="visible"/>
                                      </p:to>
                                    </p:set>
                                    <p:anim calcmode="lin" valueType="num">
                                      <p:cBhvr additive="base">
                                        <p:cTn id="25" dur="500" fill="hold"/>
                                        <p:tgtEl>
                                          <p:spTgt spid="90624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06243">
                                            <p:txEl>
                                              <p:pRg st="3" end="3"/>
                                            </p:txEl>
                                          </p:spTgt>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906288"/>
                                        </p:tgtEl>
                                        <p:attrNameLst>
                                          <p:attrName>style.visibility</p:attrName>
                                        </p:attrNameLst>
                                      </p:cBhvr>
                                      <p:to>
                                        <p:strVal val="visible"/>
                                      </p:to>
                                    </p:set>
                                    <p:animEffect transition="in" filter="wipe(left)">
                                      <p:cBhvr>
                                        <p:cTn id="30" dur="500"/>
                                        <p:tgtEl>
                                          <p:spTgt spid="906288"/>
                                        </p:tgtEl>
                                      </p:cBhvr>
                                    </p:animEffect>
                                  </p:childTnLst>
                                </p:cTn>
                              </p:par>
                            </p:childTnLst>
                          </p:cTn>
                        </p:par>
                        <p:par>
                          <p:cTn id="31" fill="hold" nodeType="afterGroup">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906295"/>
                                        </p:tgtEl>
                                        <p:attrNameLst>
                                          <p:attrName>style.visibility</p:attrName>
                                        </p:attrNameLst>
                                      </p:cBhvr>
                                      <p:to>
                                        <p:strVal val="visible"/>
                                      </p:to>
                                    </p:set>
                                    <p:animEffect transition="in" filter="wipe(left)">
                                      <p:cBhvr>
                                        <p:cTn id="34" dur="500"/>
                                        <p:tgtEl>
                                          <p:spTgt spid="90629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906243">
                                            <p:txEl>
                                              <p:pRg st="4" end="4"/>
                                            </p:txEl>
                                          </p:spTgt>
                                        </p:tgtEl>
                                        <p:attrNameLst>
                                          <p:attrName>style.visibility</p:attrName>
                                        </p:attrNameLst>
                                      </p:cBhvr>
                                      <p:to>
                                        <p:strVal val="visible"/>
                                      </p:to>
                                    </p:set>
                                    <p:anim calcmode="lin" valueType="num">
                                      <p:cBhvr additive="base">
                                        <p:cTn id="39" dur="500" fill="hold"/>
                                        <p:tgtEl>
                                          <p:spTgt spid="906243">
                                            <p:txEl>
                                              <p:pRg st="4" end="4"/>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906243">
                                            <p:txEl>
                                              <p:pRg st="4" end="4"/>
                                            </p:txEl>
                                          </p:spTgt>
                                        </p:tgtEl>
                                        <p:attrNameLst>
                                          <p:attrName>ppt_y</p:attrName>
                                        </p:attrNameLst>
                                      </p:cBhvr>
                                      <p:tavLst>
                                        <p:tav tm="0">
                                          <p:val>
                                            <p:strVal val="#ppt_y"/>
                                          </p:val>
                                        </p:tav>
                                        <p:tav tm="100000">
                                          <p:val>
                                            <p:strVal val="#ppt_y"/>
                                          </p:val>
                                        </p:tav>
                                      </p:tavLst>
                                    </p:anim>
                                  </p:childTnLst>
                                </p:cTn>
                              </p:par>
                            </p:childTnLst>
                          </p:cTn>
                        </p:par>
                        <p:par>
                          <p:cTn id="41" fill="hold" nodeType="afterGroup">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906296"/>
                                        </p:tgtEl>
                                        <p:attrNameLst>
                                          <p:attrName>style.visibility</p:attrName>
                                        </p:attrNameLst>
                                      </p:cBhvr>
                                      <p:to>
                                        <p:strVal val="visible"/>
                                      </p:to>
                                    </p:set>
                                    <p:animEffect transition="in" filter="wipe(left)">
                                      <p:cBhvr>
                                        <p:cTn id="44" dur="500"/>
                                        <p:tgtEl>
                                          <p:spTgt spid="906296"/>
                                        </p:tgtEl>
                                      </p:cBhvr>
                                    </p:animEffect>
                                  </p:childTnLst>
                                </p:cTn>
                              </p:par>
                            </p:childTnLst>
                          </p:cTn>
                        </p:par>
                        <p:par>
                          <p:cTn id="45" fill="hold" nodeType="afterGroup">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906297"/>
                                        </p:tgtEl>
                                        <p:attrNameLst>
                                          <p:attrName>style.visibility</p:attrName>
                                        </p:attrNameLst>
                                      </p:cBhvr>
                                      <p:to>
                                        <p:strVal val="visible"/>
                                      </p:to>
                                    </p:set>
                                    <p:animEffect transition="in" filter="wipe(left)">
                                      <p:cBhvr>
                                        <p:cTn id="48" dur="500"/>
                                        <p:tgtEl>
                                          <p:spTgt spid="906297"/>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9" presetClass="entr" presetSubtype="0" fill="hold" nodeType="clickEffect">
                                  <p:stCondLst>
                                    <p:cond delay="0"/>
                                  </p:stCondLst>
                                  <p:childTnLst>
                                    <p:set>
                                      <p:cBhvr>
                                        <p:cTn id="52" dur="1" fill="hold">
                                          <p:stCondLst>
                                            <p:cond delay="0"/>
                                          </p:stCondLst>
                                        </p:cTn>
                                        <p:tgtEl>
                                          <p:spTgt spid="906327"/>
                                        </p:tgtEl>
                                        <p:attrNameLst>
                                          <p:attrName>style.visibility</p:attrName>
                                        </p:attrNameLst>
                                      </p:cBhvr>
                                      <p:to>
                                        <p:strVal val="visible"/>
                                      </p:to>
                                    </p:set>
                                    <p:animEffect transition="in" filter="dissolve">
                                      <p:cBhvr>
                                        <p:cTn id="53" dur="500"/>
                                        <p:tgtEl>
                                          <p:spTgt spid="906327"/>
                                        </p:tgtEl>
                                      </p:cBhvr>
                                    </p:animEffect>
                                  </p:childTnLst>
                                </p:cTn>
                              </p:par>
                            </p:childTnLst>
                          </p:cTn>
                        </p:par>
                        <p:par>
                          <p:cTn id="54" fill="hold" nodeType="afterGroup">
                            <p:stCondLst>
                              <p:cond delay="500"/>
                            </p:stCondLst>
                            <p:childTnLst>
                              <p:par>
                                <p:cTn id="55" presetID="22" presetClass="entr" presetSubtype="8" fill="hold" nodeType="afterEffect">
                                  <p:stCondLst>
                                    <p:cond delay="0"/>
                                  </p:stCondLst>
                                  <p:childTnLst>
                                    <p:set>
                                      <p:cBhvr>
                                        <p:cTn id="56" dur="1" fill="hold">
                                          <p:stCondLst>
                                            <p:cond delay="0"/>
                                          </p:stCondLst>
                                        </p:cTn>
                                        <p:tgtEl>
                                          <p:spTgt spid="906307"/>
                                        </p:tgtEl>
                                        <p:attrNameLst>
                                          <p:attrName>style.visibility</p:attrName>
                                        </p:attrNameLst>
                                      </p:cBhvr>
                                      <p:to>
                                        <p:strVal val="visible"/>
                                      </p:to>
                                    </p:set>
                                    <p:animEffect transition="in" filter="wipe(left)">
                                      <p:cBhvr>
                                        <p:cTn id="57" dur="500"/>
                                        <p:tgtEl>
                                          <p:spTgt spid="906307"/>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3" presetClass="entr" presetSubtype="16" fill="hold" nodeType="clickEffect">
                                  <p:stCondLst>
                                    <p:cond delay="0"/>
                                  </p:stCondLst>
                                  <p:childTnLst>
                                    <p:set>
                                      <p:cBhvr>
                                        <p:cTn id="61" dur="1" fill="hold">
                                          <p:stCondLst>
                                            <p:cond delay="0"/>
                                          </p:stCondLst>
                                        </p:cTn>
                                        <p:tgtEl>
                                          <p:spTgt spid="906329"/>
                                        </p:tgtEl>
                                        <p:attrNameLst>
                                          <p:attrName>style.visibility</p:attrName>
                                        </p:attrNameLst>
                                      </p:cBhvr>
                                      <p:to>
                                        <p:strVal val="visible"/>
                                      </p:to>
                                    </p:set>
                                    <p:anim calcmode="lin" valueType="num">
                                      <p:cBhvr>
                                        <p:cTn id="62" dur="500" fill="hold"/>
                                        <p:tgtEl>
                                          <p:spTgt spid="906329"/>
                                        </p:tgtEl>
                                        <p:attrNameLst>
                                          <p:attrName>ppt_w</p:attrName>
                                        </p:attrNameLst>
                                      </p:cBhvr>
                                      <p:tavLst>
                                        <p:tav tm="0">
                                          <p:val>
                                            <p:fltVal val="0"/>
                                          </p:val>
                                        </p:tav>
                                        <p:tav tm="100000">
                                          <p:val>
                                            <p:strVal val="#ppt_w"/>
                                          </p:val>
                                        </p:tav>
                                      </p:tavLst>
                                    </p:anim>
                                    <p:anim calcmode="lin" valueType="num">
                                      <p:cBhvr>
                                        <p:cTn id="63" dur="500" fill="hold"/>
                                        <p:tgtEl>
                                          <p:spTgt spid="906329"/>
                                        </p:tgtEl>
                                        <p:attrNameLst>
                                          <p:attrName>ppt_h</p:attrName>
                                        </p:attrNameLst>
                                      </p:cBhvr>
                                      <p:tavLst>
                                        <p:tav tm="0">
                                          <p:val>
                                            <p:fltVal val="0"/>
                                          </p:val>
                                        </p:tav>
                                        <p:tav tm="100000">
                                          <p:val>
                                            <p:strVal val="#ppt_h"/>
                                          </p:val>
                                        </p:tav>
                                      </p:tavLst>
                                    </p:anim>
                                  </p:childTnLst>
                                </p:cTn>
                              </p:par>
                            </p:childTnLst>
                          </p:cTn>
                        </p:par>
                        <p:par>
                          <p:cTn id="64" fill="hold" nodeType="afterGroup">
                            <p:stCondLst>
                              <p:cond delay="500"/>
                            </p:stCondLst>
                            <p:childTnLst>
                              <p:par>
                                <p:cTn id="65" presetID="23" presetClass="entr" presetSubtype="16" fill="hold" nodeType="afterEffect">
                                  <p:stCondLst>
                                    <p:cond delay="0"/>
                                  </p:stCondLst>
                                  <p:childTnLst>
                                    <p:set>
                                      <p:cBhvr>
                                        <p:cTn id="66" dur="1" fill="hold">
                                          <p:stCondLst>
                                            <p:cond delay="0"/>
                                          </p:stCondLst>
                                        </p:cTn>
                                        <p:tgtEl>
                                          <p:spTgt spid="906325"/>
                                        </p:tgtEl>
                                        <p:attrNameLst>
                                          <p:attrName>style.visibility</p:attrName>
                                        </p:attrNameLst>
                                      </p:cBhvr>
                                      <p:to>
                                        <p:strVal val="visible"/>
                                      </p:to>
                                    </p:set>
                                    <p:anim calcmode="lin" valueType="num">
                                      <p:cBhvr>
                                        <p:cTn id="67" dur="500" fill="hold"/>
                                        <p:tgtEl>
                                          <p:spTgt spid="906325"/>
                                        </p:tgtEl>
                                        <p:attrNameLst>
                                          <p:attrName>ppt_w</p:attrName>
                                        </p:attrNameLst>
                                      </p:cBhvr>
                                      <p:tavLst>
                                        <p:tav tm="0">
                                          <p:val>
                                            <p:fltVal val="0"/>
                                          </p:val>
                                        </p:tav>
                                        <p:tav tm="100000">
                                          <p:val>
                                            <p:strVal val="#ppt_w"/>
                                          </p:val>
                                        </p:tav>
                                      </p:tavLst>
                                    </p:anim>
                                    <p:anim calcmode="lin" valueType="num">
                                      <p:cBhvr>
                                        <p:cTn id="68" dur="500" fill="hold"/>
                                        <p:tgtEl>
                                          <p:spTgt spid="906325"/>
                                        </p:tgtEl>
                                        <p:attrNameLst>
                                          <p:attrName>ppt_h</p:attrName>
                                        </p:attrNameLst>
                                      </p:cBhvr>
                                      <p:tavLst>
                                        <p:tav tm="0">
                                          <p:val>
                                            <p:fltVal val="0"/>
                                          </p:val>
                                        </p:tav>
                                        <p:tav tm="100000">
                                          <p:val>
                                            <p:strVal val="#ppt_h"/>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nodeType="clickEffect">
                                  <p:stCondLst>
                                    <p:cond delay="0"/>
                                  </p:stCondLst>
                                  <p:childTnLst>
                                    <p:set>
                                      <p:cBhvr>
                                        <p:cTn id="72" dur="1" fill="hold">
                                          <p:stCondLst>
                                            <p:cond delay="0"/>
                                          </p:stCondLst>
                                        </p:cTn>
                                        <p:tgtEl>
                                          <p:spTgt spid="906322"/>
                                        </p:tgtEl>
                                        <p:attrNameLst>
                                          <p:attrName>style.visibility</p:attrName>
                                        </p:attrNameLst>
                                      </p:cBhvr>
                                      <p:to>
                                        <p:strVal val="visible"/>
                                      </p:to>
                                    </p:set>
                                    <p:animEffect transition="in" filter="wipe(left)">
                                      <p:cBhvr>
                                        <p:cTn id="73" dur="500"/>
                                        <p:tgtEl>
                                          <p:spTgt spid="906322"/>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2" fill="hold" grpId="0" nodeType="clickEffect">
                                  <p:stCondLst>
                                    <p:cond delay="0"/>
                                  </p:stCondLst>
                                  <p:childTnLst>
                                    <p:set>
                                      <p:cBhvr>
                                        <p:cTn id="77" dur="1" fill="hold">
                                          <p:stCondLst>
                                            <p:cond delay="0"/>
                                          </p:stCondLst>
                                        </p:cTn>
                                        <p:tgtEl>
                                          <p:spTgt spid="906323">
                                            <p:txEl>
                                              <p:pRg st="0" end="0"/>
                                            </p:txEl>
                                          </p:spTgt>
                                        </p:tgtEl>
                                        <p:attrNameLst>
                                          <p:attrName>style.visibility</p:attrName>
                                        </p:attrNameLst>
                                      </p:cBhvr>
                                      <p:to>
                                        <p:strVal val="visible"/>
                                      </p:to>
                                    </p:set>
                                    <p:anim calcmode="lin" valueType="num">
                                      <p:cBhvr additive="base">
                                        <p:cTn id="78" dur="500" fill="hold"/>
                                        <p:tgtEl>
                                          <p:spTgt spid="906323">
                                            <p:txEl>
                                              <p:pRg st="0" end="0"/>
                                            </p:txEl>
                                          </p:spTgt>
                                        </p:tgtEl>
                                        <p:attrNameLst>
                                          <p:attrName>ppt_x</p:attrName>
                                        </p:attrNameLst>
                                      </p:cBhvr>
                                      <p:tavLst>
                                        <p:tav tm="0">
                                          <p:val>
                                            <p:strVal val="1+#ppt_w/2"/>
                                          </p:val>
                                        </p:tav>
                                        <p:tav tm="100000">
                                          <p:val>
                                            <p:strVal val="#ppt_x"/>
                                          </p:val>
                                        </p:tav>
                                      </p:tavLst>
                                    </p:anim>
                                    <p:anim calcmode="lin" valueType="num">
                                      <p:cBhvr additive="base">
                                        <p:cTn id="79" dur="500" fill="hold"/>
                                        <p:tgtEl>
                                          <p:spTgt spid="906323">
                                            <p:txEl>
                                              <p:pRg st="0" end="0"/>
                                            </p:txEl>
                                          </p:spTgt>
                                        </p:tgtEl>
                                        <p:attrNameLst>
                                          <p:attrName>ppt_y</p:attrName>
                                        </p:attrNameLst>
                                      </p:cBhvr>
                                      <p:tavLst>
                                        <p:tav tm="0">
                                          <p:val>
                                            <p:strVal val="#ppt_y"/>
                                          </p:val>
                                        </p:tav>
                                        <p:tav tm="100000">
                                          <p:val>
                                            <p:strVal val="#ppt_y"/>
                                          </p:val>
                                        </p:tav>
                                      </p:tavLst>
                                    </p:anim>
                                  </p:childTnLst>
                                </p:cTn>
                              </p:par>
                            </p:childTnLst>
                          </p:cTn>
                        </p:par>
                        <p:par>
                          <p:cTn id="80" fill="hold" nodeType="afterGroup">
                            <p:stCondLst>
                              <p:cond delay="500"/>
                            </p:stCondLst>
                            <p:childTnLst>
                              <p:par>
                                <p:cTn id="81" presetID="22" presetClass="entr" presetSubtype="8" fill="hold" nodeType="afterEffect">
                                  <p:stCondLst>
                                    <p:cond delay="0"/>
                                  </p:stCondLst>
                                  <p:childTnLst>
                                    <p:set>
                                      <p:cBhvr>
                                        <p:cTn id="82" dur="1" fill="hold">
                                          <p:stCondLst>
                                            <p:cond delay="0"/>
                                          </p:stCondLst>
                                        </p:cTn>
                                        <p:tgtEl>
                                          <p:spTgt spid="906324"/>
                                        </p:tgtEl>
                                        <p:attrNameLst>
                                          <p:attrName>style.visibility</p:attrName>
                                        </p:attrNameLst>
                                      </p:cBhvr>
                                      <p:to>
                                        <p:strVal val="visible"/>
                                      </p:to>
                                    </p:set>
                                    <p:animEffect transition="in" filter="wipe(left)">
                                      <p:cBhvr>
                                        <p:cTn id="83" dur="500"/>
                                        <p:tgtEl>
                                          <p:spTgt spid="906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6243" grpId="0" build="p"/>
      <p:bldP spid="906288" grpId="0" animBg="1"/>
      <p:bldP spid="906295" grpId="0" animBg="1"/>
      <p:bldP spid="906296" grpId="0" animBg="1"/>
      <p:bldP spid="906297" grpId="0" animBg="1"/>
      <p:bldP spid="90632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4400">
                <a:solidFill>
                  <a:schemeClr val="tx1"/>
                </a:solidFill>
              </a:rPr>
              <a:t>Comments on Refraction</a:t>
            </a:r>
          </a:p>
        </p:txBody>
      </p:sp>
      <p:sp>
        <p:nvSpPr>
          <p:cNvPr id="907267" name="Text Box 3"/>
          <p:cNvSpPr txBox="1">
            <a:spLocks noChangeArrowheads="1"/>
          </p:cNvSpPr>
          <p:nvPr/>
        </p:nvSpPr>
        <p:spPr bwMode="auto">
          <a:xfrm>
            <a:off x="0" y="685800"/>
            <a:ext cx="83058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buFontTx/>
              <a:buChar char="•"/>
            </a:pPr>
            <a:r>
              <a:rPr lang="en-US" sz="2400" i="1">
                <a:solidFill>
                  <a:srgbClr val="009900"/>
                </a:solidFill>
              </a:rPr>
              <a:t>R</a:t>
            </a:r>
            <a:r>
              <a:rPr lang="en-US" sz="2400">
                <a:solidFill>
                  <a:srgbClr val="009900"/>
                </a:solidFill>
              </a:rPr>
              <a:t> is positive if convex (unlike reflection)</a:t>
            </a:r>
          </a:p>
          <a:p>
            <a:pPr lvl="1" eaLnBrk="1" hangingPunct="1">
              <a:buFontTx/>
              <a:buChar char="•"/>
            </a:pPr>
            <a:r>
              <a:rPr lang="en-US" sz="2400" i="1">
                <a:solidFill>
                  <a:srgbClr val="009900"/>
                </a:solidFill>
              </a:rPr>
              <a:t>R</a:t>
            </a:r>
            <a:r>
              <a:rPr lang="en-US" sz="2400">
                <a:solidFill>
                  <a:srgbClr val="009900"/>
                </a:solidFill>
              </a:rPr>
              <a:t> &gt; 0 (convex), </a:t>
            </a:r>
            <a:r>
              <a:rPr lang="en-US" sz="2400" i="1">
                <a:solidFill>
                  <a:srgbClr val="009900"/>
                </a:solidFill>
              </a:rPr>
              <a:t>R</a:t>
            </a:r>
            <a:r>
              <a:rPr lang="en-US" sz="2400">
                <a:solidFill>
                  <a:srgbClr val="009900"/>
                </a:solidFill>
              </a:rPr>
              <a:t> &lt; 0 (concave), </a:t>
            </a:r>
            <a:r>
              <a:rPr lang="en-US" sz="2400" i="1">
                <a:solidFill>
                  <a:srgbClr val="009900"/>
                </a:solidFill>
              </a:rPr>
              <a:t>R</a:t>
            </a:r>
            <a:r>
              <a:rPr lang="en-US" sz="2400">
                <a:solidFill>
                  <a:srgbClr val="009900"/>
                </a:solidFill>
              </a:rPr>
              <a:t> = </a:t>
            </a:r>
            <a:r>
              <a:rPr lang="en-US" sz="2400">
                <a:solidFill>
                  <a:srgbClr val="009900"/>
                </a:solidFill>
                <a:sym typeface="Symbol" pitchFamily="18" charset="2"/>
              </a:rPr>
              <a:t> (flat)</a:t>
            </a:r>
          </a:p>
          <a:p>
            <a:pPr eaLnBrk="1" hangingPunct="1">
              <a:buFontTx/>
              <a:buChar char="•"/>
            </a:pPr>
            <a:r>
              <a:rPr lang="en-US" sz="2400" i="1">
                <a:solidFill>
                  <a:srgbClr val="009900"/>
                </a:solidFill>
                <a:sym typeface="Symbol" pitchFamily="18" charset="2"/>
              </a:rPr>
              <a:t>n</a:t>
            </a:r>
            <a:r>
              <a:rPr lang="en-US" sz="2400" baseline="-25000">
                <a:solidFill>
                  <a:srgbClr val="009900"/>
                </a:solidFill>
                <a:sym typeface="Symbol" pitchFamily="18" charset="2"/>
              </a:rPr>
              <a:t>1</a:t>
            </a:r>
            <a:r>
              <a:rPr lang="en-US" sz="2400">
                <a:solidFill>
                  <a:srgbClr val="009900"/>
                </a:solidFill>
                <a:sym typeface="Symbol" pitchFamily="18" charset="2"/>
              </a:rPr>
              <a:t> is index you start from, </a:t>
            </a:r>
            <a:r>
              <a:rPr lang="en-US" sz="2400" i="1">
                <a:solidFill>
                  <a:srgbClr val="009900"/>
                </a:solidFill>
                <a:sym typeface="Symbol" pitchFamily="18" charset="2"/>
              </a:rPr>
              <a:t>n</a:t>
            </a:r>
            <a:r>
              <a:rPr lang="en-US" sz="2400" baseline="-25000">
                <a:solidFill>
                  <a:srgbClr val="009900"/>
                </a:solidFill>
                <a:sym typeface="Symbol" pitchFamily="18" charset="2"/>
              </a:rPr>
              <a:t>2</a:t>
            </a:r>
            <a:r>
              <a:rPr lang="en-US" sz="2400">
                <a:solidFill>
                  <a:srgbClr val="009900"/>
                </a:solidFill>
                <a:sym typeface="Symbol" pitchFamily="18" charset="2"/>
              </a:rPr>
              <a:t> is index you go to</a:t>
            </a:r>
            <a:endParaRPr lang="en-US" sz="2400" i="1">
              <a:solidFill>
                <a:srgbClr val="009900"/>
              </a:solidFill>
              <a:sym typeface="Symbol" pitchFamily="18" charset="2"/>
            </a:endParaRPr>
          </a:p>
          <a:p>
            <a:pPr eaLnBrk="1" hangingPunct="1">
              <a:buFontTx/>
              <a:buChar char="•"/>
            </a:pPr>
            <a:r>
              <a:rPr lang="en-US" sz="2400">
                <a:solidFill>
                  <a:srgbClr val="009900"/>
                </a:solidFill>
              </a:rPr>
              <a:t>Object distance </a:t>
            </a:r>
            <a:r>
              <a:rPr lang="en-US" sz="2400" i="1">
                <a:solidFill>
                  <a:srgbClr val="009900"/>
                </a:solidFill>
              </a:rPr>
              <a:t>p</a:t>
            </a:r>
            <a:r>
              <a:rPr lang="en-US" sz="2400">
                <a:solidFill>
                  <a:srgbClr val="009900"/>
                </a:solidFill>
              </a:rPr>
              <a:t> is positive if the object in front (like reflection)</a:t>
            </a:r>
          </a:p>
          <a:p>
            <a:pPr eaLnBrk="1" hangingPunct="1">
              <a:buFontTx/>
              <a:buChar char="•"/>
            </a:pPr>
            <a:r>
              <a:rPr lang="en-US" sz="2400">
                <a:solidFill>
                  <a:srgbClr val="009900"/>
                </a:solidFill>
              </a:rPr>
              <a:t>Image distance </a:t>
            </a:r>
            <a:r>
              <a:rPr lang="en-US" sz="2400" i="1">
                <a:solidFill>
                  <a:srgbClr val="009900"/>
                </a:solidFill>
              </a:rPr>
              <a:t>q</a:t>
            </a:r>
            <a:r>
              <a:rPr lang="en-US" sz="2400">
                <a:solidFill>
                  <a:srgbClr val="009900"/>
                </a:solidFill>
              </a:rPr>
              <a:t> is positive if image is in back (unlike reflection)</a:t>
            </a:r>
          </a:p>
          <a:p>
            <a:pPr eaLnBrk="1" hangingPunct="1"/>
            <a:r>
              <a:rPr lang="en-US" sz="2400" b="1" u="sng">
                <a:solidFill>
                  <a:srgbClr val="FF0000"/>
                </a:solidFill>
              </a:rPr>
              <a:t>We get effects even for a flat boundary, </a:t>
            </a:r>
            <a:r>
              <a:rPr lang="en-US" sz="2400" b="1" i="1" u="sng">
                <a:solidFill>
                  <a:srgbClr val="FF0000"/>
                </a:solidFill>
              </a:rPr>
              <a:t>R</a:t>
            </a:r>
            <a:r>
              <a:rPr lang="en-US" sz="2400" b="1" u="sng">
                <a:solidFill>
                  <a:srgbClr val="FF0000"/>
                </a:solidFill>
              </a:rPr>
              <a:t> = </a:t>
            </a:r>
            <a:r>
              <a:rPr lang="en-US" sz="2400" b="1" u="sng">
                <a:solidFill>
                  <a:srgbClr val="FF0000"/>
                </a:solidFill>
                <a:sym typeface="Symbol" pitchFamily="18" charset="2"/>
              </a:rPr>
              <a:t></a:t>
            </a:r>
            <a:r>
              <a:rPr lang="en-US" sz="2400">
                <a:solidFill>
                  <a:srgbClr val="FF0000"/>
                </a:solidFill>
                <a:sym typeface="Symbol" pitchFamily="18" charset="2"/>
              </a:rPr>
              <a:t> </a:t>
            </a:r>
            <a:endParaRPr lang="en-US" sz="2400">
              <a:solidFill>
                <a:srgbClr val="FF0000"/>
              </a:solidFill>
            </a:endParaRPr>
          </a:p>
          <a:p>
            <a:pPr eaLnBrk="1" hangingPunct="1">
              <a:buFontTx/>
              <a:buChar char="•"/>
            </a:pPr>
            <a:r>
              <a:rPr lang="en-US" sz="2400">
                <a:solidFill>
                  <a:srgbClr val="FF0000"/>
                </a:solidFill>
              </a:rPr>
              <a:t>Distances are distorted:</a:t>
            </a:r>
          </a:p>
        </p:txBody>
      </p:sp>
      <p:sp>
        <p:nvSpPr>
          <p:cNvPr id="907268" name="Rectangle 4"/>
          <p:cNvSpPr>
            <a:spLocks noChangeArrowheads="1"/>
          </p:cNvSpPr>
          <p:nvPr/>
        </p:nvSpPr>
        <p:spPr bwMode="auto">
          <a:xfrm>
            <a:off x="5791200" y="3276600"/>
            <a:ext cx="3352800" cy="1752600"/>
          </a:xfrm>
          <a:prstGeom prst="rect">
            <a:avLst/>
          </a:prstGeom>
          <a:gradFill rotWithShape="1">
            <a:gsLst>
              <a:gs pos="0">
                <a:schemeClr val="hlink"/>
              </a:gs>
              <a:gs pos="50000">
                <a:srgbClr val="CCFFFF"/>
              </a:gs>
              <a:gs pos="100000">
                <a:schemeClr va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7269" name="Freeform 5"/>
          <p:cNvSpPr>
            <a:spLocks/>
          </p:cNvSpPr>
          <p:nvPr/>
        </p:nvSpPr>
        <p:spPr bwMode="auto">
          <a:xfrm>
            <a:off x="5562600" y="3276600"/>
            <a:ext cx="228600" cy="1752600"/>
          </a:xfrm>
          <a:custGeom>
            <a:avLst/>
            <a:gdLst>
              <a:gd name="T0" fmla="*/ 192 w 192"/>
              <a:gd name="T1" fmla="*/ 0 h 1104"/>
              <a:gd name="T2" fmla="*/ 0 w 192"/>
              <a:gd name="T3" fmla="*/ 576 h 1104"/>
              <a:gd name="T4" fmla="*/ 192 w 192"/>
              <a:gd name="T5" fmla="*/ 1104 h 1104"/>
            </a:gdLst>
            <a:ahLst/>
            <a:cxnLst>
              <a:cxn ang="0">
                <a:pos x="T0" y="T1"/>
              </a:cxn>
              <a:cxn ang="0">
                <a:pos x="T2" y="T3"/>
              </a:cxn>
              <a:cxn ang="0">
                <a:pos x="T4" y="T5"/>
              </a:cxn>
            </a:cxnLst>
            <a:rect l="0" t="0" r="r" b="b"/>
            <a:pathLst>
              <a:path w="192" h="1104">
                <a:moveTo>
                  <a:pt x="192" y="0"/>
                </a:moveTo>
                <a:cubicBezTo>
                  <a:pt x="96" y="196"/>
                  <a:pt x="0" y="392"/>
                  <a:pt x="0" y="576"/>
                </a:cubicBezTo>
                <a:cubicBezTo>
                  <a:pt x="0" y="760"/>
                  <a:pt x="96" y="932"/>
                  <a:pt x="192" y="1104"/>
                </a:cubicBezTo>
              </a:path>
            </a:pathLst>
          </a:custGeom>
          <a:gradFill rotWithShape="1">
            <a:gsLst>
              <a:gs pos="0">
                <a:schemeClr val="hlink"/>
              </a:gs>
              <a:gs pos="50000">
                <a:srgbClr val="CCFFFF"/>
              </a:gs>
              <a:gs pos="100000">
                <a:schemeClr va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59398" name="Line 6"/>
          <p:cNvSpPr>
            <a:spLocks noChangeShapeType="1"/>
          </p:cNvSpPr>
          <p:nvPr/>
        </p:nvSpPr>
        <p:spPr bwMode="auto">
          <a:xfrm>
            <a:off x="4267200" y="4191000"/>
            <a:ext cx="4724400" cy="0"/>
          </a:xfrm>
          <a:prstGeom prst="line">
            <a:avLst/>
          </a:prstGeom>
          <a:noFill/>
          <a:ln w="2857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399" name="AutoShape 7"/>
          <p:cNvSpPr>
            <a:spLocks noChangeArrowheads="1"/>
          </p:cNvSpPr>
          <p:nvPr/>
        </p:nvSpPr>
        <p:spPr bwMode="auto">
          <a:xfrm flipV="1">
            <a:off x="4114800" y="3429000"/>
            <a:ext cx="381000" cy="762000"/>
          </a:xfrm>
          <a:prstGeom prst="downArrow">
            <a:avLst>
              <a:gd name="adj1" fmla="val 50000"/>
              <a:gd name="adj2" fmla="val 50000"/>
            </a:avLst>
          </a:prstGeom>
          <a:solidFill>
            <a:srgbClr val="CCFFFF"/>
          </a:solidFill>
          <a:ln w="2857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59400" name="Text Box 8"/>
          <p:cNvSpPr txBox="1">
            <a:spLocks noChangeArrowheads="1"/>
          </p:cNvSpPr>
          <p:nvPr/>
        </p:nvSpPr>
        <p:spPr bwMode="auto">
          <a:xfrm>
            <a:off x="4953000" y="31242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spcBef>
                <a:spcPct val="50000"/>
              </a:spcBef>
            </a:pPr>
            <a:r>
              <a:rPr lang="en-US" sz="2400" i="1">
                <a:solidFill>
                  <a:schemeClr val="tx1"/>
                </a:solidFill>
                <a:sym typeface="Symbol" pitchFamily="18" charset="2"/>
              </a:rPr>
              <a:t>n</a:t>
            </a:r>
            <a:r>
              <a:rPr lang="en-US" sz="2400" baseline="-25000">
                <a:solidFill>
                  <a:schemeClr val="tx1"/>
                </a:solidFill>
                <a:sym typeface="Symbol" pitchFamily="18" charset="2"/>
              </a:rPr>
              <a:t>1</a:t>
            </a:r>
            <a:endParaRPr lang="en-US" sz="2400" i="1">
              <a:solidFill>
                <a:schemeClr val="tx1"/>
              </a:solidFill>
              <a:sym typeface="Symbol" pitchFamily="18" charset="2"/>
            </a:endParaRPr>
          </a:p>
        </p:txBody>
      </p:sp>
      <p:sp>
        <p:nvSpPr>
          <p:cNvPr id="59401" name="Text Box 9"/>
          <p:cNvSpPr txBox="1">
            <a:spLocks noChangeArrowheads="1"/>
          </p:cNvSpPr>
          <p:nvPr/>
        </p:nvSpPr>
        <p:spPr bwMode="auto">
          <a:xfrm>
            <a:off x="5715000" y="45720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spcBef>
                <a:spcPct val="50000"/>
              </a:spcBef>
            </a:pPr>
            <a:r>
              <a:rPr lang="en-US" sz="2400" i="1">
                <a:solidFill>
                  <a:schemeClr val="tx1"/>
                </a:solidFill>
                <a:sym typeface="Symbol" pitchFamily="18" charset="2"/>
              </a:rPr>
              <a:t>n</a:t>
            </a:r>
            <a:r>
              <a:rPr lang="en-US" sz="2400" baseline="-25000">
                <a:solidFill>
                  <a:schemeClr val="tx1"/>
                </a:solidFill>
                <a:sym typeface="Symbol" pitchFamily="18" charset="2"/>
              </a:rPr>
              <a:t>2</a:t>
            </a:r>
            <a:endParaRPr lang="en-US" sz="2400" i="1">
              <a:solidFill>
                <a:schemeClr val="tx1"/>
              </a:solidFill>
              <a:sym typeface="Symbol" pitchFamily="18" charset="2"/>
            </a:endParaRPr>
          </a:p>
        </p:txBody>
      </p:sp>
      <p:sp>
        <p:nvSpPr>
          <p:cNvPr id="59402" name="AutoShape 10"/>
          <p:cNvSpPr>
            <a:spLocks noChangeArrowheads="1"/>
          </p:cNvSpPr>
          <p:nvPr/>
        </p:nvSpPr>
        <p:spPr bwMode="auto">
          <a:xfrm>
            <a:off x="8610600" y="4191000"/>
            <a:ext cx="228600" cy="533400"/>
          </a:xfrm>
          <a:prstGeom prst="downArrow">
            <a:avLst>
              <a:gd name="adj1" fmla="val 50000"/>
              <a:gd name="adj2" fmla="val 58333"/>
            </a:avLst>
          </a:prstGeom>
          <a:solidFill>
            <a:srgbClr val="FFFF00"/>
          </a:solidFill>
          <a:ln w="2857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59403" name="Oval 12"/>
          <p:cNvSpPr>
            <a:spLocks noChangeArrowheads="1"/>
          </p:cNvSpPr>
          <p:nvPr/>
        </p:nvSpPr>
        <p:spPr bwMode="auto">
          <a:xfrm>
            <a:off x="6807200" y="4152900"/>
            <a:ext cx="96838" cy="76200"/>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04" name="Text Box 13"/>
          <p:cNvSpPr txBox="1">
            <a:spLocks noChangeArrowheads="1"/>
          </p:cNvSpPr>
          <p:nvPr/>
        </p:nvSpPr>
        <p:spPr bwMode="auto">
          <a:xfrm>
            <a:off x="3810000" y="35814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spcBef>
                <a:spcPct val="50000"/>
              </a:spcBef>
            </a:pPr>
            <a:r>
              <a:rPr lang="en-US" sz="2400" i="1">
                <a:solidFill>
                  <a:schemeClr val="tx1"/>
                </a:solidFill>
                <a:sym typeface="Symbol" pitchFamily="18" charset="2"/>
              </a:rPr>
              <a:t>h</a:t>
            </a:r>
          </a:p>
        </p:txBody>
      </p:sp>
      <p:sp>
        <p:nvSpPr>
          <p:cNvPr id="59405" name="Line 14"/>
          <p:cNvSpPr>
            <a:spLocks noChangeShapeType="1"/>
          </p:cNvSpPr>
          <p:nvPr/>
        </p:nvSpPr>
        <p:spPr bwMode="auto">
          <a:xfrm>
            <a:off x="4267200" y="4343400"/>
            <a:ext cx="1295400" cy="0"/>
          </a:xfrm>
          <a:prstGeom prst="line">
            <a:avLst/>
          </a:prstGeom>
          <a:noFill/>
          <a:ln w="28575">
            <a:solidFill>
              <a:schemeClr val="tx1"/>
            </a:solidFill>
            <a:prstDash val="sysDot"/>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06" name="Line 15"/>
          <p:cNvSpPr>
            <a:spLocks noChangeShapeType="1"/>
          </p:cNvSpPr>
          <p:nvPr/>
        </p:nvSpPr>
        <p:spPr bwMode="auto">
          <a:xfrm>
            <a:off x="4267200" y="3429000"/>
            <a:ext cx="1295400" cy="3810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07" name="Text Box 16"/>
          <p:cNvSpPr txBox="1">
            <a:spLocks noChangeArrowheads="1"/>
          </p:cNvSpPr>
          <p:nvPr/>
        </p:nvSpPr>
        <p:spPr bwMode="auto">
          <a:xfrm>
            <a:off x="3810000" y="40386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spcBef>
                <a:spcPct val="50000"/>
              </a:spcBef>
            </a:pPr>
            <a:r>
              <a:rPr lang="en-US" sz="2400" i="1">
                <a:solidFill>
                  <a:schemeClr val="tx1"/>
                </a:solidFill>
                <a:sym typeface="Symbol" pitchFamily="18" charset="2"/>
              </a:rPr>
              <a:t>P</a:t>
            </a:r>
          </a:p>
        </p:txBody>
      </p:sp>
      <p:sp>
        <p:nvSpPr>
          <p:cNvPr id="59408" name="Oval 17"/>
          <p:cNvSpPr>
            <a:spLocks noChangeArrowheads="1"/>
          </p:cNvSpPr>
          <p:nvPr/>
        </p:nvSpPr>
        <p:spPr bwMode="auto">
          <a:xfrm>
            <a:off x="4246563" y="4152900"/>
            <a:ext cx="96837" cy="76200"/>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09" name="Text Box 18"/>
          <p:cNvSpPr txBox="1">
            <a:spLocks noChangeArrowheads="1"/>
          </p:cNvSpPr>
          <p:nvPr/>
        </p:nvSpPr>
        <p:spPr bwMode="auto">
          <a:xfrm>
            <a:off x="4038600" y="30480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spcBef>
                <a:spcPct val="50000"/>
              </a:spcBef>
            </a:pPr>
            <a:r>
              <a:rPr lang="en-US" sz="2400" i="1">
                <a:solidFill>
                  <a:schemeClr val="tx1"/>
                </a:solidFill>
                <a:sym typeface="Symbol" pitchFamily="18" charset="2"/>
              </a:rPr>
              <a:t>X</a:t>
            </a:r>
          </a:p>
        </p:txBody>
      </p:sp>
      <p:sp>
        <p:nvSpPr>
          <p:cNvPr id="59410" name="Oval 19"/>
          <p:cNvSpPr>
            <a:spLocks noChangeArrowheads="1"/>
          </p:cNvSpPr>
          <p:nvPr/>
        </p:nvSpPr>
        <p:spPr bwMode="auto">
          <a:xfrm>
            <a:off x="4241800" y="3390900"/>
            <a:ext cx="96838" cy="76200"/>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11" name="Text Box 20"/>
          <p:cNvSpPr txBox="1">
            <a:spLocks noChangeArrowheads="1"/>
          </p:cNvSpPr>
          <p:nvPr/>
        </p:nvSpPr>
        <p:spPr bwMode="auto">
          <a:xfrm>
            <a:off x="4724400" y="42672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spcBef>
                <a:spcPct val="50000"/>
              </a:spcBef>
            </a:pPr>
            <a:r>
              <a:rPr lang="en-US" sz="2400" i="1">
                <a:solidFill>
                  <a:schemeClr val="tx1"/>
                </a:solidFill>
                <a:sym typeface="Symbol" pitchFamily="18" charset="2"/>
              </a:rPr>
              <a:t>p</a:t>
            </a:r>
          </a:p>
        </p:txBody>
      </p:sp>
      <p:sp>
        <p:nvSpPr>
          <p:cNvPr id="59412" name="Line 21"/>
          <p:cNvSpPr>
            <a:spLocks noChangeShapeType="1"/>
          </p:cNvSpPr>
          <p:nvPr/>
        </p:nvSpPr>
        <p:spPr bwMode="auto">
          <a:xfrm>
            <a:off x="5562600" y="3810000"/>
            <a:ext cx="3276600" cy="9906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13" name="Line 22"/>
          <p:cNvSpPr>
            <a:spLocks noChangeShapeType="1"/>
          </p:cNvSpPr>
          <p:nvPr/>
        </p:nvSpPr>
        <p:spPr bwMode="auto">
          <a:xfrm>
            <a:off x="4267200" y="3429000"/>
            <a:ext cx="1295400" cy="7620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14" name="Line 23"/>
          <p:cNvSpPr>
            <a:spLocks noChangeShapeType="1"/>
          </p:cNvSpPr>
          <p:nvPr/>
        </p:nvSpPr>
        <p:spPr bwMode="auto">
          <a:xfrm>
            <a:off x="5562600" y="4191000"/>
            <a:ext cx="3352800" cy="6096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15" name="Text Box 24"/>
          <p:cNvSpPr txBox="1">
            <a:spLocks noChangeArrowheads="1"/>
          </p:cNvSpPr>
          <p:nvPr/>
        </p:nvSpPr>
        <p:spPr bwMode="auto">
          <a:xfrm>
            <a:off x="8458200" y="37338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spcBef>
                <a:spcPct val="50000"/>
              </a:spcBef>
            </a:pPr>
            <a:r>
              <a:rPr lang="en-US" sz="2400" i="1">
                <a:solidFill>
                  <a:schemeClr val="tx1"/>
                </a:solidFill>
                <a:sym typeface="Symbol" pitchFamily="18" charset="2"/>
              </a:rPr>
              <a:t>Q</a:t>
            </a:r>
          </a:p>
        </p:txBody>
      </p:sp>
      <p:sp>
        <p:nvSpPr>
          <p:cNvPr id="59416" name="Text Box 25"/>
          <p:cNvSpPr txBox="1">
            <a:spLocks noChangeArrowheads="1"/>
          </p:cNvSpPr>
          <p:nvPr/>
        </p:nvSpPr>
        <p:spPr bwMode="auto">
          <a:xfrm>
            <a:off x="8534400" y="48006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spcBef>
                <a:spcPct val="50000"/>
              </a:spcBef>
            </a:pPr>
            <a:r>
              <a:rPr lang="en-US" sz="2400" i="1">
                <a:solidFill>
                  <a:schemeClr val="tx1"/>
                </a:solidFill>
                <a:sym typeface="Symbol" pitchFamily="18" charset="2"/>
              </a:rPr>
              <a:t>Y</a:t>
            </a:r>
          </a:p>
        </p:txBody>
      </p:sp>
      <p:sp>
        <p:nvSpPr>
          <p:cNvPr id="59417" name="Line 26"/>
          <p:cNvSpPr>
            <a:spLocks noChangeShapeType="1"/>
          </p:cNvSpPr>
          <p:nvPr/>
        </p:nvSpPr>
        <p:spPr bwMode="auto">
          <a:xfrm>
            <a:off x="5562600" y="3733800"/>
            <a:ext cx="3124200" cy="0"/>
          </a:xfrm>
          <a:prstGeom prst="line">
            <a:avLst/>
          </a:prstGeom>
          <a:noFill/>
          <a:ln w="28575">
            <a:solidFill>
              <a:schemeClr val="tx1"/>
            </a:solidFill>
            <a:prstDash val="sysDot"/>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18" name="Text Box 27"/>
          <p:cNvSpPr txBox="1">
            <a:spLocks noChangeArrowheads="1"/>
          </p:cNvSpPr>
          <p:nvPr/>
        </p:nvSpPr>
        <p:spPr bwMode="auto">
          <a:xfrm>
            <a:off x="6858000" y="32766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spcBef>
                <a:spcPct val="50000"/>
              </a:spcBef>
            </a:pPr>
            <a:r>
              <a:rPr lang="en-US" sz="2400" i="1">
                <a:solidFill>
                  <a:schemeClr val="tx1"/>
                </a:solidFill>
                <a:sym typeface="Symbol" pitchFamily="18" charset="2"/>
              </a:rPr>
              <a:t>q</a:t>
            </a:r>
          </a:p>
        </p:txBody>
      </p:sp>
      <p:sp>
        <p:nvSpPr>
          <p:cNvPr id="59419" name="Text Box 31"/>
          <p:cNvSpPr txBox="1">
            <a:spLocks noChangeArrowheads="1"/>
          </p:cNvSpPr>
          <p:nvPr/>
        </p:nvSpPr>
        <p:spPr bwMode="auto">
          <a:xfrm>
            <a:off x="6502400" y="45720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spcBef>
                <a:spcPct val="50000"/>
              </a:spcBef>
            </a:pPr>
            <a:r>
              <a:rPr lang="en-US" sz="2400" i="1">
                <a:solidFill>
                  <a:schemeClr val="tx1"/>
                </a:solidFill>
                <a:sym typeface="Symbol" pitchFamily="18" charset="2"/>
              </a:rPr>
              <a:t></a:t>
            </a:r>
            <a:r>
              <a:rPr lang="en-US" sz="2400" baseline="-25000">
                <a:solidFill>
                  <a:schemeClr val="tx1"/>
                </a:solidFill>
                <a:sym typeface="Symbol" pitchFamily="18" charset="2"/>
              </a:rPr>
              <a:t>2</a:t>
            </a:r>
            <a:endParaRPr lang="en-US" sz="2400" i="1">
              <a:solidFill>
                <a:schemeClr val="tx1"/>
              </a:solidFill>
              <a:sym typeface="Symbol" pitchFamily="18" charset="2"/>
            </a:endParaRPr>
          </a:p>
        </p:txBody>
      </p:sp>
      <p:sp>
        <p:nvSpPr>
          <p:cNvPr id="59420" name="Line 37"/>
          <p:cNvSpPr>
            <a:spLocks noChangeShapeType="1"/>
          </p:cNvSpPr>
          <p:nvPr/>
        </p:nvSpPr>
        <p:spPr bwMode="auto">
          <a:xfrm>
            <a:off x="5638800" y="3352800"/>
            <a:ext cx="1295400" cy="0"/>
          </a:xfrm>
          <a:prstGeom prst="line">
            <a:avLst/>
          </a:prstGeom>
          <a:noFill/>
          <a:ln w="28575">
            <a:solidFill>
              <a:schemeClr val="tx1"/>
            </a:solidFill>
            <a:prstDash val="sysDot"/>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21" name="Text Box 38"/>
          <p:cNvSpPr txBox="1">
            <a:spLocks noChangeArrowheads="1"/>
          </p:cNvSpPr>
          <p:nvPr/>
        </p:nvSpPr>
        <p:spPr bwMode="auto">
          <a:xfrm>
            <a:off x="5943600" y="29718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spcBef>
                <a:spcPct val="50000"/>
              </a:spcBef>
            </a:pPr>
            <a:r>
              <a:rPr lang="en-US" sz="2400" i="1">
                <a:solidFill>
                  <a:schemeClr val="tx1"/>
                </a:solidFill>
                <a:sym typeface="Symbol" pitchFamily="18" charset="2"/>
              </a:rPr>
              <a:t>R</a:t>
            </a:r>
          </a:p>
        </p:txBody>
      </p:sp>
      <p:graphicFrame>
        <p:nvGraphicFramePr>
          <p:cNvPr id="59422" name="Object 44"/>
          <p:cNvGraphicFramePr>
            <a:graphicFrameLocks noChangeAspect="1"/>
          </p:cNvGraphicFramePr>
          <p:nvPr/>
        </p:nvGraphicFramePr>
        <p:xfrm>
          <a:off x="6400800" y="755650"/>
          <a:ext cx="2560638" cy="920750"/>
        </p:xfrm>
        <a:graphic>
          <a:graphicData uri="http://schemas.openxmlformats.org/presentationml/2006/ole">
            <mc:AlternateContent xmlns:mc="http://schemas.openxmlformats.org/markup-compatibility/2006">
              <mc:Choice xmlns:v="urn:schemas-microsoft-com:vml" Requires="v">
                <p:oleObj spid="_x0000_s60143" name="Equation" r:id="rId3" imgW="1040948" imgH="418918" progId="Equation.DSMT4">
                  <p:embed/>
                </p:oleObj>
              </mc:Choice>
              <mc:Fallback>
                <p:oleObj name="Equation" r:id="rId3" imgW="1040948" imgH="418918" progId="Equation.DSMT4">
                  <p:embed/>
                  <p:pic>
                    <p:nvPicPr>
                      <p:cNvPr id="0" name="Object 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755650"/>
                        <a:ext cx="2560638" cy="920750"/>
                      </a:xfrm>
                      <a:prstGeom prst="rect">
                        <a:avLst/>
                      </a:prstGeom>
                      <a:noFill/>
                      <a:ln w="28575">
                        <a:solidFill>
                          <a:srgbClr val="FF0000"/>
                        </a:solid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07312" name="Object 48"/>
          <p:cNvGraphicFramePr>
            <a:graphicFrameLocks noChangeAspect="1"/>
          </p:cNvGraphicFramePr>
          <p:nvPr/>
        </p:nvGraphicFramePr>
        <p:xfrm>
          <a:off x="157163" y="3243263"/>
          <a:ext cx="1747837" cy="920750"/>
        </p:xfrm>
        <a:graphic>
          <a:graphicData uri="http://schemas.openxmlformats.org/presentationml/2006/ole">
            <mc:AlternateContent xmlns:mc="http://schemas.openxmlformats.org/markup-compatibility/2006">
              <mc:Choice xmlns:v="urn:schemas-microsoft-com:vml" Requires="v">
                <p:oleObj spid="_x0000_s60144" name="Equation" r:id="rId5" imgW="710891" imgH="418918" progId="Equation.DSMT4">
                  <p:embed/>
                </p:oleObj>
              </mc:Choice>
              <mc:Fallback>
                <p:oleObj name="Equation" r:id="rId5" imgW="710891" imgH="418918" progId="Equation.DSMT4">
                  <p:embed/>
                  <p:pic>
                    <p:nvPicPr>
                      <p:cNvPr id="0" name="Object 4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163" y="3243263"/>
                        <a:ext cx="1747837" cy="920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prstDash val="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07313" name="Object 49"/>
          <p:cNvGraphicFramePr>
            <a:graphicFrameLocks noChangeAspect="1"/>
          </p:cNvGraphicFramePr>
          <p:nvPr/>
        </p:nvGraphicFramePr>
        <p:xfrm>
          <a:off x="157163" y="4157663"/>
          <a:ext cx="1622425" cy="947737"/>
        </p:xfrm>
        <a:graphic>
          <a:graphicData uri="http://schemas.openxmlformats.org/presentationml/2006/ole">
            <mc:AlternateContent xmlns:mc="http://schemas.openxmlformats.org/markup-compatibility/2006">
              <mc:Choice xmlns:v="urn:schemas-microsoft-com:vml" Requires="v">
                <p:oleObj spid="_x0000_s60145" name="Equation" r:id="rId7" imgW="660113" imgH="431613" progId="Equation.DSMT4">
                  <p:embed/>
                </p:oleObj>
              </mc:Choice>
              <mc:Fallback>
                <p:oleObj name="Equation" r:id="rId7" imgW="660113" imgH="431613" progId="Equation.DSMT4">
                  <p:embed/>
                  <p:pic>
                    <p:nvPicPr>
                      <p:cNvPr id="0" name="Object 4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7163" y="4157663"/>
                        <a:ext cx="1622425" cy="947737"/>
                      </a:xfrm>
                      <a:prstGeom prst="rect">
                        <a:avLst/>
                      </a:prstGeom>
                      <a:noFill/>
                      <a:ln w="28575">
                        <a:solidFill>
                          <a:srgbClr val="FF0000"/>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07314" name="Text Box 50"/>
          <p:cNvSpPr txBox="1">
            <a:spLocks noChangeArrowheads="1"/>
          </p:cNvSpPr>
          <p:nvPr/>
        </p:nvSpPr>
        <p:spPr bwMode="auto">
          <a:xfrm>
            <a:off x="0" y="57150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buFontTx/>
              <a:buChar char="•"/>
            </a:pPr>
            <a:r>
              <a:rPr lang="en-US" sz="2400">
                <a:solidFill>
                  <a:srgbClr val="FF0000"/>
                </a:solidFill>
              </a:rPr>
              <a:t>No magnification:</a:t>
            </a:r>
          </a:p>
        </p:txBody>
      </p:sp>
      <p:graphicFrame>
        <p:nvGraphicFramePr>
          <p:cNvPr id="907315" name="Object 51"/>
          <p:cNvGraphicFramePr>
            <a:graphicFrameLocks noChangeAspect="1"/>
          </p:cNvGraphicFramePr>
          <p:nvPr/>
        </p:nvGraphicFramePr>
        <p:xfrm>
          <a:off x="2532063" y="5570538"/>
          <a:ext cx="3030537" cy="1058862"/>
        </p:xfrm>
        <a:graphic>
          <a:graphicData uri="http://schemas.openxmlformats.org/presentationml/2006/ole">
            <mc:AlternateContent xmlns:mc="http://schemas.openxmlformats.org/markup-compatibility/2006">
              <mc:Choice xmlns:v="urn:schemas-microsoft-com:vml" Requires="v">
                <p:oleObj spid="_x0000_s60146" name="Equation" r:id="rId9" imgW="1231366" imgH="482391" progId="Equation.DSMT4">
                  <p:embed/>
                </p:oleObj>
              </mc:Choice>
              <mc:Fallback>
                <p:oleObj name="Equation" r:id="rId9" imgW="1231366" imgH="482391" progId="Equation.DSMT4">
                  <p:embed/>
                  <p:pic>
                    <p:nvPicPr>
                      <p:cNvPr id="0" name="Object 5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32063" y="5570538"/>
                        <a:ext cx="3030537" cy="1058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prstDash val="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07316" name="Object 52"/>
          <p:cNvGraphicFramePr>
            <a:graphicFrameLocks noChangeAspect="1"/>
          </p:cNvGraphicFramePr>
          <p:nvPr/>
        </p:nvGraphicFramePr>
        <p:xfrm>
          <a:off x="5562600" y="5867400"/>
          <a:ext cx="531813" cy="361950"/>
        </p:xfrm>
        <a:graphic>
          <a:graphicData uri="http://schemas.openxmlformats.org/presentationml/2006/ole">
            <mc:AlternateContent xmlns:mc="http://schemas.openxmlformats.org/markup-compatibility/2006">
              <mc:Choice xmlns:v="urn:schemas-microsoft-com:vml" Requires="v">
                <p:oleObj spid="_x0000_s60147" name="Equation" r:id="rId11" imgW="215619" imgH="164885" progId="Equation.DSMT4">
                  <p:embed/>
                </p:oleObj>
              </mc:Choice>
              <mc:Fallback>
                <p:oleObj name="Equation" r:id="rId11" imgW="215619" imgH="164885" progId="Equation.DSMT4">
                  <p:embed/>
                  <p:pic>
                    <p:nvPicPr>
                      <p:cNvPr id="0" name="Object 5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62600" y="5867400"/>
                        <a:ext cx="531813"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prstDash val="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9428" name="Object 53"/>
          <p:cNvGraphicFramePr>
            <a:graphicFrameLocks noChangeAspect="1"/>
          </p:cNvGraphicFramePr>
          <p:nvPr/>
        </p:nvGraphicFramePr>
        <p:xfrm>
          <a:off x="2362200" y="4495800"/>
          <a:ext cx="1749425" cy="947738"/>
        </p:xfrm>
        <a:graphic>
          <a:graphicData uri="http://schemas.openxmlformats.org/presentationml/2006/ole">
            <mc:AlternateContent xmlns:mc="http://schemas.openxmlformats.org/markup-compatibility/2006">
              <mc:Choice xmlns:v="urn:schemas-microsoft-com:vml" Requires="v">
                <p:oleObj spid="_x0000_s60148" name="Equation" r:id="rId13" imgW="710891" imgH="431613" progId="Equation.DSMT4">
                  <p:embed/>
                </p:oleObj>
              </mc:Choice>
              <mc:Fallback>
                <p:oleObj name="Equation" r:id="rId13" imgW="710891" imgH="431613" progId="Equation.DSMT4">
                  <p:embed/>
                  <p:pic>
                    <p:nvPicPr>
                      <p:cNvPr id="0" name="Object 5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62200" y="4495800"/>
                        <a:ext cx="1749425" cy="947738"/>
                      </a:xfrm>
                      <a:prstGeom prst="rect">
                        <a:avLst/>
                      </a:prstGeom>
                      <a:noFill/>
                      <a:ln w="28575">
                        <a:solidFill>
                          <a:srgbClr val="FF0000"/>
                        </a:solid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07267">
                                            <p:txEl>
                                              <p:pRg st="0" end="0"/>
                                            </p:txEl>
                                          </p:spTgt>
                                        </p:tgtEl>
                                        <p:attrNameLst>
                                          <p:attrName>style.visibility</p:attrName>
                                        </p:attrNameLst>
                                      </p:cBhvr>
                                      <p:to>
                                        <p:strVal val="visible"/>
                                      </p:to>
                                    </p:set>
                                    <p:anim calcmode="lin" valueType="num">
                                      <p:cBhvr additive="base">
                                        <p:cTn id="7" dur="500" fill="hold"/>
                                        <p:tgtEl>
                                          <p:spTgt spid="9072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0726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07267">
                                            <p:txEl>
                                              <p:pRg st="1" end="1"/>
                                            </p:txEl>
                                          </p:spTgt>
                                        </p:tgtEl>
                                        <p:attrNameLst>
                                          <p:attrName>style.visibility</p:attrName>
                                        </p:attrNameLst>
                                      </p:cBhvr>
                                      <p:to>
                                        <p:strVal val="visible"/>
                                      </p:to>
                                    </p:set>
                                    <p:anim calcmode="lin" valueType="num">
                                      <p:cBhvr additive="base">
                                        <p:cTn id="11" dur="500" fill="hold"/>
                                        <p:tgtEl>
                                          <p:spTgt spid="90726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9072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907267">
                                            <p:txEl>
                                              <p:pRg st="2" end="2"/>
                                            </p:txEl>
                                          </p:spTgt>
                                        </p:tgtEl>
                                        <p:attrNameLst>
                                          <p:attrName>style.visibility</p:attrName>
                                        </p:attrNameLst>
                                      </p:cBhvr>
                                      <p:to>
                                        <p:strVal val="visible"/>
                                      </p:to>
                                    </p:set>
                                    <p:anim calcmode="lin" valueType="num">
                                      <p:cBhvr additive="base">
                                        <p:cTn id="17" dur="500" fill="hold"/>
                                        <p:tgtEl>
                                          <p:spTgt spid="907267">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9072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907267">
                                            <p:txEl>
                                              <p:pRg st="3" end="3"/>
                                            </p:txEl>
                                          </p:spTgt>
                                        </p:tgtEl>
                                        <p:attrNameLst>
                                          <p:attrName>style.visibility</p:attrName>
                                        </p:attrNameLst>
                                      </p:cBhvr>
                                      <p:to>
                                        <p:strVal val="visible"/>
                                      </p:to>
                                    </p:set>
                                    <p:anim calcmode="lin" valueType="num">
                                      <p:cBhvr additive="base">
                                        <p:cTn id="23" dur="500" fill="hold"/>
                                        <p:tgtEl>
                                          <p:spTgt spid="907267">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90726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907267">
                                            <p:txEl>
                                              <p:pRg st="4" end="4"/>
                                            </p:txEl>
                                          </p:spTgt>
                                        </p:tgtEl>
                                        <p:attrNameLst>
                                          <p:attrName>style.visibility</p:attrName>
                                        </p:attrNameLst>
                                      </p:cBhvr>
                                      <p:to>
                                        <p:strVal val="visible"/>
                                      </p:to>
                                    </p:set>
                                    <p:anim calcmode="lin" valueType="num">
                                      <p:cBhvr additive="base">
                                        <p:cTn id="29" dur="500" fill="hold"/>
                                        <p:tgtEl>
                                          <p:spTgt spid="907267">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90726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907267">
                                            <p:txEl>
                                              <p:pRg st="5" end="5"/>
                                            </p:txEl>
                                          </p:spTgt>
                                        </p:tgtEl>
                                        <p:attrNameLst>
                                          <p:attrName>style.visibility</p:attrName>
                                        </p:attrNameLst>
                                      </p:cBhvr>
                                      <p:to>
                                        <p:strVal val="visible"/>
                                      </p:to>
                                    </p:set>
                                    <p:anim calcmode="lin" valueType="num">
                                      <p:cBhvr additive="base">
                                        <p:cTn id="35" dur="500" fill="hold"/>
                                        <p:tgtEl>
                                          <p:spTgt spid="907267">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90726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907267">
                                            <p:txEl>
                                              <p:pRg st="6" end="6"/>
                                            </p:txEl>
                                          </p:spTgt>
                                        </p:tgtEl>
                                        <p:attrNameLst>
                                          <p:attrName>style.visibility</p:attrName>
                                        </p:attrNameLst>
                                      </p:cBhvr>
                                      <p:to>
                                        <p:strVal val="visible"/>
                                      </p:to>
                                    </p:set>
                                    <p:anim calcmode="lin" valueType="num">
                                      <p:cBhvr additive="base">
                                        <p:cTn id="41" dur="500" fill="hold"/>
                                        <p:tgtEl>
                                          <p:spTgt spid="907267">
                                            <p:txEl>
                                              <p:pRg st="6" end="6"/>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907267">
                                            <p:txEl>
                                              <p:pRg st="6" end="6"/>
                                            </p:txEl>
                                          </p:spTgt>
                                        </p:tgtEl>
                                        <p:attrNameLst>
                                          <p:attrName>ppt_y</p:attrName>
                                        </p:attrNameLst>
                                      </p:cBhvr>
                                      <p:tavLst>
                                        <p:tav tm="0">
                                          <p:val>
                                            <p:strVal val="#ppt_y"/>
                                          </p:val>
                                        </p:tav>
                                        <p:tav tm="100000">
                                          <p:val>
                                            <p:strVal val="#ppt_y"/>
                                          </p:val>
                                        </p:tav>
                                      </p:tavLst>
                                    </p:anim>
                                  </p:childTnLst>
                                </p:cTn>
                              </p:par>
                            </p:childTnLst>
                          </p:cTn>
                        </p:par>
                        <p:par>
                          <p:cTn id="43" fill="hold" nodeType="afterGroup">
                            <p:stCondLst>
                              <p:cond delay="500"/>
                            </p:stCondLst>
                            <p:childTnLst>
                              <p:par>
                                <p:cTn id="44" presetID="22" presetClass="entr" presetSubtype="8" fill="hold" nodeType="afterEffect">
                                  <p:stCondLst>
                                    <p:cond delay="0"/>
                                  </p:stCondLst>
                                  <p:childTnLst>
                                    <p:set>
                                      <p:cBhvr>
                                        <p:cTn id="45" dur="1" fill="hold">
                                          <p:stCondLst>
                                            <p:cond delay="0"/>
                                          </p:stCondLst>
                                        </p:cTn>
                                        <p:tgtEl>
                                          <p:spTgt spid="907312"/>
                                        </p:tgtEl>
                                        <p:attrNameLst>
                                          <p:attrName>style.visibility</p:attrName>
                                        </p:attrNameLst>
                                      </p:cBhvr>
                                      <p:to>
                                        <p:strVal val="visible"/>
                                      </p:to>
                                    </p:set>
                                    <p:animEffect transition="in" filter="wipe(left)">
                                      <p:cBhvr>
                                        <p:cTn id="46" dur="500"/>
                                        <p:tgtEl>
                                          <p:spTgt spid="907312"/>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nodeType="clickEffect">
                                  <p:stCondLst>
                                    <p:cond delay="0"/>
                                  </p:stCondLst>
                                  <p:childTnLst>
                                    <p:set>
                                      <p:cBhvr>
                                        <p:cTn id="50" dur="1" fill="hold">
                                          <p:stCondLst>
                                            <p:cond delay="0"/>
                                          </p:stCondLst>
                                        </p:cTn>
                                        <p:tgtEl>
                                          <p:spTgt spid="907313"/>
                                        </p:tgtEl>
                                        <p:attrNameLst>
                                          <p:attrName>style.visibility</p:attrName>
                                        </p:attrNameLst>
                                      </p:cBhvr>
                                      <p:to>
                                        <p:strVal val="visible"/>
                                      </p:to>
                                    </p:set>
                                    <p:animEffect transition="in" filter="wipe(left)">
                                      <p:cBhvr>
                                        <p:cTn id="51" dur="500"/>
                                        <p:tgtEl>
                                          <p:spTgt spid="907313"/>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907314">
                                            <p:txEl>
                                              <p:pRg st="0" end="0"/>
                                            </p:txEl>
                                          </p:spTgt>
                                        </p:tgtEl>
                                        <p:attrNameLst>
                                          <p:attrName>style.visibility</p:attrName>
                                        </p:attrNameLst>
                                      </p:cBhvr>
                                      <p:to>
                                        <p:strVal val="visible"/>
                                      </p:to>
                                    </p:set>
                                    <p:anim calcmode="lin" valueType="num">
                                      <p:cBhvr additive="base">
                                        <p:cTn id="56" dur="500" fill="hold"/>
                                        <p:tgtEl>
                                          <p:spTgt spid="907314">
                                            <p:txEl>
                                              <p:pRg st="0" end="0"/>
                                            </p:txEl>
                                          </p:spTgt>
                                        </p:tgtEl>
                                        <p:attrNameLst>
                                          <p:attrName>ppt_x</p:attrName>
                                        </p:attrNameLst>
                                      </p:cBhvr>
                                      <p:tavLst>
                                        <p:tav tm="0">
                                          <p:val>
                                            <p:strVal val="0-#ppt_w/2"/>
                                          </p:val>
                                        </p:tav>
                                        <p:tav tm="100000">
                                          <p:val>
                                            <p:strVal val="#ppt_x"/>
                                          </p:val>
                                        </p:tav>
                                      </p:tavLst>
                                    </p:anim>
                                    <p:anim calcmode="lin" valueType="num">
                                      <p:cBhvr additive="base">
                                        <p:cTn id="57" dur="500" fill="hold"/>
                                        <p:tgtEl>
                                          <p:spTgt spid="90731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907315"/>
                                        </p:tgtEl>
                                        <p:attrNameLst>
                                          <p:attrName>style.visibility</p:attrName>
                                        </p:attrNameLst>
                                      </p:cBhvr>
                                      <p:to>
                                        <p:strVal val="visible"/>
                                      </p:to>
                                    </p:set>
                                    <p:animEffect transition="in" filter="wipe(left)">
                                      <p:cBhvr>
                                        <p:cTn id="62" dur="500"/>
                                        <p:tgtEl>
                                          <p:spTgt spid="907315"/>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907316"/>
                                        </p:tgtEl>
                                        <p:attrNameLst>
                                          <p:attrName>style.visibility</p:attrName>
                                        </p:attrNameLst>
                                      </p:cBhvr>
                                      <p:to>
                                        <p:strVal val="visible"/>
                                      </p:to>
                                    </p:set>
                                    <p:animEffect transition="in" filter="wipe(left)">
                                      <p:cBhvr>
                                        <p:cTn id="67" dur="500"/>
                                        <p:tgtEl>
                                          <p:spTgt spid="907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7267" grpId="0" build="p"/>
      <p:bldP spid="90731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2550" y="1428750"/>
            <a:ext cx="6438900"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276600" y="533400"/>
            <a:ext cx="4191000" cy="830997"/>
          </a:xfrm>
          <a:prstGeom prst="rect">
            <a:avLst/>
          </a:prstGeom>
          <a:noFill/>
        </p:spPr>
        <p:txBody>
          <a:bodyPr wrap="square" rtlCol="0">
            <a:spAutoFit/>
          </a:bodyPr>
          <a:lstStyle/>
          <a:p>
            <a:r>
              <a:rPr lang="en-US" dirty="0" err="1" smtClean="0">
                <a:solidFill>
                  <a:srgbClr val="FF0000"/>
                </a:solidFill>
              </a:rPr>
              <a:t>Warmup</a:t>
            </a:r>
            <a:r>
              <a:rPr lang="en-US" dirty="0" smtClean="0">
                <a:solidFill>
                  <a:srgbClr val="FF0000"/>
                </a:solidFill>
              </a:rPr>
              <a:t> 25</a:t>
            </a:r>
            <a:endParaRPr lang="en-US" dirty="0">
              <a:solidFill>
                <a:srgbClr val="FF0000"/>
              </a:solidFill>
            </a:endParaRPr>
          </a:p>
        </p:txBody>
      </p:sp>
      <p:pic>
        <p:nvPicPr>
          <p:cNvPr id="3" name="Picture 2"/>
          <p:cNvPicPr>
            <a:picLocks noChangeAspect="1"/>
          </p:cNvPicPr>
          <p:nvPr/>
        </p:nvPicPr>
        <p:blipFill>
          <a:blip r:embed="rId3"/>
          <a:stretch>
            <a:fillRect/>
          </a:stretch>
        </p:blipFill>
        <p:spPr>
          <a:xfrm>
            <a:off x="1219200" y="4531578"/>
            <a:ext cx="5505450" cy="1924050"/>
          </a:xfrm>
          <a:prstGeom prst="rect">
            <a:avLst/>
          </a:prstGeom>
        </p:spPr>
      </p:pic>
      <p:sp>
        <p:nvSpPr>
          <p:cNvPr id="4" name="TextBox 3"/>
          <p:cNvSpPr txBox="1"/>
          <p:nvPr/>
        </p:nvSpPr>
        <p:spPr>
          <a:xfrm>
            <a:off x="5200650" y="3657600"/>
            <a:ext cx="1524000" cy="276999"/>
          </a:xfrm>
          <a:prstGeom prst="rect">
            <a:avLst/>
          </a:prstGeom>
          <a:solidFill>
            <a:schemeClr val="bg1"/>
          </a:solidFill>
        </p:spPr>
        <p:txBody>
          <a:bodyPr wrap="square" rtlCol="0">
            <a:spAutoFit/>
          </a:bodyPr>
          <a:lstStyle/>
          <a:p>
            <a:r>
              <a:rPr lang="en-US" sz="1200" dirty="0" smtClean="0">
                <a:solidFill>
                  <a:schemeClr val="tx1"/>
                </a:solidFill>
              </a:rPr>
              <a:t>CG36.16 page 1125</a:t>
            </a:r>
            <a:endParaRPr lang="en-US" sz="1200" dirty="0">
              <a:solidFill>
                <a:schemeClr val="tx1"/>
              </a:solidFill>
            </a:endParaRPr>
          </a:p>
        </p:txBody>
      </p:sp>
    </p:spTree>
    <p:extLst>
      <p:ext uri="{BB962C8B-B14F-4D97-AF65-F5344CB8AC3E}">
        <p14:creationId xmlns:p14="http://schemas.microsoft.com/office/powerpoint/2010/main" val="21262246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4400">
                <a:solidFill>
                  <a:schemeClr val="tx1"/>
                </a:solidFill>
              </a:rPr>
              <a:t>Flat Refraction</a:t>
            </a:r>
          </a:p>
        </p:txBody>
      </p:sp>
      <p:sp>
        <p:nvSpPr>
          <p:cNvPr id="60419" name="Rectangle 4" descr="Water droplets"/>
          <p:cNvSpPr>
            <a:spLocks noChangeArrowheads="1"/>
          </p:cNvSpPr>
          <p:nvPr/>
        </p:nvSpPr>
        <p:spPr bwMode="auto">
          <a:xfrm>
            <a:off x="5867400" y="3886200"/>
            <a:ext cx="3048000" cy="2743200"/>
          </a:xfrm>
          <a:prstGeom prst="rect">
            <a:avLst/>
          </a:prstGeom>
          <a:blipFill dpi="0" rotWithShape="1">
            <a:blip r:embed="rId4"/>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i="1"/>
          </a:p>
        </p:txBody>
      </p:sp>
      <p:graphicFrame>
        <p:nvGraphicFramePr>
          <p:cNvPr id="60420" name="Object 37"/>
          <p:cNvGraphicFramePr>
            <a:graphicFrameLocks noChangeAspect="1"/>
          </p:cNvGraphicFramePr>
          <p:nvPr/>
        </p:nvGraphicFramePr>
        <p:xfrm>
          <a:off x="7369175" y="304800"/>
          <a:ext cx="1622425" cy="947738"/>
        </p:xfrm>
        <a:graphic>
          <a:graphicData uri="http://schemas.openxmlformats.org/presentationml/2006/ole">
            <mc:AlternateContent xmlns:mc="http://schemas.openxmlformats.org/markup-compatibility/2006">
              <mc:Choice xmlns:v="urn:schemas-microsoft-com:vml" Requires="v">
                <p:oleObj spid="_x0000_s61032" name="Equation" r:id="rId5" imgW="660113" imgH="431613" progId="Equation.DSMT4">
                  <p:embed/>
                </p:oleObj>
              </mc:Choice>
              <mc:Fallback>
                <p:oleObj name="Equation" r:id="rId5" imgW="660113" imgH="431613" progId="Equation.DSMT4">
                  <p:embed/>
                  <p:pic>
                    <p:nvPicPr>
                      <p:cNvPr id="0" name="Object 3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69175" y="304800"/>
                        <a:ext cx="1622425" cy="947738"/>
                      </a:xfrm>
                      <a:prstGeom prst="rect">
                        <a:avLst/>
                      </a:prstGeom>
                      <a:noFill/>
                      <a:ln w="28575">
                        <a:solidFill>
                          <a:srgbClr val="FF0000"/>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60421" name="Picture 39" descr="j023359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48400" y="5562600"/>
            <a:ext cx="1065213"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8328" name="Text Box 40"/>
          <p:cNvSpPr txBox="1">
            <a:spLocks noChangeArrowheads="1"/>
          </p:cNvSpPr>
          <p:nvPr/>
        </p:nvSpPr>
        <p:spPr bwMode="auto">
          <a:xfrm>
            <a:off x="0" y="762000"/>
            <a:ext cx="7239000" cy="1917700"/>
          </a:xfrm>
          <a:prstGeom prst="rect">
            <a:avLst/>
          </a:prstGeom>
          <a:solidFill>
            <a:srgbClr val="800000"/>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r>
              <a:rPr lang="en-US" sz="2400"/>
              <a:t>A fish is swimming 24 cm underwater (</a:t>
            </a:r>
            <a:r>
              <a:rPr lang="en-US" sz="2400" i="1"/>
              <a:t>n</a:t>
            </a:r>
            <a:r>
              <a:rPr lang="en-US" sz="2400"/>
              <a:t> = 4/3).  You are looking at the fish from the air (</a:t>
            </a:r>
            <a:r>
              <a:rPr lang="en-US" sz="2400" i="1"/>
              <a:t>n</a:t>
            </a:r>
            <a:r>
              <a:rPr lang="en-US" sz="2400"/>
              <a:t> = 1).  You see the fish</a:t>
            </a:r>
            <a:endParaRPr lang="en-US" sz="2400">
              <a:sym typeface="Symbol" pitchFamily="18" charset="2"/>
            </a:endParaRPr>
          </a:p>
          <a:p>
            <a:r>
              <a:rPr lang="en-US" sz="2400"/>
              <a:t>A) </a:t>
            </a:r>
            <a:r>
              <a:rPr lang="en-US" sz="2400">
                <a:sym typeface="Symbol" pitchFamily="18" charset="2"/>
              </a:rPr>
              <a:t>24 cm above the water	B) 24 cm below the water</a:t>
            </a:r>
          </a:p>
          <a:p>
            <a:r>
              <a:rPr lang="en-US" sz="2400">
                <a:sym typeface="Symbol" pitchFamily="18" charset="2"/>
              </a:rPr>
              <a:t>C) 32 cm above the water	D) 32 cm below the water</a:t>
            </a:r>
          </a:p>
          <a:p>
            <a:r>
              <a:rPr lang="en-US" sz="2400">
                <a:sym typeface="Symbol" pitchFamily="18" charset="2"/>
              </a:rPr>
              <a:t>E) 18 cm above the water	F) 18 cm below the water</a:t>
            </a:r>
          </a:p>
        </p:txBody>
      </p:sp>
      <p:sp>
        <p:nvSpPr>
          <p:cNvPr id="60423" name="Line 49"/>
          <p:cNvSpPr>
            <a:spLocks noChangeShapeType="1"/>
          </p:cNvSpPr>
          <p:nvPr/>
        </p:nvSpPr>
        <p:spPr bwMode="auto">
          <a:xfrm flipV="1">
            <a:off x="7696200" y="3886200"/>
            <a:ext cx="0" cy="1981200"/>
          </a:xfrm>
          <a:prstGeom prst="line">
            <a:avLst/>
          </a:prstGeom>
          <a:noFill/>
          <a:ln w="28575">
            <a:solidFill>
              <a:schemeClr val="tx1"/>
            </a:solidFill>
            <a:prstDash val="sysDot"/>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24" name="Text Box 50"/>
          <p:cNvSpPr txBox="1">
            <a:spLocks noChangeArrowheads="1"/>
          </p:cNvSpPr>
          <p:nvPr/>
        </p:nvSpPr>
        <p:spPr bwMode="auto">
          <a:xfrm rot="5400000">
            <a:off x="7391400" y="47244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spcBef>
                <a:spcPct val="50000"/>
              </a:spcBef>
            </a:pPr>
            <a:r>
              <a:rPr lang="en-US" sz="2400">
                <a:solidFill>
                  <a:schemeClr val="tx1"/>
                </a:solidFill>
                <a:sym typeface="Symbol" pitchFamily="18" charset="2"/>
              </a:rPr>
              <a:t>24 cm</a:t>
            </a:r>
          </a:p>
        </p:txBody>
      </p:sp>
      <p:sp>
        <p:nvSpPr>
          <p:cNvPr id="908339" name="Text Box 51"/>
          <p:cNvSpPr txBox="1">
            <a:spLocks noChangeArrowheads="1"/>
          </p:cNvSpPr>
          <p:nvPr/>
        </p:nvSpPr>
        <p:spPr bwMode="auto">
          <a:xfrm>
            <a:off x="0" y="2743200"/>
            <a:ext cx="83058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buFontTx/>
              <a:buChar char="•"/>
            </a:pPr>
            <a:r>
              <a:rPr lang="en-US" sz="2400" i="1">
                <a:solidFill>
                  <a:srgbClr val="009900"/>
                </a:solidFill>
              </a:rPr>
              <a:t>R </a:t>
            </a:r>
            <a:r>
              <a:rPr lang="en-US" sz="2400">
                <a:solidFill>
                  <a:srgbClr val="009900"/>
                </a:solidFill>
              </a:rPr>
              <a:t> is infinity, so formula above is valid</a:t>
            </a:r>
          </a:p>
          <a:p>
            <a:pPr eaLnBrk="1" hangingPunct="1">
              <a:buFontTx/>
              <a:buChar char="•"/>
            </a:pPr>
            <a:r>
              <a:rPr lang="en-US" sz="2400">
                <a:solidFill>
                  <a:srgbClr val="009900"/>
                </a:solidFill>
              </a:rPr>
              <a:t>Light comes from the fish, so the water-side is the front</a:t>
            </a:r>
          </a:p>
          <a:p>
            <a:pPr eaLnBrk="1" hangingPunct="1">
              <a:buFontTx/>
              <a:buChar char="•"/>
            </a:pPr>
            <a:r>
              <a:rPr lang="en-US" sz="2400">
                <a:solidFill>
                  <a:srgbClr val="009900"/>
                </a:solidFill>
              </a:rPr>
              <a:t>Object is in front</a:t>
            </a:r>
          </a:p>
          <a:p>
            <a:pPr eaLnBrk="1" hangingPunct="1">
              <a:buFontTx/>
              <a:buChar char="•"/>
            </a:pPr>
            <a:r>
              <a:rPr lang="en-US" sz="2400">
                <a:solidFill>
                  <a:srgbClr val="009900"/>
                </a:solidFill>
              </a:rPr>
              <a:t>Light starts in water</a:t>
            </a:r>
          </a:p>
          <a:p>
            <a:pPr eaLnBrk="1" hangingPunct="1">
              <a:buFontTx/>
              <a:buChar char="•"/>
            </a:pPr>
            <a:r>
              <a:rPr lang="en-US" sz="2400">
                <a:solidFill>
                  <a:srgbClr val="009900"/>
                </a:solidFill>
              </a:rPr>
              <a:t>For refraction, </a:t>
            </a:r>
            <a:r>
              <a:rPr lang="en-US" sz="2400" i="1">
                <a:solidFill>
                  <a:srgbClr val="009900"/>
                </a:solidFill>
              </a:rPr>
              <a:t>q</a:t>
            </a:r>
            <a:r>
              <a:rPr lang="en-US" sz="2400">
                <a:solidFill>
                  <a:srgbClr val="009900"/>
                </a:solidFill>
              </a:rPr>
              <a:t> tells you</a:t>
            </a:r>
            <a:br>
              <a:rPr lang="en-US" sz="2400">
                <a:solidFill>
                  <a:srgbClr val="009900"/>
                </a:solidFill>
              </a:rPr>
            </a:br>
            <a:r>
              <a:rPr lang="en-US" sz="2400">
                <a:solidFill>
                  <a:srgbClr val="009900"/>
                </a:solidFill>
              </a:rPr>
              <a:t>distance </a:t>
            </a:r>
            <a:r>
              <a:rPr lang="en-US" sz="2400" i="1">
                <a:solidFill>
                  <a:srgbClr val="009900"/>
                </a:solidFill>
              </a:rPr>
              <a:t>behind</a:t>
            </a:r>
            <a:r>
              <a:rPr lang="en-US" sz="2400">
                <a:solidFill>
                  <a:srgbClr val="009900"/>
                </a:solidFill>
              </a:rPr>
              <a:t> the boundary</a:t>
            </a:r>
          </a:p>
        </p:txBody>
      </p:sp>
      <p:graphicFrame>
        <p:nvGraphicFramePr>
          <p:cNvPr id="908340" name="Object 52"/>
          <p:cNvGraphicFramePr>
            <a:graphicFrameLocks noChangeAspect="1"/>
          </p:cNvGraphicFramePr>
          <p:nvPr/>
        </p:nvGraphicFramePr>
        <p:xfrm>
          <a:off x="3657600" y="3505200"/>
          <a:ext cx="1684338" cy="446088"/>
        </p:xfrm>
        <a:graphic>
          <a:graphicData uri="http://schemas.openxmlformats.org/presentationml/2006/ole">
            <mc:AlternateContent xmlns:mc="http://schemas.openxmlformats.org/markup-compatibility/2006">
              <mc:Choice xmlns:v="urn:schemas-microsoft-com:vml" Requires="v">
                <p:oleObj spid="_x0000_s61033" name="Equation" r:id="rId8" imgW="685800" imgH="203040" progId="Equation.DSMT4">
                  <p:embed/>
                </p:oleObj>
              </mc:Choice>
              <mc:Fallback>
                <p:oleObj name="Equation" r:id="rId8" imgW="685800" imgH="203040" progId="Equation.DSMT4">
                  <p:embed/>
                  <p:pic>
                    <p:nvPicPr>
                      <p:cNvPr id="0" name="Object 5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57600" y="3505200"/>
                        <a:ext cx="1684338" cy="446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08341" name="Object 53"/>
          <p:cNvGraphicFramePr>
            <a:graphicFrameLocks noChangeAspect="1"/>
          </p:cNvGraphicFramePr>
          <p:nvPr/>
        </p:nvGraphicFramePr>
        <p:xfrm>
          <a:off x="3886200" y="4114800"/>
          <a:ext cx="1277938" cy="1003300"/>
        </p:xfrm>
        <a:graphic>
          <a:graphicData uri="http://schemas.openxmlformats.org/presentationml/2006/ole">
            <mc:AlternateContent xmlns:mc="http://schemas.openxmlformats.org/markup-compatibility/2006">
              <mc:Choice xmlns:v="urn:schemas-microsoft-com:vml" Requires="v">
                <p:oleObj spid="_x0000_s61034" name="Equation" r:id="rId10" imgW="520700" imgH="457200" progId="Equation.DSMT4">
                  <p:embed/>
                </p:oleObj>
              </mc:Choice>
              <mc:Fallback>
                <p:oleObj name="Equation" r:id="rId10" imgW="520700" imgH="457200" progId="Equation.DSMT4">
                  <p:embed/>
                  <p:pic>
                    <p:nvPicPr>
                      <p:cNvPr id="0" name="Object 5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86200" y="4114800"/>
                        <a:ext cx="1277938" cy="1003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08342" name="Object 54"/>
          <p:cNvGraphicFramePr>
            <a:graphicFrameLocks noChangeAspect="1"/>
          </p:cNvGraphicFramePr>
          <p:nvPr/>
        </p:nvGraphicFramePr>
        <p:xfrm>
          <a:off x="228600" y="5257800"/>
          <a:ext cx="2524125" cy="1003300"/>
        </p:xfrm>
        <a:graphic>
          <a:graphicData uri="http://schemas.openxmlformats.org/presentationml/2006/ole">
            <mc:AlternateContent xmlns:mc="http://schemas.openxmlformats.org/markup-compatibility/2006">
              <mc:Choice xmlns:v="urn:schemas-microsoft-com:vml" Requires="v">
                <p:oleObj spid="_x0000_s61035" name="Equation" r:id="rId12" imgW="1028700" imgH="457200" progId="Equation.DSMT4">
                  <p:embed/>
                </p:oleObj>
              </mc:Choice>
              <mc:Fallback>
                <p:oleObj name="Equation" r:id="rId12" imgW="1028700" imgH="457200" progId="Equation.DSMT4">
                  <p:embed/>
                  <p:pic>
                    <p:nvPicPr>
                      <p:cNvPr id="0" name="Object 5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8600" y="5257800"/>
                        <a:ext cx="2524125" cy="1003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08343" name="Object 55"/>
          <p:cNvGraphicFramePr>
            <a:graphicFrameLocks noChangeAspect="1"/>
          </p:cNvGraphicFramePr>
          <p:nvPr/>
        </p:nvGraphicFramePr>
        <p:xfrm>
          <a:off x="2971800" y="5553075"/>
          <a:ext cx="1558925" cy="390525"/>
        </p:xfrm>
        <a:graphic>
          <a:graphicData uri="http://schemas.openxmlformats.org/presentationml/2006/ole">
            <mc:AlternateContent xmlns:mc="http://schemas.openxmlformats.org/markup-compatibility/2006">
              <mc:Choice xmlns:v="urn:schemas-microsoft-com:vml" Requires="v">
                <p:oleObj spid="_x0000_s61036" name="Equation" r:id="rId14" imgW="634449" imgH="177646" progId="Equation.DSMT4">
                  <p:embed/>
                </p:oleObj>
              </mc:Choice>
              <mc:Fallback>
                <p:oleObj name="Equation" r:id="rId14" imgW="634449" imgH="177646" progId="Equation.DSMT4">
                  <p:embed/>
                  <p:pic>
                    <p:nvPicPr>
                      <p:cNvPr id="0" name="Object 5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71800" y="5553075"/>
                        <a:ext cx="1558925" cy="390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908346" name="Group 58"/>
          <p:cNvGrpSpPr>
            <a:grpSpLocks/>
          </p:cNvGrpSpPr>
          <p:nvPr/>
        </p:nvGrpSpPr>
        <p:grpSpPr bwMode="auto">
          <a:xfrm>
            <a:off x="5791200" y="3886200"/>
            <a:ext cx="1524000" cy="1460500"/>
            <a:chOff x="3648" y="2448"/>
            <a:chExt cx="960" cy="920"/>
          </a:xfrm>
        </p:grpSpPr>
        <p:grpSp>
          <p:nvGrpSpPr>
            <p:cNvPr id="60432" name="Group 47"/>
            <p:cNvGrpSpPr>
              <a:grpSpLocks/>
            </p:cNvGrpSpPr>
            <p:nvPr/>
          </p:nvGrpSpPr>
          <p:grpSpPr bwMode="auto">
            <a:xfrm>
              <a:off x="3936" y="3168"/>
              <a:ext cx="672" cy="200"/>
              <a:chOff x="1248" y="2208"/>
              <a:chExt cx="672" cy="200"/>
            </a:xfrm>
          </p:grpSpPr>
          <p:sp>
            <p:nvSpPr>
              <p:cNvPr id="60435" name="Freeform 45"/>
              <p:cNvSpPr>
                <a:spLocks/>
              </p:cNvSpPr>
              <p:nvPr/>
            </p:nvSpPr>
            <p:spPr bwMode="auto">
              <a:xfrm>
                <a:off x="1248" y="2208"/>
                <a:ext cx="672" cy="152"/>
              </a:xfrm>
              <a:custGeom>
                <a:avLst/>
                <a:gdLst>
                  <a:gd name="T0" fmla="*/ 0 w 672"/>
                  <a:gd name="T1" fmla="*/ 104 h 152"/>
                  <a:gd name="T2" fmla="*/ 336 w 672"/>
                  <a:gd name="T3" fmla="*/ 8 h 152"/>
                  <a:gd name="T4" fmla="*/ 672 w 672"/>
                  <a:gd name="T5" fmla="*/ 152 h 152"/>
                  <a:gd name="T6" fmla="*/ 0 60000 65536"/>
                  <a:gd name="T7" fmla="*/ 0 60000 65536"/>
                  <a:gd name="T8" fmla="*/ 0 60000 65536"/>
                </a:gdLst>
                <a:ahLst/>
                <a:cxnLst>
                  <a:cxn ang="T6">
                    <a:pos x="T0" y="T1"/>
                  </a:cxn>
                  <a:cxn ang="T7">
                    <a:pos x="T2" y="T3"/>
                  </a:cxn>
                  <a:cxn ang="T8">
                    <a:pos x="T4" y="T5"/>
                  </a:cxn>
                </a:cxnLst>
                <a:rect l="0" t="0" r="r" b="b"/>
                <a:pathLst>
                  <a:path w="672" h="152">
                    <a:moveTo>
                      <a:pt x="0" y="104"/>
                    </a:moveTo>
                    <a:cubicBezTo>
                      <a:pt x="112" y="52"/>
                      <a:pt x="224" y="0"/>
                      <a:pt x="336" y="8"/>
                    </a:cubicBezTo>
                    <a:cubicBezTo>
                      <a:pt x="448" y="16"/>
                      <a:pt x="560" y="84"/>
                      <a:pt x="672" y="152"/>
                    </a:cubicBezTo>
                  </a:path>
                </a:pathLst>
              </a:custGeom>
              <a:noFill/>
              <a:ln w="28575" cap="flat" cmpd="sng">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36" name="Freeform 46"/>
              <p:cNvSpPr>
                <a:spLocks/>
              </p:cNvSpPr>
              <p:nvPr/>
            </p:nvSpPr>
            <p:spPr bwMode="auto">
              <a:xfrm flipV="1">
                <a:off x="1248" y="2256"/>
                <a:ext cx="672" cy="152"/>
              </a:xfrm>
              <a:custGeom>
                <a:avLst/>
                <a:gdLst>
                  <a:gd name="T0" fmla="*/ 0 w 672"/>
                  <a:gd name="T1" fmla="*/ 104 h 152"/>
                  <a:gd name="T2" fmla="*/ 336 w 672"/>
                  <a:gd name="T3" fmla="*/ 8 h 152"/>
                  <a:gd name="T4" fmla="*/ 672 w 672"/>
                  <a:gd name="T5" fmla="*/ 152 h 152"/>
                  <a:gd name="T6" fmla="*/ 0 60000 65536"/>
                  <a:gd name="T7" fmla="*/ 0 60000 65536"/>
                  <a:gd name="T8" fmla="*/ 0 60000 65536"/>
                </a:gdLst>
                <a:ahLst/>
                <a:cxnLst>
                  <a:cxn ang="T6">
                    <a:pos x="T0" y="T1"/>
                  </a:cxn>
                  <a:cxn ang="T7">
                    <a:pos x="T2" y="T3"/>
                  </a:cxn>
                  <a:cxn ang="T8">
                    <a:pos x="T4" y="T5"/>
                  </a:cxn>
                </a:cxnLst>
                <a:rect l="0" t="0" r="r" b="b"/>
                <a:pathLst>
                  <a:path w="672" h="152">
                    <a:moveTo>
                      <a:pt x="0" y="104"/>
                    </a:moveTo>
                    <a:cubicBezTo>
                      <a:pt x="112" y="52"/>
                      <a:pt x="224" y="0"/>
                      <a:pt x="336" y="8"/>
                    </a:cubicBezTo>
                    <a:cubicBezTo>
                      <a:pt x="448" y="16"/>
                      <a:pt x="560" y="84"/>
                      <a:pt x="672" y="152"/>
                    </a:cubicBezTo>
                  </a:path>
                </a:pathLst>
              </a:custGeom>
              <a:noFill/>
              <a:ln w="28575" cap="flat" cmpd="sng">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0433" name="Line 56"/>
            <p:cNvSpPr>
              <a:spLocks noChangeShapeType="1"/>
            </p:cNvSpPr>
            <p:nvPr/>
          </p:nvSpPr>
          <p:spPr bwMode="auto">
            <a:xfrm flipV="1">
              <a:off x="3936" y="2448"/>
              <a:ext cx="0" cy="816"/>
            </a:xfrm>
            <a:prstGeom prst="line">
              <a:avLst/>
            </a:prstGeom>
            <a:noFill/>
            <a:ln w="28575">
              <a:solidFill>
                <a:schemeClr val="tx1"/>
              </a:solidFill>
              <a:prstDash val="sysDot"/>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34" name="Text Box 57"/>
            <p:cNvSpPr txBox="1">
              <a:spLocks noChangeArrowheads="1"/>
            </p:cNvSpPr>
            <p:nvPr/>
          </p:nvSpPr>
          <p:spPr bwMode="auto">
            <a:xfrm rot="5400000">
              <a:off x="3456" y="2736"/>
              <a:ext cx="6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spcBef>
                  <a:spcPct val="50000"/>
                </a:spcBef>
              </a:pPr>
              <a:r>
                <a:rPr lang="en-US" sz="2400">
                  <a:solidFill>
                    <a:schemeClr val="tx1"/>
                  </a:solidFill>
                  <a:sym typeface="Symbol" pitchFamily="18" charset="2"/>
                </a:rPr>
                <a:t>18 cm</a:t>
              </a:r>
            </a:p>
          </p:txBody>
        </p:sp>
      </p:grpSp>
      <p:sp>
        <p:nvSpPr>
          <p:cNvPr id="908347" name="AutoShape 59"/>
          <p:cNvSpPr>
            <a:spLocks noChangeArrowheads="1"/>
          </p:cNvSpPr>
          <p:nvPr/>
        </p:nvSpPr>
        <p:spPr bwMode="auto">
          <a:xfrm>
            <a:off x="3581400" y="2286000"/>
            <a:ext cx="3429000" cy="381000"/>
          </a:xfrm>
          <a:prstGeom prst="roundRect">
            <a:avLst>
              <a:gd name="adj" fmla="val 43333"/>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08328"/>
                                        </p:tgtEl>
                                        <p:attrNameLst>
                                          <p:attrName>style.visibility</p:attrName>
                                        </p:attrNameLst>
                                      </p:cBhvr>
                                      <p:to>
                                        <p:strVal val="visible"/>
                                      </p:to>
                                    </p:set>
                                    <p:anim calcmode="lin" valueType="num">
                                      <p:cBhvr>
                                        <p:cTn id="7" dur="500" fill="hold"/>
                                        <p:tgtEl>
                                          <p:spTgt spid="908328"/>
                                        </p:tgtEl>
                                        <p:attrNameLst>
                                          <p:attrName>ppt_w</p:attrName>
                                        </p:attrNameLst>
                                      </p:cBhvr>
                                      <p:tavLst>
                                        <p:tav tm="0">
                                          <p:val>
                                            <p:fltVal val="0"/>
                                          </p:val>
                                        </p:tav>
                                        <p:tav tm="100000">
                                          <p:val>
                                            <p:strVal val="#ppt_w"/>
                                          </p:val>
                                        </p:tav>
                                      </p:tavLst>
                                    </p:anim>
                                    <p:anim calcmode="lin" valueType="num">
                                      <p:cBhvr>
                                        <p:cTn id="8" dur="500" fill="hold"/>
                                        <p:tgtEl>
                                          <p:spTgt spid="90832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08339">
                                            <p:txEl>
                                              <p:pRg st="0" end="0"/>
                                            </p:txEl>
                                          </p:spTgt>
                                        </p:tgtEl>
                                        <p:attrNameLst>
                                          <p:attrName>style.visibility</p:attrName>
                                        </p:attrNameLst>
                                      </p:cBhvr>
                                      <p:to>
                                        <p:strVal val="visible"/>
                                      </p:to>
                                    </p:set>
                                    <p:anim calcmode="lin" valueType="num">
                                      <p:cBhvr additive="base">
                                        <p:cTn id="13" dur="500" fill="hold"/>
                                        <p:tgtEl>
                                          <p:spTgt spid="90833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083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08339">
                                            <p:txEl>
                                              <p:pRg st="1" end="1"/>
                                            </p:txEl>
                                          </p:spTgt>
                                        </p:tgtEl>
                                        <p:attrNameLst>
                                          <p:attrName>style.visibility</p:attrName>
                                        </p:attrNameLst>
                                      </p:cBhvr>
                                      <p:to>
                                        <p:strVal val="visible"/>
                                      </p:to>
                                    </p:set>
                                    <p:anim calcmode="lin" valueType="num">
                                      <p:cBhvr additive="base">
                                        <p:cTn id="19" dur="500" fill="hold"/>
                                        <p:tgtEl>
                                          <p:spTgt spid="90833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083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08339">
                                            <p:txEl>
                                              <p:pRg st="2" end="2"/>
                                            </p:txEl>
                                          </p:spTgt>
                                        </p:tgtEl>
                                        <p:attrNameLst>
                                          <p:attrName>style.visibility</p:attrName>
                                        </p:attrNameLst>
                                      </p:cBhvr>
                                      <p:to>
                                        <p:strVal val="visible"/>
                                      </p:to>
                                    </p:set>
                                    <p:anim calcmode="lin" valueType="num">
                                      <p:cBhvr additive="base">
                                        <p:cTn id="25" dur="500" fill="hold"/>
                                        <p:tgtEl>
                                          <p:spTgt spid="908339">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08339">
                                            <p:txEl>
                                              <p:pRg st="2" end="2"/>
                                            </p:txEl>
                                          </p:spTgt>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500"/>
                            </p:stCondLst>
                            <p:childTnLst>
                              <p:par>
                                <p:cTn id="28" presetID="22" presetClass="entr" presetSubtype="8" fill="hold" nodeType="afterEffect">
                                  <p:stCondLst>
                                    <p:cond delay="0"/>
                                  </p:stCondLst>
                                  <p:childTnLst>
                                    <p:set>
                                      <p:cBhvr>
                                        <p:cTn id="29" dur="1" fill="hold">
                                          <p:stCondLst>
                                            <p:cond delay="0"/>
                                          </p:stCondLst>
                                        </p:cTn>
                                        <p:tgtEl>
                                          <p:spTgt spid="908340"/>
                                        </p:tgtEl>
                                        <p:attrNameLst>
                                          <p:attrName>style.visibility</p:attrName>
                                        </p:attrNameLst>
                                      </p:cBhvr>
                                      <p:to>
                                        <p:strVal val="visible"/>
                                      </p:to>
                                    </p:set>
                                    <p:animEffect transition="in" filter="wipe(left)">
                                      <p:cBhvr>
                                        <p:cTn id="30" dur="500"/>
                                        <p:tgtEl>
                                          <p:spTgt spid="90834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908339">
                                            <p:txEl>
                                              <p:pRg st="3" end="3"/>
                                            </p:txEl>
                                          </p:spTgt>
                                        </p:tgtEl>
                                        <p:attrNameLst>
                                          <p:attrName>style.visibility</p:attrName>
                                        </p:attrNameLst>
                                      </p:cBhvr>
                                      <p:to>
                                        <p:strVal val="visible"/>
                                      </p:to>
                                    </p:set>
                                    <p:anim calcmode="lin" valueType="num">
                                      <p:cBhvr additive="base">
                                        <p:cTn id="35" dur="500" fill="hold"/>
                                        <p:tgtEl>
                                          <p:spTgt spid="908339">
                                            <p:txEl>
                                              <p:pRg st="3" end="3"/>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908339">
                                            <p:txEl>
                                              <p:pRg st="3" end="3"/>
                                            </p:txEl>
                                          </p:spTgt>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500"/>
                            </p:stCondLst>
                            <p:childTnLst>
                              <p:par>
                                <p:cTn id="38" presetID="22" presetClass="entr" presetSubtype="8" fill="hold" nodeType="afterEffect">
                                  <p:stCondLst>
                                    <p:cond delay="0"/>
                                  </p:stCondLst>
                                  <p:childTnLst>
                                    <p:set>
                                      <p:cBhvr>
                                        <p:cTn id="39" dur="1" fill="hold">
                                          <p:stCondLst>
                                            <p:cond delay="0"/>
                                          </p:stCondLst>
                                        </p:cTn>
                                        <p:tgtEl>
                                          <p:spTgt spid="908341"/>
                                        </p:tgtEl>
                                        <p:attrNameLst>
                                          <p:attrName>style.visibility</p:attrName>
                                        </p:attrNameLst>
                                      </p:cBhvr>
                                      <p:to>
                                        <p:strVal val="visible"/>
                                      </p:to>
                                    </p:set>
                                    <p:animEffect transition="in" filter="wipe(left)">
                                      <p:cBhvr>
                                        <p:cTn id="40" dur="500"/>
                                        <p:tgtEl>
                                          <p:spTgt spid="90834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nodeType="clickEffect">
                                  <p:stCondLst>
                                    <p:cond delay="0"/>
                                  </p:stCondLst>
                                  <p:childTnLst>
                                    <p:set>
                                      <p:cBhvr>
                                        <p:cTn id="44" dur="1" fill="hold">
                                          <p:stCondLst>
                                            <p:cond delay="0"/>
                                          </p:stCondLst>
                                        </p:cTn>
                                        <p:tgtEl>
                                          <p:spTgt spid="908342"/>
                                        </p:tgtEl>
                                        <p:attrNameLst>
                                          <p:attrName>style.visibility</p:attrName>
                                        </p:attrNameLst>
                                      </p:cBhvr>
                                      <p:to>
                                        <p:strVal val="visible"/>
                                      </p:to>
                                    </p:set>
                                    <p:animEffect transition="in" filter="wipe(left)">
                                      <p:cBhvr>
                                        <p:cTn id="45" dur="500"/>
                                        <p:tgtEl>
                                          <p:spTgt spid="908342"/>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nodeType="clickEffect">
                                  <p:stCondLst>
                                    <p:cond delay="0"/>
                                  </p:stCondLst>
                                  <p:childTnLst>
                                    <p:set>
                                      <p:cBhvr>
                                        <p:cTn id="49" dur="1" fill="hold">
                                          <p:stCondLst>
                                            <p:cond delay="0"/>
                                          </p:stCondLst>
                                        </p:cTn>
                                        <p:tgtEl>
                                          <p:spTgt spid="908343"/>
                                        </p:tgtEl>
                                        <p:attrNameLst>
                                          <p:attrName>style.visibility</p:attrName>
                                        </p:attrNameLst>
                                      </p:cBhvr>
                                      <p:to>
                                        <p:strVal val="visible"/>
                                      </p:to>
                                    </p:set>
                                    <p:animEffect transition="in" filter="wipe(left)">
                                      <p:cBhvr>
                                        <p:cTn id="50" dur="500"/>
                                        <p:tgtEl>
                                          <p:spTgt spid="908343"/>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908339">
                                            <p:txEl>
                                              <p:pRg st="4" end="4"/>
                                            </p:txEl>
                                          </p:spTgt>
                                        </p:tgtEl>
                                        <p:attrNameLst>
                                          <p:attrName>style.visibility</p:attrName>
                                        </p:attrNameLst>
                                      </p:cBhvr>
                                      <p:to>
                                        <p:strVal val="visible"/>
                                      </p:to>
                                    </p:set>
                                    <p:anim calcmode="lin" valueType="num">
                                      <p:cBhvr additive="base">
                                        <p:cTn id="55" dur="500" fill="hold"/>
                                        <p:tgtEl>
                                          <p:spTgt spid="908339">
                                            <p:txEl>
                                              <p:pRg st="4" end="4"/>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90833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9" presetClass="entr" presetSubtype="0" fill="hold" nodeType="clickEffect">
                                  <p:stCondLst>
                                    <p:cond delay="0"/>
                                  </p:stCondLst>
                                  <p:childTnLst>
                                    <p:set>
                                      <p:cBhvr>
                                        <p:cTn id="60" dur="1" fill="hold">
                                          <p:stCondLst>
                                            <p:cond delay="0"/>
                                          </p:stCondLst>
                                        </p:cTn>
                                        <p:tgtEl>
                                          <p:spTgt spid="908346"/>
                                        </p:tgtEl>
                                        <p:attrNameLst>
                                          <p:attrName>style.visibility</p:attrName>
                                        </p:attrNameLst>
                                      </p:cBhvr>
                                      <p:to>
                                        <p:strVal val="visible"/>
                                      </p:to>
                                    </p:set>
                                    <p:animEffect transition="in" filter="dissolve">
                                      <p:cBhvr>
                                        <p:cTn id="61" dur="500"/>
                                        <p:tgtEl>
                                          <p:spTgt spid="908346"/>
                                        </p:tgtEl>
                                      </p:cBhvr>
                                    </p:animEffect>
                                  </p:childTnLst>
                                </p:cTn>
                              </p:par>
                            </p:childTnLst>
                          </p:cTn>
                        </p:par>
                        <p:par>
                          <p:cTn id="62" fill="hold" nodeType="afterGroup">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908347"/>
                                        </p:tgtEl>
                                        <p:attrNameLst>
                                          <p:attrName>style.visibility</p:attrName>
                                        </p:attrNameLst>
                                      </p:cBhvr>
                                      <p:to>
                                        <p:strVal val="visible"/>
                                      </p:to>
                                    </p:set>
                                    <p:animEffect transition="in" filter="wipe(left)">
                                      <p:cBhvr>
                                        <p:cTn id="65" dur="500"/>
                                        <p:tgtEl>
                                          <p:spTgt spid="908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8328" grpId="0" animBg="1"/>
      <p:bldP spid="908339" grpId="0" build="p"/>
      <p:bldP spid="90834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814640738"/>
              </p:ext>
            </p:extLst>
          </p:nvPr>
        </p:nvGraphicFramePr>
        <p:xfrm>
          <a:off x="990599" y="685800"/>
          <a:ext cx="7222443" cy="4800600"/>
        </p:xfrm>
        <a:graphic>
          <a:graphicData uri="http://schemas.openxmlformats.org/presentationml/2006/ole">
            <mc:AlternateContent xmlns:mc="http://schemas.openxmlformats.org/markup-compatibility/2006">
              <mc:Choice xmlns:v="urn:schemas-microsoft-com:vml" Requires="v">
                <p:oleObj spid="_x0000_s130163" name="Document" r:id="rId3" imgW="6387084" imgH="4251544" progId="Word.Document.12">
                  <p:embed/>
                </p:oleObj>
              </mc:Choice>
              <mc:Fallback>
                <p:oleObj name="Document" r:id="rId3" imgW="6387084" imgH="4251544" progId="Word.Document.12">
                  <p:embed/>
                  <p:pic>
                    <p:nvPicPr>
                      <p:cNvPr id="0" name=""/>
                      <p:cNvPicPr/>
                      <p:nvPr/>
                    </p:nvPicPr>
                    <p:blipFill>
                      <a:blip r:embed="rId4"/>
                      <a:stretch>
                        <a:fillRect/>
                      </a:stretch>
                    </p:blipFill>
                    <p:spPr>
                      <a:xfrm>
                        <a:off x="990599" y="685800"/>
                        <a:ext cx="7222443" cy="4800600"/>
                      </a:xfrm>
                      <a:prstGeom prst="rect">
                        <a:avLst/>
                      </a:prstGeom>
                    </p:spPr>
                  </p:pic>
                </p:oleObj>
              </mc:Fallback>
            </mc:AlternateContent>
          </a:graphicData>
        </a:graphic>
      </p:graphicFrame>
    </p:spTree>
    <p:extLst>
      <p:ext uri="{BB962C8B-B14F-4D97-AF65-F5344CB8AC3E}">
        <p14:creationId xmlns:p14="http://schemas.microsoft.com/office/powerpoint/2010/main" val="85821180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4400">
                <a:solidFill>
                  <a:schemeClr val="tx1"/>
                </a:solidFill>
              </a:rPr>
              <a:t>Double Refraction and Thin Lenses</a:t>
            </a:r>
          </a:p>
        </p:txBody>
      </p:sp>
      <p:sp>
        <p:nvSpPr>
          <p:cNvPr id="909321" name="Text Box 9"/>
          <p:cNvSpPr txBox="1">
            <a:spLocks noChangeArrowheads="1"/>
          </p:cNvSpPr>
          <p:nvPr/>
        </p:nvSpPr>
        <p:spPr bwMode="auto">
          <a:xfrm>
            <a:off x="0" y="685800"/>
            <a:ext cx="83058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buFontTx/>
              <a:buChar char="•"/>
            </a:pPr>
            <a:r>
              <a:rPr lang="en-US" sz="2400">
                <a:solidFill>
                  <a:srgbClr val="009900"/>
                </a:solidFill>
              </a:rPr>
              <a:t>Just like with mirrors, you can do double refraction</a:t>
            </a:r>
          </a:p>
          <a:p>
            <a:pPr lvl="1" eaLnBrk="1" hangingPunct="1">
              <a:buFontTx/>
              <a:buChar char="•"/>
            </a:pPr>
            <a:r>
              <a:rPr lang="en-US" sz="2400">
                <a:solidFill>
                  <a:srgbClr val="009900"/>
                </a:solidFill>
              </a:rPr>
              <a:t>Find image from first boundary</a:t>
            </a:r>
          </a:p>
          <a:p>
            <a:pPr lvl="1" eaLnBrk="1" hangingPunct="1">
              <a:buFontTx/>
              <a:buChar char="•"/>
            </a:pPr>
            <a:r>
              <a:rPr lang="en-US" sz="2400">
                <a:solidFill>
                  <a:srgbClr val="009900"/>
                </a:solidFill>
              </a:rPr>
              <a:t>Use image from first as object for second</a:t>
            </a:r>
          </a:p>
          <a:p>
            <a:pPr eaLnBrk="1" hangingPunct="1"/>
            <a:r>
              <a:rPr lang="en-US" sz="2400" b="1" u="sng">
                <a:solidFill>
                  <a:srgbClr val="9900CC"/>
                </a:solidFill>
              </a:rPr>
              <a:t>We will do only one case, a thin lens:</a:t>
            </a:r>
          </a:p>
          <a:p>
            <a:pPr eaLnBrk="1" hangingPunct="1">
              <a:buFontTx/>
              <a:buChar char="•"/>
            </a:pPr>
            <a:r>
              <a:rPr lang="en-US" sz="2400">
                <a:solidFill>
                  <a:srgbClr val="9900CC"/>
                </a:solidFill>
              </a:rPr>
              <a:t>Final index will match the first, </a:t>
            </a:r>
            <a:r>
              <a:rPr lang="en-US" sz="2400" i="1">
                <a:solidFill>
                  <a:srgbClr val="9900CC"/>
                </a:solidFill>
              </a:rPr>
              <a:t>n</a:t>
            </a:r>
            <a:r>
              <a:rPr lang="en-US" sz="2400" baseline="-25000">
                <a:solidFill>
                  <a:srgbClr val="9900CC"/>
                </a:solidFill>
              </a:rPr>
              <a:t>1</a:t>
            </a:r>
            <a:r>
              <a:rPr lang="en-US" sz="2400">
                <a:solidFill>
                  <a:srgbClr val="9900CC"/>
                </a:solidFill>
              </a:rPr>
              <a:t> = </a:t>
            </a:r>
            <a:r>
              <a:rPr lang="en-US" sz="2400" i="1">
                <a:solidFill>
                  <a:srgbClr val="9900CC"/>
                </a:solidFill>
              </a:rPr>
              <a:t>n</a:t>
            </a:r>
            <a:r>
              <a:rPr lang="en-US" sz="2400" baseline="-25000">
                <a:solidFill>
                  <a:srgbClr val="9900CC"/>
                </a:solidFill>
              </a:rPr>
              <a:t>3</a:t>
            </a:r>
            <a:endParaRPr lang="en-US" sz="2400">
              <a:solidFill>
                <a:srgbClr val="9900CC"/>
              </a:solidFill>
            </a:endParaRPr>
          </a:p>
          <a:p>
            <a:pPr eaLnBrk="1" hangingPunct="1">
              <a:buFontTx/>
              <a:buChar char="•"/>
            </a:pPr>
            <a:r>
              <a:rPr lang="en-US" sz="2400">
                <a:solidFill>
                  <a:srgbClr val="9900CC"/>
                </a:solidFill>
              </a:rPr>
              <a:t>The two boundaries will be very close</a:t>
            </a:r>
          </a:p>
        </p:txBody>
      </p:sp>
      <p:sp>
        <p:nvSpPr>
          <p:cNvPr id="61444" name="Rectangle 21" descr="Water droplets"/>
          <p:cNvSpPr>
            <a:spLocks noChangeArrowheads="1"/>
          </p:cNvSpPr>
          <p:nvPr/>
        </p:nvSpPr>
        <p:spPr bwMode="auto">
          <a:xfrm>
            <a:off x="6705600" y="1524000"/>
            <a:ext cx="2438400" cy="1371600"/>
          </a:xfrm>
          <a:prstGeom prst="rect">
            <a:avLst/>
          </a:prstGeom>
          <a:blipFill dpi="0" rotWithShape="1">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i="1"/>
          </a:p>
        </p:txBody>
      </p:sp>
      <p:sp>
        <p:nvSpPr>
          <p:cNvPr id="909334" name="Oval 22"/>
          <p:cNvSpPr>
            <a:spLocks noChangeArrowheads="1"/>
          </p:cNvSpPr>
          <p:nvPr/>
        </p:nvSpPr>
        <p:spPr bwMode="auto">
          <a:xfrm>
            <a:off x="6019800" y="1524000"/>
            <a:ext cx="1371600" cy="1371600"/>
          </a:xfrm>
          <a:prstGeom prst="ellipse">
            <a:avLst/>
          </a:prstGeom>
          <a:gradFill rotWithShape="1">
            <a:gsLst>
              <a:gs pos="0">
                <a:schemeClr val="hlink"/>
              </a:gs>
              <a:gs pos="50000">
                <a:srgbClr val="CCFFFF"/>
              </a:gs>
              <a:gs pos="100000">
                <a:schemeClr val="hlink"/>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46" name="Line 24"/>
          <p:cNvSpPr>
            <a:spLocks noChangeShapeType="1"/>
          </p:cNvSpPr>
          <p:nvPr/>
        </p:nvSpPr>
        <p:spPr bwMode="auto">
          <a:xfrm>
            <a:off x="5410200" y="2209800"/>
            <a:ext cx="3733800" cy="0"/>
          </a:xfrm>
          <a:prstGeom prst="line">
            <a:avLst/>
          </a:prstGeom>
          <a:noFill/>
          <a:ln w="2857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47" name="Text Box 25"/>
          <p:cNvSpPr txBox="1">
            <a:spLocks noChangeArrowheads="1"/>
          </p:cNvSpPr>
          <p:nvPr/>
        </p:nvSpPr>
        <p:spPr bwMode="auto">
          <a:xfrm>
            <a:off x="5486400" y="16002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spcBef>
                <a:spcPct val="50000"/>
              </a:spcBef>
            </a:pPr>
            <a:r>
              <a:rPr lang="en-US" sz="2400" i="1">
                <a:solidFill>
                  <a:schemeClr val="tx1"/>
                </a:solidFill>
                <a:sym typeface="Symbol" pitchFamily="18" charset="2"/>
              </a:rPr>
              <a:t>n</a:t>
            </a:r>
            <a:r>
              <a:rPr lang="en-US" sz="2400" baseline="-25000">
                <a:solidFill>
                  <a:schemeClr val="tx1"/>
                </a:solidFill>
                <a:sym typeface="Symbol" pitchFamily="18" charset="2"/>
              </a:rPr>
              <a:t>1</a:t>
            </a:r>
            <a:endParaRPr lang="en-US" sz="2400" i="1">
              <a:solidFill>
                <a:schemeClr val="tx1"/>
              </a:solidFill>
              <a:sym typeface="Symbol" pitchFamily="18" charset="2"/>
            </a:endParaRPr>
          </a:p>
        </p:txBody>
      </p:sp>
      <p:sp>
        <p:nvSpPr>
          <p:cNvPr id="61448" name="Text Box 26"/>
          <p:cNvSpPr txBox="1">
            <a:spLocks noChangeArrowheads="1"/>
          </p:cNvSpPr>
          <p:nvPr/>
        </p:nvSpPr>
        <p:spPr bwMode="auto">
          <a:xfrm>
            <a:off x="6400800" y="16002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spcBef>
                <a:spcPct val="50000"/>
              </a:spcBef>
            </a:pPr>
            <a:r>
              <a:rPr lang="en-US" sz="2400" i="1">
                <a:solidFill>
                  <a:schemeClr val="tx1"/>
                </a:solidFill>
                <a:sym typeface="Symbol" pitchFamily="18" charset="2"/>
              </a:rPr>
              <a:t>n</a:t>
            </a:r>
            <a:r>
              <a:rPr lang="en-US" sz="2400" baseline="-25000">
                <a:solidFill>
                  <a:schemeClr val="tx1"/>
                </a:solidFill>
                <a:sym typeface="Symbol" pitchFamily="18" charset="2"/>
              </a:rPr>
              <a:t>2</a:t>
            </a:r>
            <a:endParaRPr lang="en-US" sz="2400" i="1">
              <a:solidFill>
                <a:schemeClr val="tx1"/>
              </a:solidFill>
              <a:sym typeface="Symbol" pitchFamily="18" charset="2"/>
            </a:endParaRPr>
          </a:p>
        </p:txBody>
      </p:sp>
      <p:sp>
        <p:nvSpPr>
          <p:cNvPr id="61449" name="Text Box 27"/>
          <p:cNvSpPr txBox="1">
            <a:spLocks noChangeArrowheads="1"/>
          </p:cNvSpPr>
          <p:nvPr/>
        </p:nvSpPr>
        <p:spPr bwMode="auto">
          <a:xfrm>
            <a:off x="7620000" y="16002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spcBef>
                <a:spcPct val="50000"/>
              </a:spcBef>
            </a:pPr>
            <a:r>
              <a:rPr lang="en-US" sz="2400" i="1">
                <a:solidFill>
                  <a:schemeClr val="tx1"/>
                </a:solidFill>
                <a:sym typeface="Symbol" pitchFamily="18" charset="2"/>
              </a:rPr>
              <a:t>n</a:t>
            </a:r>
            <a:r>
              <a:rPr lang="en-US" sz="2400" baseline="-25000">
                <a:solidFill>
                  <a:schemeClr val="tx1"/>
                </a:solidFill>
                <a:sym typeface="Symbol" pitchFamily="18" charset="2"/>
              </a:rPr>
              <a:t>3</a:t>
            </a:r>
            <a:endParaRPr lang="en-US" sz="2400" i="1">
              <a:solidFill>
                <a:schemeClr val="tx1"/>
              </a:solidFill>
              <a:sym typeface="Symbol" pitchFamily="18" charset="2"/>
            </a:endParaRPr>
          </a:p>
        </p:txBody>
      </p:sp>
      <p:sp>
        <p:nvSpPr>
          <p:cNvPr id="909347" name="Text Box 35"/>
          <p:cNvSpPr txBox="1">
            <a:spLocks noChangeArrowheads="1"/>
          </p:cNvSpPr>
          <p:nvPr/>
        </p:nvSpPr>
        <p:spPr bwMode="auto">
          <a:xfrm>
            <a:off x="152400" y="3124200"/>
            <a:ext cx="70104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r>
              <a:rPr lang="en-US" sz="2400" b="1" u="sng">
                <a:solidFill>
                  <a:srgbClr val="FF0000"/>
                </a:solidFill>
              </a:rPr>
              <a:t>Where is the final image?</a:t>
            </a:r>
          </a:p>
          <a:p>
            <a:pPr eaLnBrk="1" hangingPunct="1">
              <a:buFontTx/>
              <a:buChar char="•"/>
            </a:pPr>
            <a:r>
              <a:rPr lang="en-US" sz="2400">
                <a:solidFill>
                  <a:srgbClr val="FF0000"/>
                </a:solidFill>
              </a:rPr>
              <a:t>First image given by:</a:t>
            </a:r>
          </a:p>
          <a:p>
            <a:pPr eaLnBrk="1" hangingPunct="1">
              <a:buFontTx/>
              <a:buChar char="•"/>
            </a:pPr>
            <a:endParaRPr lang="en-US" sz="2400">
              <a:solidFill>
                <a:srgbClr val="FF0000"/>
              </a:solidFill>
            </a:endParaRPr>
          </a:p>
          <a:p>
            <a:pPr eaLnBrk="1" hangingPunct="1">
              <a:buFontTx/>
              <a:buChar char="•"/>
            </a:pPr>
            <a:endParaRPr lang="en-US" sz="2400">
              <a:solidFill>
                <a:srgbClr val="FF0000"/>
              </a:solidFill>
            </a:endParaRPr>
          </a:p>
          <a:p>
            <a:pPr eaLnBrk="1" hangingPunct="1">
              <a:buFontTx/>
              <a:buChar char="•"/>
            </a:pPr>
            <a:r>
              <a:rPr lang="en-US" sz="2400">
                <a:solidFill>
                  <a:srgbClr val="FF0000"/>
                </a:solidFill>
              </a:rPr>
              <a:t>This image is the object for the second boundary:</a:t>
            </a:r>
          </a:p>
          <a:p>
            <a:pPr eaLnBrk="1" hangingPunct="1">
              <a:buFontTx/>
              <a:buChar char="•"/>
            </a:pPr>
            <a:r>
              <a:rPr lang="en-US" sz="2400">
                <a:solidFill>
                  <a:srgbClr val="FF0000"/>
                </a:solidFill>
              </a:rPr>
              <a:t>Final Image location:</a:t>
            </a:r>
          </a:p>
          <a:p>
            <a:pPr eaLnBrk="1" hangingPunct="1">
              <a:buFontTx/>
              <a:buChar char="•"/>
            </a:pPr>
            <a:r>
              <a:rPr lang="en-US" sz="2400">
                <a:solidFill>
                  <a:srgbClr val="FF0000"/>
                </a:solidFill>
              </a:rPr>
              <a:t>Add these:</a:t>
            </a:r>
          </a:p>
        </p:txBody>
      </p:sp>
      <p:graphicFrame>
        <p:nvGraphicFramePr>
          <p:cNvPr id="909348" name="Object 36"/>
          <p:cNvGraphicFramePr>
            <a:graphicFrameLocks noChangeAspect="1"/>
          </p:cNvGraphicFramePr>
          <p:nvPr/>
        </p:nvGraphicFramePr>
        <p:xfrm>
          <a:off x="303213" y="3810000"/>
          <a:ext cx="2560637" cy="949325"/>
        </p:xfrm>
        <a:graphic>
          <a:graphicData uri="http://schemas.openxmlformats.org/presentationml/2006/ole">
            <mc:AlternateContent xmlns:mc="http://schemas.openxmlformats.org/markup-compatibility/2006">
              <mc:Choice xmlns:v="urn:schemas-microsoft-com:vml" Requires="v">
                <p:oleObj spid="_x0000_s62067" name="Equation" r:id="rId4" imgW="1040948" imgH="431613" progId="Equation.DSMT4">
                  <p:embed/>
                </p:oleObj>
              </mc:Choice>
              <mc:Fallback>
                <p:oleObj name="Equation" r:id="rId4" imgW="1040948" imgH="431613" progId="Equation.DSMT4">
                  <p:embed/>
                  <p:pic>
                    <p:nvPicPr>
                      <p:cNvPr id="0" name="Object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213" y="3810000"/>
                        <a:ext cx="2560637" cy="949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prstDash val="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09349" name="AutoShape 37"/>
          <p:cNvSpPr>
            <a:spLocks noChangeArrowheads="1"/>
          </p:cNvSpPr>
          <p:nvPr/>
        </p:nvSpPr>
        <p:spPr bwMode="auto">
          <a:xfrm>
            <a:off x="7772400" y="4114800"/>
            <a:ext cx="228600" cy="533400"/>
          </a:xfrm>
          <a:prstGeom prst="downArrow">
            <a:avLst>
              <a:gd name="adj1" fmla="val 50000"/>
              <a:gd name="adj2" fmla="val 58333"/>
            </a:avLst>
          </a:prstGeom>
          <a:solidFill>
            <a:srgbClr val="FFFF00"/>
          </a:solidFill>
          <a:ln w="2857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61453" name="AutoShape 23"/>
          <p:cNvSpPr>
            <a:spLocks noChangeArrowheads="1"/>
          </p:cNvSpPr>
          <p:nvPr/>
        </p:nvSpPr>
        <p:spPr bwMode="auto">
          <a:xfrm flipV="1">
            <a:off x="5334000" y="1828800"/>
            <a:ext cx="152400" cy="381000"/>
          </a:xfrm>
          <a:prstGeom prst="downArrow">
            <a:avLst>
              <a:gd name="adj1" fmla="val 50000"/>
              <a:gd name="adj2" fmla="val 62500"/>
            </a:avLst>
          </a:prstGeom>
          <a:solidFill>
            <a:srgbClr val="CCFFFF"/>
          </a:solidFill>
          <a:ln w="2857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graphicFrame>
        <p:nvGraphicFramePr>
          <p:cNvPr id="909355" name="Object 43"/>
          <p:cNvGraphicFramePr>
            <a:graphicFrameLocks noChangeAspect="1"/>
          </p:cNvGraphicFramePr>
          <p:nvPr/>
        </p:nvGraphicFramePr>
        <p:xfrm>
          <a:off x="3092450" y="4800600"/>
          <a:ext cx="2622550" cy="949325"/>
        </p:xfrm>
        <a:graphic>
          <a:graphicData uri="http://schemas.openxmlformats.org/presentationml/2006/ole">
            <mc:AlternateContent xmlns:mc="http://schemas.openxmlformats.org/markup-compatibility/2006">
              <mc:Choice xmlns:v="urn:schemas-microsoft-com:vml" Requires="v">
                <p:oleObj spid="_x0000_s62068" name="Equation" r:id="rId6" imgW="1066800" imgH="431800" progId="Equation.DSMT4">
                  <p:embed/>
                </p:oleObj>
              </mc:Choice>
              <mc:Fallback>
                <p:oleObj name="Equation" r:id="rId6" imgW="1066800" imgH="431800" progId="Equation.DSMT4">
                  <p:embed/>
                  <p:pic>
                    <p:nvPicPr>
                      <p:cNvPr id="0" name="Object 4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92450" y="4800600"/>
                        <a:ext cx="2622550" cy="949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prstDash val="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09356" name="Object 44"/>
          <p:cNvGraphicFramePr>
            <a:graphicFrameLocks noChangeAspect="1"/>
          </p:cNvGraphicFramePr>
          <p:nvPr/>
        </p:nvGraphicFramePr>
        <p:xfrm>
          <a:off x="152400" y="5721350"/>
          <a:ext cx="4340225" cy="1060450"/>
        </p:xfrm>
        <a:graphic>
          <a:graphicData uri="http://schemas.openxmlformats.org/presentationml/2006/ole">
            <mc:AlternateContent xmlns:mc="http://schemas.openxmlformats.org/markup-compatibility/2006">
              <mc:Choice xmlns:v="urn:schemas-microsoft-com:vml" Requires="v">
                <p:oleObj spid="_x0000_s62069" name="Equation" r:id="rId8" imgW="1765300" imgH="482600" progId="Equation.DSMT4">
                  <p:embed/>
                </p:oleObj>
              </mc:Choice>
              <mc:Fallback>
                <p:oleObj name="Equation" r:id="rId8" imgW="1765300" imgH="482600" progId="Equation.DSMT4">
                  <p:embed/>
                  <p:pic>
                    <p:nvPicPr>
                      <p:cNvPr id="0" name="Object 4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 y="5721350"/>
                        <a:ext cx="4340225" cy="1060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prstDash val="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09357" name="Object 45"/>
          <p:cNvGraphicFramePr>
            <a:graphicFrameLocks noChangeAspect="1"/>
          </p:cNvGraphicFramePr>
          <p:nvPr/>
        </p:nvGraphicFramePr>
        <p:xfrm>
          <a:off x="4953000" y="5715000"/>
          <a:ext cx="4152900" cy="1060450"/>
        </p:xfrm>
        <a:graphic>
          <a:graphicData uri="http://schemas.openxmlformats.org/presentationml/2006/ole">
            <mc:AlternateContent xmlns:mc="http://schemas.openxmlformats.org/markup-compatibility/2006">
              <mc:Choice xmlns:v="urn:schemas-microsoft-com:vml" Requires="v">
                <p:oleObj spid="_x0000_s62070" name="Equation" r:id="rId10" imgW="1688367" imgH="482391" progId="Equation.DSMT4">
                  <p:embed/>
                </p:oleObj>
              </mc:Choice>
              <mc:Fallback>
                <p:oleObj name="Equation" r:id="rId10" imgW="1688367" imgH="482391" progId="Equation.DSMT4">
                  <p:embed/>
                  <p:pic>
                    <p:nvPicPr>
                      <p:cNvPr id="0" name="Object 4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53000" y="5715000"/>
                        <a:ext cx="4152900" cy="1060450"/>
                      </a:xfrm>
                      <a:prstGeom prst="rect">
                        <a:avLst/>
                      </a:prstGeom>
                      <a:noFill/>
                      <a:ln w="28575">
                        <a:solidFill>
                          <a:srgbClr val="009900"/>
                        </a:solid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909360" name="Group 48"/>
          <p:cNvGrpSpPr>
            <a:grpSpLocks/>
          </p:cNvGrpSpPr>
          <p:nvPr/>
        </p:nvGrpSpPr>
        <p:grpSpPr bwMode="auto">
          <a:xfrm>
            <a:off x="5334000" y="2819400"/>
            <a:ext cx="3810000" cy="2209800"/>
            <a:chOff x="3360" y="1776"/>
            <a:chExt cx="2400" cy="1392"/>
          </a:xfrm>
        </p:grpSpPr>
        <p:sp>
          <p:nvSpPr>
            <p:cNvPr id="909340" name="Freeform 28"/>
            <p:cNvSpPr>
              <a:spLocks/>
            </p:cNvSpPr>
            <p:nvPr/>
          </p:nvSpPr>
          <p:spPr bwMode="auto">
            <a:xfrm>
              <a:off x="4080" y="2064"/>
              <a:ext cx="144" cy="1104"/>
            </a:xfrm>
            <a:custGeom>
              <a:avLst/>
              <a:gdLst>
                <a:gd name="T0" fmla="*/ 192 w 192"/>
                <a:gd name="T1" fmla="*/ 0 h 1104"/>
                <a:gd name="T2" fmla="*/ 0 w 192"/>
                <a:gd name="T3" fmla="*/ 576 h 1104"/>
                <a:gd name="T4" fmla="*/ 192 w 192"/>
                <a:gd name="T5" fmla="*/ 1104 h 1104"/>
              </a:gdLst>
              <a:ahLst/>
              <a:cxnLst>
                <a:cxn ang="0">
                  <a:pos x="T0" y="T1"/>
                </a:cxn>
                <a:cxn ang="0">
                  <a:pos x="T2" y="T3"/>
                </a:cxn>
                <a:cxn ang="0">
                  <a:pos x="T4" y="T5"/>
                </a:cxn>
              </a:cxnLst>
              <a:rect l="0" t="0" r="r" b="b"/>
              <a:pathLst>
                <a:path w="192" h="1104">
                  <a:moveTo>
                    <a:pt x="192" y="0"/>
                  </a:moveTo>
                  <a:cubicBezTo>
                    <a:pt x="96" y="196"/>
                    <a:pt x="0" y="392"/>
                    <a:pt x="0" y="576"/>
                  </a:cubicBezTo>
                  <a:cubicBezTo>
                    <a:pt x="0" y="760"/>
                    <a:pt x="96" y="932"/>
                    <a:pt x="192" y="1104"/>
                  </a:cubicBezTo>
                </a:path>
              </a:pathLst>
            </a:custGeom>
            <a:gradFill rotWithShape="1">
              <a:gsLst>
                <a:gs pos="0">
                  <a:schemeClr val="hlink"/>
                </a:gs>
                <a:gs pos="50000">
                  <a:srgbClr val="CCFFFF"/>
                </a:gs>
                <a:gs pos="100000">
                  <a:schemeClr va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909341" name="Freeform 29"/>
            <p:cNvSpPr>
              <a:spLocks/>
            </p:cNvSpPr>
            <p:nvPr/>
          </p:nvSpPr>
          <p:spPr bwMode="auto">
            <a:xfrm flipH="1">
              <a:off x="4224" y="2064"/>
              <a:ext cx="48" cy="1104"/>
            </a:xfrm>
            <a:custGeom>
              <a:avLst/>
              <a:gdLst>
                <a:gd name="T0" fmla="*/ 192 w 192"/>
                <a:gd name="T1" fmla="*/ 0 h 1104"/>
                <a:gd name="T2" fmla="*/ 0 w 192"/>
                <a:gd name="T3" fmla="*/ 576 h 1104"/>
                <a:gd name="T4" fmla="*/ 192 w 192"/>
                <a:gd name="T5" fmla="*/ 1104 h 1104"/>
              </a:gdLst>
              <a:ahLst/>
              <a:cxnLst>
                <a:cxn ang="0">
                  <a:pos x="T0" y="T1"/>
                </a:cxn>
                <a:cxn ang="0">
                  <a:pos x="T2" y="T3"/>
                </a:cxn>
                <a:cxn ang="0">
                  <a:pos x="T4" y="T5"/>
                </a:cxn>
              </a:cxnLst>
              <a:rect l="0" t="0" r="r" b="b"/>
              <a:pathLst>
                <a:path w="192" h="1104">
                  <a:moveTo>
                    <a:pt x="192" y="0"/>
                  </a:moveTo>
                  <a:cubicBezTo>
                    <a:pt x="96" y="196"/>
                    <a:pt x="0" y="392"/>
                    <a:pt x="0" y="576"/>
                  </a:cubicBezTo>
                  <a:cubicBezTo>
                    <a:pt x="0" y="760"/>
                    <a:pt x="96" y="932"/>
                    <a:pt x="192" y="1104"/>
                  </a:cubicBezTo>
                </a:path>
              </a:pathLst>
            </a:custGeom>
            <a:gradFill rotWithShape="1">
              <a:gsLst>
                <a:gs pos="0">
                  <a:schemeClr val="hlink"/>
                </a:gs>
                <a:gs pos="50000">
                  <a:srgbClr val="CCFFFF"/>
                </a:gs>
                <a:gs pos="100000">
                  <a:schemeClr va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61464" name="AutoShape 33"/>
            <p:cNvSpPr>
              <a:spLocks noChangeArrowheads="1"/>
            </p:cNvSpPr>
            <p:nvPr/>
          </p:nvSpPr>
          <p:spPr bwMode="auto">
            <a:xfrm flipV="1">
              <a:off x="3360" y="2160"/>
              <a:ext cx="240" cy="432"/>
            </a:xfrm>
            <a:prstGeom prst="downArrow">
              <a:avLst>
                <a:gd name="adj1" fmla="val 50000"/>
                <a:gd name="adj2" fmla="val 45000"/>
              </a:avLst>
            </a:prstGeom>
            <a:solidFill>
              <a:srgbClr val="CCFFFF"/>
            </a:solidFill>
            <a:ln w="2857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61465" name="Line 34"/>
            <p:cNvSpPr>
              <a:spLocks noChangeShapeType="1"/>
            </p:cNvSpPr>
            <p:nvPr/>
          </p:nvSpPr>
          <p:spPr bwMode="auto">
            <a:xfrm>
              <a:off x="3408" y="2592"/>
              <a:ext cx="2352" cy="0"/>
            </a:xfrm>
            <a:prstGeom prst="line">
              <a:avLst/>
            </a:prstGeom>
            <a:noFill/>
            <a:ln w="2857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66" name="Line 38"/>
            <p:cNvSpPr>
              <a:spLocks noChangeShapeType="1"/>
            </p:cNvSpPr>
            <p:nvPr/>
          </p:nvSpPr>
          <p:spPr bwMode="auto">
            <a:xfrm>
              <a:off x="3456" y="2112"/>
              <a:ext cx="768" cy="0"/>
            </a:xfrm>
            <a:prstGeom prst="line">
              <a:avLst/>
            </a:prstGeom>
            <a:noFill/>
            <a:ln w="28575">
              <a:solidFill>
                <a:schemeClr val="tx1"/>
              </a:solidFill>
              <a:prstDash val="sysDot"/>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67" name="Text Box 39"/>
            <p:cNvSpPr txBox="1">
              <a:spLocks noChangeArrowheads="1"/>
            </p:cNvSpPr>
            <p:nvPr/>
          </p:nvSpPr>
          <p:spPr bwMode="auto">
            <a:xfrm>
              <a:off x="3648" y="1776"/>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spcBef>
                  <a:spcPct val="50000"/>
                </a:spcBef>
              </a:pPr>
              <a:r>
                <a:rPr lang="en-US" sz="2400" i="1">
                  <a:solidFill>
                    <a:schemeClr val="tx1"/>
                  </a:solidFill>
                  <a:sym typeface="Symbol" pitchFamily="18" charset="2"/>
                </a:rPr>
                <a:t>p</a:t>
              </a:r>
            </a:p>
          </p:txBody>
        </p:sp>
        <p:grpSp>
          <p:nvGrpSpPr>
            <p:cNvPr id="61468" name="Group 47"/>
            <p:cNvGrpSpPr>
              <a:grpSpLocks/>
            </p:cNvGrpSpPr>
            <p:nvPr/>
          </p:nvGrpSpPr>
          <p:grpSpPr bwMode="auto">
            <a:xfrm>
              <a:off x="3792" y="2112"/>
              <a:ext cx="912" cy="336"/>
              <a:chOff x="3792" y="2112"/>
              <a:chExt cx="912" cy="336"/>
            </a:xfrm>
          </p:grpSpPr>
          <p:sp>
            <p:nvSpPr>
              <p:cNvPr id="61469" name="Text Box 30"/>
              <p:cNvSpPr txBox="1">
                <a:spLocks noChangeArrowheads="1"/>
              </p:cNvSpPr>
              <p:nvPr/>
            </p:nvSpPr>
            <p:spPr bwMode="auto">
              <a:xfrm>
                <a:off x="3792" y="2112"/>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spcBef>
                    <a:spcPct val="50000"/>
                  </a:spcBef>
                </a:pPr>
                <a:r>
                  <a:rPr lang="en-US" sz="2400" i="1">
                    <a:solidFill>
                      <a:schemeClr val="tx1"/>
                    </a:solidFill>
                    <a:sym typeface="Symbol" pitchFamily="18" charset="2"/>
                  </a:rPr>
                  <a:t>n</a:t>
                </a:r>
                <a:r>
                  <a:rPr lang="en-US" sz="2400" baseline="-25000">
                    <a:solidFill>
                      <a:schemeClr val="tx1"/>
                    </a:solidFill>
                    <a:sym typeface="Symbol" pitchFamily="18" charset="2"/>
                  </a:rPr>
                  <a:t>1</a:t>
                </a:r>
                <a:endParaRPr lang="en-US" sz="2400" i="1">
                  <a:solidFill>
                    <a:schemeClr val="tx1"/>
                  </a:solidFill>
                  <a:sym typeface="Symbol" pitchFamily="18" charset="2"/>
                </a:endParaRPr>
              </a:p>
            </p:txBody>
          </p:sp>
          <p:sp>
            <p:nvSpPr>
              <p:cNvPr id="61470" name="Text Box 31"/>
              <p:cNvSpPr txBox="1">
                <a:spLocks noChangeArrowheads="1"/>
              </p:cNvSpPr>
              <p:nvPr/>
            </p:nvSpPr>
            <p:spPr bwMode="auto">
              <a:xfrm>
                <a:off x="4080" y="2160"/>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spcBef>
                    <a:spcPct val="50000"/>
                  </a:spcBef>
                </a:pPr>
                <a:r>
                  <a:rPr lang="en-US" sz="2400" i="1">
                    <a:solidFill>
                      <a:schemeClr val="tx1"/>
                    </a:solidFill>
                    <a:sym typeface="Symbol" pitchFamily="18" charset="2"/>
                  </a:rPr>
                  <a:t>n</a:t>
                </a:r>
                <a:r>
                  <a:rPr lang="en-US" sz="2400" baseline="-25000">
                    <a:solidFill>
                      <a:schemeClr val="tx1"/>
                    </a:solidFill>
                    <a:sym typeface="Symbol" pitchFamily="18" charset="2"/>
                  </a:rPr>
                  <a:t>2</a:t>
                </a:r>
                <a:endParaRPr lang="en-US" sz="2400" i="1">
                  <a:solidFill>
                    <a:schemeClr val="tx1"/>
                  </a:solidFill>
                  <a:sym typeface="Symbol" pitchFamily="18" charset="2"/>
                </a:endParaRPr>
              </a:p>
            </p:txBody>
          </p:sp>
          <p:sp>
            <p:nvSpPr>
              <p:cNvPr id="61471" name="Text Box 32"/>
              <p:cNvSpPr txBox="1">
                <a:spLocks noChangeArrowheads="1"/>
              </p:cNvSpPr>
              <p:nvPr/>
            </p:nvSpPr>
            <p:spPr bwMode="auto">
              <a:xfrm>
                <a:off x="4320" y="2160"/>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spcBef>
                    <a:spcPct val="50000"/>
                  </a:spcBef>
                </a:pPr>
                <a:r>
                  <a:rPr lang="en-US" sz="2400" i="1">
                    <a:solidFill>
                      <a:schemeClr val="tx1"/>
                    </a:solidFill>
                    <a:sym typeface="Symbol" pitchFamily="18" charset="2"/>
                  </a:rPr>
                  <a:t>n</a:t>
                </a:r>
                <a:r>
                  <a:rPr lang="en-US" sz="2400" baseline="-25000">
                    <a:solidFill>
                      <a:schemeClr val="tx1"/>
                    </a:solidFill>
                    <a:sym typeface="Symbol" pitchFamily="18" charset="2"/>
                  </a:rPr>
                  <a:t>1</a:t>
                </a:r>
                <a:endParaRPr lang="en-US" sz="2400" i="1">
                  <a:solidFill>
                    <a:schemeClr val="tx1"/>
                  </a:solidFill>
                  <a:sym typeface="Symbol" pitchFamily="18" charset="2"/>
                </a:endParaRPr>
              </a:p>
            </p:txBody>
          </p:sp>
        </p:grpSp>
      </p:grpSp>
      <p:grpSp>
        <p:nvGrpSpPr>
          <p:cNvPr id="909361" name="Group 49"/>
          <p:cNvGrpSpPr>
            <a:grpSpLocks/>
          </p:cNvGrpSpPr>
          <p:nvPr/>
        </p:nvGrpSpPr>
        <p:grpSpPr bwMode="auto">
          <a:xfrm>
            <a:off x="6629400" y="4678363"/>
            <a:ext cx="1371600" cy="503237"/>
            <a:chOff x="4176" y="2947"/>
            <a:chExt cx="864" cy="317"/>
          </a:xfrm>
        </p:grpSpPr>
        <p:sp>
          <p:nvSpPr>
            <p:cNvPr id="61460" name="Line 40"/>
            <p:cNvSpPr>
              <a:spLocks noChangeShapeType="1"/>
            </p:cNvSpPr>
            <p:nvPr/>
          </p:nvSpPr>
          <p:spPr bwMode="auto">
            <a:xfrm>
              <a:off x="4176" y="2976"/>
              <a:ext cx="768" cy="0"/>
            </a:xfrm>
            <a:prstGeom prst="line">
              <a:avLst/>
            </a:prstGeom>
            <a:noFill/>
            <a:ln w="28575">
              <a:solidFill>
                <a:schemeClr val="tx1"/>
              </a:solidFill>
              <a:prstDash val="sysDot"/>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61461" name="Object 42"/>
            <p:cNvGraphicFramePr>
              <a:graphicFrameLocks noChangeAspect="1"/>
            </p:cNvGraphicFramePr>
            <p:nvPr/>
          </p:nvGraphicFramePr>
          <p:xfrm>
            <a:off x="4194" y="2947"/>
            <a:ext cx="846" cy="317"/>
          </p:xfrm>
          <a:graphic>
            <a:graphicData uri="http://schemas.openxmlformats.org/presentationml/2006/ole">
              <mc:AlternateContent xmlns:mc="http://schemas.openxmlformats.org/markup-compatibility/2006">
                <mc:Choice xmlns:v="urn:schemas-microsoft-com:vml" Requires="v">
                  <p:oleObj spid="_x0000_s62071" name="Equation" r:id="rId12" imgW="545863" imgH="228501" progId="Equation.DSMT4">
                    <p:embed/>
                  </p:oleObj>
                </mc:Choice>
                <mc:Fallback>
                  <p:oleObj name="Equation" r:id="rId12" imgW="545863" imgH="228501" progId="Equation.DSMT4">
                    <p:embed/>
                    <p:pic>
                      <p:nvPicPr>
                        <p:cNvPr id="0" name="Object 4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94" y="2947"/>
                          <a:ext cx="846" cy="3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prstDash val="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909362" name="AutoShape 50"/>
          <p:cNvSpPr>
            <a:spLocks noChangeArrowheads="1"/>
          </p:cNvSpPr>
          <p:nvPr/>
        </p:nvSpPr>
        <p:spPr bwMode="auto">
          <a:xfrm flipV="1">
            <a:off x="4267200" y="3048000"/>
            <a:ext cx="609600" cy="1066800"/>
          </a:xfrm>
          <a:prstGeom prst="downArrow">
            <a:avLst>
              <a:gd name="adj1" fmla="val 50000"/>
              <a:gd name="adj2" fmla="val 43750"/>
            </a:avLst>
          </a:prstGeom>
          <a:solidFill>
            <a:srgbClr val="FFFF00"/>
          </a:solidFill>
          <a:ln w="2857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09321">
                                            <p:txEl>
                                              <p:pRg st="0" end="0"/>
                                            </p:txEl>
                                          </p:spTgt>
                                        </p:tgtEl>
                                        <p:attrNameLst>
                                          <p:attrName>style.visibility</p:attrName>
                                        </p:attrNameLst>
                                      </p:cBhvr>
                                      <p:to>
                                        <p:strVal val="visible"/>
                                      </p:to>
                                    </p:set>
                                    <p:anim calcmode="lin" valueType="num">
                                      <p:cBhvr additive="base">
                                        <p:cTn id="7" dur="500" fill="hold"/>
                                        <p:tgtEl>
                                          <p:spTgt spid="90932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0932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09321">
                                            <p:txEl>
                                              <p:pRg st="1" end="1"/>
                                            </p:txEl>
                                          </p:spTgt>
                                        </p:tgtEl>
                                        <p:attrNameLst>
                                          <p:attrName>style.visibility</p:attrName>
                                        </p:attrNameLst>
                                      </p:cBhvr>
                                      <p:to>
                                        <p:strVal val="visible"/>
                                      </p:to>
                                    </p:set>
                                    <p:anim calcmode="lin" valueType="num">
                                      <p:cBhvr additive="base">
                                        <p:cTn id="11" dur="500" fill="hold"/>
                                        <p:tgtEl>
                                          <p:spTgt spid="90932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909321">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09321">
                                            <p:txEl>
                                              <p:pRg st="2" end="2"/>
                                            </p:txEl>
                                          </p:spTgt>
                                        </p:tgtEl>
                                        <p:attrNameLst>
                                          <p:attrName>style.visibility</p:attrName>
                                        </p:attrNameLst>
                                      </p:cBhvr>
                                      <p:to>
                                        <p:strVal val="visible"/>
                                      </p:to>
                                    </p:set>
                                    <p:anim calcmode="lin" valueType="num">
                                      <p:cBhvr additive="base">
                                        <p:cTn id="15" dur="500" fill="hold"/>
                                        <p:tgtEl>
                                          <p:spTgt spid="909321">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90932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909321">
                                            <p:txEl>
                                              <p:pRg st="3" end="3"/>
                                            </p:txEl>
                                          </p:spTgt>
                                        </p:tgtEl>
                                        <p:attrNameLst>
                                          <p:attrName>style.visibility</p:attrName>
                                        </p:attrNameLst>
                                      </p:cBhvr>
                                      <p:to>
                                        <p:strVal val="visible"/>
                                      </p:to>
                                    </p:set>
                                    <p:anim calcmode="lin" valueType="num">
                                      <p:cBhvr additive="base">
                                        <p:cTn id="21" dur="500" fill="hold"/>
                                        <p:tgtEl>
                                          <p:spTgt spid="909321">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909321">
                                            <p:txEl>
                                              <p:pRg st="3" end="3"/>
                                            </p:txEl>
                                          </p:spTgt>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500"/>
                            </p:stCondLst>
                            <p:childTnLst>
                              <p:par>
                                <p:cTn id="24" presetID="9" presetClass="entr" presetSubtype="0" fill="hold" nodeType="afterEffect">
                                  <p:stCondLst>
                                    <p:cond delay="0"/>
                                  </p:stCondLst>
                                  <p:childTnLst>
                                    <p:set>
                                      <p:cBhvr>
                                        <p:cTn id="25" dur="1" fill="hold">
                                          <p:stCondLst>
                                            <p:cond delay="0"/>
                                          </p:stCondLst>
                                        </p:cTn>
                                        <p:tgtEl>
                                          <p:spTgt spid="909360"/>
                                        </p:tgtEl>
                                        <p:attrNameLst>
                                          <p:attrName>style.visibility</p:attrName>
                                        </p:attrNameLst>
                                      </p:cBhvr>
                                      <p:to>
                                        <p:strVal val="visible"/>
                                      </p:to>
                                    </p:set>
                                    <p:animEffect transition="in" filter="dissolve">
                                      <p:cBhvr>
                                        <p:cTn id="26" dur="500"/>
                                        <p:tgtEl>
                                          <p:spTgt spid="90936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09321">
                                            <p:txEl>
                                              <p:pRg st="4" end="4"/>
                                            </p:txEl>
                                          </p:spTgt>
                                        </p:tgtEl>
                                        <p:attrNameLst>
                                          <p:attrName>style.visibility</p:attrName>
                                        </p:attrNameLst>
                                      </p:cBhvr>
                                      <p:to>
                                        <p:strVal val="visible"/>
                                      </p:to>
                                    </p:set>
                                    <p:anim calcmode="lin" valueType="num">
                                      <p:cBhvr additive="base">
                                        <p:cTn id="31" dur="500" fill="hold"/>
                                        <p:tgtEl>
                                          <p:spTgt spid="90932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0932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09321">
                                            <p:txEl>
                                              <p:pRg st="5" end="5"/>
                                            </p:txEl>
                                          </p:spTgt>
                                        </p:tgtEl>
                                        <p:attrNameLst>
                                          <p:attrName>style.visibility</p:attrName>
                                        </p:attrNameLst>
                                      </p:cBhvr>
                                      <p:to>
                                        <p:strVal val="visible"/>
                                      </p:to>
                                    </p:set>
                                    <p:anim calcmode="lin" valueType="num">
                                      <p:cBhvr additive="base">
                                        <p:cTn id="37" dur="500" fill="hold"/>
                                        <p:tgtEl>
                                          <p:spTgt spid="90932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90932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909347">
                                            <p:txEl>
                                              <p:pRg st="0" end="0"/>
                                            </p:txEl>
                                          </p:spTgt>
                                        </p:tgtEl>
                                        <p:attrNameLst>
                                          <p:attrName>style.visibility</p:attrName>
                                        </p:attrNameLst>
                                      </p:cBhvr>
                                      <p:to>
                                        <p:strVal val="visible"/>
                                      </p:to>
                                    </p:set>
                                    <p:anim calcmode="lin" valueType="num">
                                      <p:cBhvr additive="base">
                                        <p:cTn id="43" dur="500" fill="hold"/>
                                        <p:tgtEl>
                                          <p:spTgt spid="909347">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9093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909347">
                                            <p:txEl>
                                              <p:pRg st="1" end="1"/>
                                            </p:txEl>
                                          </p:spTgt>
                                        </p:tgtEl>
                                        <p:attrNameLst>
                                          <p:attrName>style.visibility</p:attrName>
                                        </p:attrNameLst>
                                      </p:cBhvr>
                                      <p:to>
                                        <p:strVal val="visible"/>
                                      </p:to>
                                    </p:set>
                                    <p:anim calcmode="lin" valueType="num">
                                      <p:cBhvr additive="base">
                                        <p:cTn id="49" dur="500" fill="hold"/>
                                        <p:tgtEl>
                                          <p:spTgt spid="909347">
                                            <p:txEl>
                                              <p:pRg st="1" end="1"/>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909347">
                                            <p:txEl>
                                              <p:pRg st="1" end="1"/>
                                            </p:txEl>
                                          </p:spTgt>
                                        </p:tgtEl>
                                        <p:attrNameLst>
                                          <p:attrName>ppt_y</p:attrName>
                                        </p:attrNameLst>
                                      </p:cBhvr>
                                      <p:tavLst>
                                        <p:tav tm="0">
                                          <p:val>
                                            <p:strVal val="#ppt_y"/>
                                          </p:val>
                                        </p:tav>
                                        <p:tav tm="100000">
                                          <p:val>
                                            <p:strVal val="#ppt_y"/>
                                          </p:val>
                                        </p:tav>
                                      </p:tavLst>
                                    </p:anim>
                                  </p:childTnLst>
                                </p:cTn>
                              </p:par>
                            </p:childTnLst>
                          </p:cTn>
                        </p:par>
                        <p:par>
                          <p:cTn id="51" fill="hold" nodeType="afterGroup">
                            <p:stCondLst>
                              <p:cond delay="500"/>
                            </p:stCondLst>
                            <p:childTnLst>
                              <p:par>
                                <p:cTn id="52" presetID="22" presetClass="entr" presetSubtype="8" fill="hold" nodeType="afterEffect">
                                  <p:stCondLst>
                                    <p:cond delay="0"/>
                                  </p:stCondLst>
                                  <p:childTnLst>
                                    <p:set>
                                      <p:cBhvr>
                                        <p:cTn id="53" dur="1" fill="hold">
                                          <p:stCondLst>
                                            <p:cond delay="0"/>
                                          </p:stCondLst>
                                        </p:cTn>
                                        <p:tgtEl>
                                          <p:spTgt spid="909348"/>
                                        </p:tgtEl>
                                        <p:attrNameLst>
                                          <p:attrName>style.visibility</p:attrName>
                                        </p:attrNameLst>
                                      </p:cBhvr>
                                      <p:to>
                                        <p:strVal val="visible"/>
                                      </p:to>
                                    </p:set>
                                    <p:animEffect transition="in" filter="wipe(left)">
                                      <p:cBhvr>
                                        <p:cTn id="54" dur="500"/>
                                        <p:tgtEl>
                                          <p:spTgt spid="909348"/>
                                        </p:tgtEl>
                                      </p:cBhvr>
                                    </p:animEffect>
                                  </p:childTnLst>
                                </p:cTn>
                              </p:par>
                            </p:childTnLst>
                          </p:cTn>
                        </p:par>
                        <p:par>
                          <p:cTn id="55" fill="hold" nodeType="afterGroup">
                            <p:stCondLst>
                              <p:cond delay="1000"/>
                            </p:stCondLst>
                            <p:childTnLst>
                              <p:par>
                                <p:cTn id="56" presetID="22" presetClass="entr" presetSubtype="1" fill="hold" grpId="0" nodeType="afterEffect">
                                  <p:stCondLst>
                                    <p:cond delay="0"/>
                                  </p:stCondLst>
                                  <p:childTnLst>
                                    <p:set>
                                      <p:cBhvr>
                                        <p:cTn id="57" dur="1" fill="hold">
                                          <p:stCondLst>
                                            <p:cond delay="0"/>
                                          </p:stCondLst>
                                        </p:cTn>
                                        <p:tgtEl>
                                          <p:spTgt spid="909349"/>
                                        </p:tgtEl>
                                        <p:attrNameLst>
                                          <p:attrName>style.visibility</p:attrName>
                                        </p:attrNameLst>
                                      </p:cBhvr>
                                      <p:to>
                                        <p:strVal val="visible"/>
                                      </p:to>
                                    </p:set>
                                    <p:animEffect transition="in" filter="wipe(up)">
                                      <p:cBhvr>
                                        <p:cTn id="58" dur="500"/>
                                        <p:tgtEl>
                                          <p:spTgt spid="909349"/>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909347">
                                            <p:txEl>
                                              <p:pRg st="4" end="4"/>
                                            </p:txEl>
                                          </p:spTgt>
                                        </p:tgtEl>
                                        <p:attrNameLst>
                                          <p:attrName>style.visibility</p:attrName>
                                        </p:attrNameLst>
                                      </p:cBhvr>
                                      <p:to>
                                        <p:strVal val="visible"/>
                                      </p:to>
                                    </p:set>
                                    <p:anim calcmode="lin" valueType="num">
                                      <p:cBhvr additive="base">
                                        <p:cTn id="63" dur="500" fill="hold"/>
                                        <p:tgtEl>
                                          <p:spTgt spid="909347">
                                            <p:txEl>
                                              <p:pRg st="4" end="4"/>
                                            </p:tx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909347">
                                            <p:txEl>
                                              <p:pRg st="4" end="4"/>
                                            </p:txEl>
                                          </p:spTgt>
                                        </p:tgtEl>
                                        <p:attrNameLst>
                                          <p:attrName>ppt_y</p:attrName>
                                        </p:attrNameLst>
                                      </p:cBhvr>
                                      <p:tavLst>
                                        <p:tav tm="0">
                                          <p:val>
                                            <p:strVal val="#ppt_y"/>
                                          </p:val>
                                        </p:tav>
                                        <p:tav tm="100000">
                                          <p:val>
                                            <p:strVal val="#ppt_y"/>
                                          </p:val>
                                        </p:tav>
                                      </p:tavLst>
                                    </p:anim>
                                  </p:childTnLst>
                                </p:cTn>
                              </p:par>
                            </p:childTnLst>
                          </p:cTn>
                        </p:par>
                        <p:par>
                          <p:cTn id="65" fill="hold" nodeType="afterGroup">
                            <p:stCondLst>
                              <p:cond delay="1000"/>
                            </p:stCondLst>
                            <p:childTnLst>
                              <p:par>
                                <p:cTn id="66" presetID="23" presetClass="entr" presetSubtype="16" fill="hold" nodeType="afterEffect">
                                  <p:stCondLst>
                                    <p:cond delay="0"/>
                                  </p:stCondLst>
                                  <p:childTnLst>
                                    <p:set>
                                      <p:cBhvr>
                                        <p:cTn id="67" dur="1" fill="hold">
                                          <p:stCondLst>
                                            <p:cond delay="0"/>
                                          </p:stCondLst>
                                        </p:cTn>
                                        <p:tgtEl>
                                          <p:spTgt spid="909361"/>
                                        </p:tgtEl>
                                        <p:attrNameLst>
                                          <p:attrName>style.visibility</p:attrName>
                                        </p:attrNameLst>
                                      </p:cBhvr>
                                      <p:to>
                                        <p:strVal val="visible"/>
                                      </p:to>
                                    </p:set>
                                    <p:anim calcmode="lin" valueType="num">
                                      <p:cBhvr>
                                        <p:cTn id="68" dur="500" fill="hold"/>
                                        <p:tgtEl>
                                          <p:spTgt spid="909361"/>
                                        </p:tgtEl>
                                        <p:attrNameLst>
                                          <p:attrName>ppt_w</p:attrName>
                                        </p:attrNameLst>
                                      </p:cBhvr>
                                      <p:tavLst>
                                        <p:tav tm="0">
                                          <p:val>
                                            <p:fltVal val="0"/>
                                          </p:val>
                                        </p:tav>
                                        <p:tav tm="100000">
                                          <p:val>
                                            <p:strVal val="#ppt_w"/>
                                          </p:val>
                                        </p:tav>
                                      </p:tavLst>
                                    </p:anim>
                                    <p:anim calcmode="lin" valueType="num">
                                      <p:cBhvr>
                                        <p:cTn id="69" dur="500" fill="hold"/>
                                        <p:tgtEl>
                                          <p:spTgt spid="909361"/>
                                        </p:tgtEl>
                                        <p:attrNameLst>
                                          <p:attrName>ppt_h</p:attrName>
                                        </p:attrNameLst>
                                      </p:cBhvr>
                                      <p:tavLst>
                                        <p:tav tm="0">
                                          <p:val>
                                            <p:fltVal val="0"/>
                                          </p:val>
                                        </p:tav>
                                        <p:tav tm="100000">
                                          <p:val>
                                            <p:strVal val="#ppt_h"/>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8" fill="hold" grpId="0" nodeType="clickEffect">
                                  <p:stCondLst>
                                    <p:cond delay="0"/>
                                  </p:stCondLst>
                                  <p:childTnLst>
                                    <p:set>
                                      <p:cBhvr>
                                        <p:cTn id="73" dur="1" fill="hold">
                                          <p:stCondLst>
                                            <p:cond delay="0"/>
                                          </p:stCondLst>
                                        </p:cTn>
                                        <p:tgtEl>
                                          <p:spTgt spid="909347">
                                            <p:txEl>
                                              <p:pRg st="5" end="5"/>
                                            </p:txEl>
                                          </p:spTgt>
                                        </p:tgtEl>
                                        <p:attrNameLst>
                                          <p:attrName>style.visibility</p:attrName>
                                        </p:attrNameLst>
                                      </p:cBhvr>
                                      <p:to>
                                        <p:strVal val="visible"/>
                                      </p:to>
                                    </p:set>
                                    <p:anim calcmode="lin" valueType="num">
                                      <p:cBhvr additive="base">
                                        <p:cTn id="74" dur="500" fill="hold"/>
                                        <p:tgtEl>
                                          <p:spTgt spid="909347">
                                            <p:txEl>
                                              <p:pRg st="5" end="5"/>
                                            </p:txEl>
                                          </p:spTgt>
                                        </p:tgtEl>
                                        <p:attrNameLst>
                                          <p:attrName>ppt_x</p:attrName>
                                        </p:attrNameLst>
                                      </p:cBhvr>
                                      <p:tavLst>
                                        <p:tav tm="0">
                                          <p:val>
                                            <p:strVal val="0-#ppt_w/2"/>
                                          </p:val>
                                        </p:tav>
                                        <p:tav tm="100000">
                                          <p:val>
                                            <p:strVal val="#ppt_x"/>
                                          </p:val>
                                        </p:tav>
                                      </p:tavLst>
                                    </p:anim>
                                    <p:anim calcmode="lin" valueType="num">
                                      <p:cBhvr additive="base">
                                        <p:cTn id="75" dur="500" fill="hold"/>
                                        <p:tgtEl>
                                          <p:spTgt spid="909347">
                                            <p:txEl>
                                              <p:pRg st="5" end="5"/>
                                            </p:txEl>
                                          </p:spTgt>
                                        </p:tgtEl>
                                        <p:attrNameLst>
                                          <p:attrName>ppt_y</p:attrName>
                                        </p:attrNameLst>
                                      </p:cBhvr>
                                      <p:tavLst>
                                        <p:tav tm="0">
                                          <p:val>
                                            <p:strVal val="#ppt_y"/>
                                          </p:val>
                                        </p:tav>
                                        <p:tav tm="100000">
                                          <p:val>
                                            <p:strVal val="#ppt_y"/>
                                          </p:val>
                                        </p:tav>
                                      </p:tavLst>
                                    </p:anim>
                                  </p:childTnLst>
                                </p:cTn>
                              </p:par>
                            </p:childTnLst>
                          </p:cTn>
                        </p:par>
                        <p:par>
                          <p:cTn id="76" fill="hold" nodeType="afterGroup">
                            <p:stCondLst>
                              <p:cond delay="500"/>
                            </p:stCondLst>
                            <p:childTnLst>
                              <p:par>
                                <p:cTn id="77" presetID="22" presetClass="entr" presetSubtype="8" fill="hold" nodeType="afterEffect">
                                  <p:stCondLst>
                                    <p:cond delay="0"/>
                                  </p:stCondLst>
                                  <p:childTnLst>
                                    <p:set>
                                      <p:cBhvr>
                                        <p:cTn id="78" dur="1" fill="hold">
                                          <p:stCondLst>
                                            <p:cond delay="0"/>
                                          </p:stCondLst>
                                        </p:cTn>
                                        <p:tgtEl>
                                          <p:spTgt spid="909355"/>
                                        </p:tgtEl>
                                        <p:attrNameLst>
                                          <p:attrName>style.visibility</p:attrName>
                                        </p:attrNameLst>
                                      </p:cBhvr>
                                      <p:to>
                                        <p:strVal val="visible"/>
                                      </p:to>
                                    </p:set>
                                    <p:animEffect transition="in" filter="wipe(left)">
                                      <p:cBhvr>
                                        <p:cTn id="79" dur="500"/>
                                        <p:tgtEl>
                                          <p:spTgt spid="909355"/>
                                        </p:tgtEl>
                                      </p:cBhvr>
                                    </p:animEffect>
                                  </p:childTnLst>
                                </p:cTn>
                              </p:par>
                            </p:childTnLst>
                          </p:cTn>
                        </p:par>
                        <p:par>
                          <p:cTn id="80" fill="hold" nodeType="afterGroup">
                            <p:stCondLst>
                              <p:cond delay="1000"/>
                            </p:stCondLst>
                            <p:childTnLst>
                              <p:par>
                                <p:cTn id="81" presetID="22" presetClass="entr" presetSubtype="1" fill="hold" grpId="0" nodeType="afterEffect">
                                  <p:stCondLst>
                                    <p:cond delay="0"/>
                                  </p:stCondLst>
                                  <p:childTnLst>
                                    <p:set>
                                      <p:cBhvr>
                                        <p:cTn id="82" dur="1" fill="hold">
                                          <p:stCondLst>
                                            <p:cond delay="0"/>
                                          </p:stCondLst>
                                        </p:cTn>
                                        <p:tgtEl>
                                          <p:spTgt spid="909362"/>
                                        </p:tgtEl>
                                        <p:attrNameLst>
                                          <p:attrName>style.visibility</p:attrName>
                                        </p:attrNameLst>
                                      </p:cBhvr>
                                      <p:to>
                                        <p:strVal val="visible"/>
                                      </p:to>
                                    </p:set>
                                    <p:animEffect transition="in" filter="wipe(up)">
                                      <p:cBhvr>
                                        <p:cTn id="83" dur="500"/>
                                        <p:tgtEl>
                                          <p:spTgt spid="909362"/>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 presetClass="entr" presetSubtype="8" fill="hold" grpId="0" nodeType="clickEffect">
                                  <p:stCondLst>
                                    <p:cond delay="0"/>
                                  </p:stCondLst>
                                  <p:childTnLst>
                                    <p:set>
                                      <p:cBhvr>
                                        <p:cTn id="87" dur="1" fill="hold">
                                          <p:stCondLst>
                                            <p:cond delay="0"/>
                                          </p:stCondLst>
                                        </p:cTn>
                                        <p:tgtEl>
                                          <p:spTgt spid="909347">
                                            <p:txEl>
                                              <p:pRg st="6" end="6"/>
                                            </p:txEl>
                                          </p:spTgt>
                                        </p:tgtEl>
                                        <p:attrNameLst>
                                          <p:attrName>style.visibility</p:attrName>
                                        </p:attrNameLst>
                                      </p:cBhvr>
                                      <p:to>
                                        <p:strVal val="visible"/>
                                      </p:to>
                                    </p:set>
                                    <p:anim calcmode="lin" valueType="num">
                                      <p:cBhvr additive="base">
                                        <p:cTn id="88" dur="500" fill="hold"/>
                                        <p:tgtEl>
                                          <p:spTgt spid="909347">
                                            <p:txEl>
                                              <p:pRg st="6" end="6"/>
                                            </p:txEl>
                                          </p:spTgt>
                                        </p:tgtEl>
                                        <p:attrNameLst>
                                          <p:attrName>ppt_x</p:attrName>
                                        </p:attrNameLst>
                                      </p:cBhvr>
                                      <p:tavLst>
                                        <p:tav tm="0">
                                          <p:val>
                                            <p:strVal val="0-#ppt_w/2"/>
                                          </p:val>
                                        </p:tav>
                                        <p:tav tm="100000">
                                          <p:val>
                                            <p:strVal val="#ppt_x"/>
                                          </p:val>
                                        </p:tav>
                                      </p:tavLst>
                                    </p:anim>
                                    <p:anim calcmode="lin" valueType="num">
                                      <p:cBhvr additive="base">
                                        <p:cTn id="89" dur="500" fill="hold"/>
                                        <p:tgtEl>
                                          <p:spTgt spid="909347">
                                            <p:txEl>
                                              <p:pRg st="6" end="6"/>
                                            </p:txEl>
                                          </p:spTgt>
                                        </p:tgtEl>
                                        <p:attrNameLst>
                                          <p:attrName>ppt_y</p:attrName>
                                        </p:attrNameLst>
                                      </p:cBhvr>
                                      <p:tavLst>
                                        <p:tav tm="0">
                                          <p:val>
                                            <p:strVal val="#ppt_y"/>
                                          </p:val>
                                        </p:tav>
                                        <p:tav tm="100000">
                                          <p:val>
                                            <p:strVal val="#ppt_y"/>
                                          </p:val>
                                        </p:tav>
                                      </p:tavLst>
                                    </p:anim>
                                  </p:childTnLst>
                                </p:cTn>
                              </p:par>
                            </p:childTnLst>
                          </p:cTn>
                        </p:par>
                        <p:par>
                          <p:cTn id="90" fill="hold" nodeType="afterGroup">
                            <p:stCondLst>
                              <p:cond delay="500"/>
                            </p:stCondLst>
                            <p:childTnLst>
                              <p:par>
                                <p:cTn id="91" presetID="22" presetClass="entr" presetSubtype="8" fill="hold" nodeType="afterEffect">
                                  <p:stCondLst>
                                    <p:cond delay="0"/>
                                  </p:stCondLst>
                                  <p:childTnLst>
                                    <p:set>
                                      <p:cBhvr>
                                        <p:cTn id="92" dur="1" fill="hold">
                                          <p:stCondLst>
                                            <p:cond delay="0"/>
                                          </p:stCondLst>
                                        </p:cTn>
                                        <p:tgtEl>
                                          <p:spTgt spid="909356"/>
                                        </p:tgtEl>
                                        <p:attrNameLst>
                                          <p:attrName>style.visibility</p:attrName>
                                        </p:attrNameLst>
                                      </p:cBhvr>
                                      <p:to>
                                        <p:strVal val="visible"/>
                                      </p:to>
                                    </p:set>
                                    <p:animEffect transition="in" filter="wipe(left)">
                                      <p:cBhvr>
                                        <p:cTn id="93" dur="500"/>
                                        <p:tgtEl>
                                          <p:spTgt spid="909356"/>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22" presetClass="entr" presetSubtype="8" fill="hold" nodeType="clickEffect">
                                  <p:stCondLst>
                                    <p:cond delay="0"/>
                                  </p:stCondLst>
                                  <p:childTnLst>
                                    <p:set>
                                      <p:cBhvr>
                                        <p:cTn id="97" dur="1" fill="hold">
                                          <p:stCondLst>
                                            <p:cond delay="0"/>
                                          </p:stCondLst>
                                        </p:cTn>
                                        <p:tgtEl>
                                          <p:spTgt spid="909357"/>
                                        </p:tgtEl>
                                        <p:attrNameLst>
                                          <p:attrName>style.visibility</p:attrName>
                                        </p:attrNameLst>
                                      </p:cBhvr>
                                      <p:to>
                                        <p:strVal val="visible"/>
                                      </p:to>
                                    </p:set>
                                    <p:animEffect transition="in" filter="wipe(left)">
                                      <p:cBhvr>
                                        <p:cTn id="98" dur="500"/>
                                        <p:tgtEl>
                                          <p:spTgt spid="909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9321" grpId="0" build="p"/>
      <p:bldP spid="909347" grpId="0" build="p"/>
      <p:bldP spid="909349" grpId="0" animBg="1"/>
      <p:bldP spid="90936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4400">
                <a:solidFill>
                  <a:schemeClr val="tx1"/>
                </a:solidFill>
              </a:rPr>
              <a:t>Thin Lenses (2)</a:t>
            </a:r>
          </a:p>
        </p:txBody>
      </p:sp>
      <p:sp>
        <p:nvSpPr>
          <p:cNvPr id="910339" name="Text Box 3"/>
          <p:cNvSpPr txBox="1">
            <a:spLocks noChangeArrowheads="1"/>
          </p:cNvSpPr>
          <p:nvPr/>
        </p:nvSpPr>
        <p:spPr bwMode="auto">
          <a:xfrm>
            <a:off x="0" y="2098675"/>
            <a:ext cx="53340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buFontTx/>
              <a:buChar char="•"/>
            </a:pPr>
            <a:r>
              <a:rPr lang="en-US" sz="2400">
                <a:solidFill>
                  <a:srgbClr val="009900"/>
                </a:solidFill>
              </a:rPr>
              <a:t>Define the focal length:</a:t>
            </a:r>
          </a:p>
          <a:p>
            <a:pPr lvl="1" eaLnBrk="1" hangingPunct="1">
              <a:buFontTx/>
              <a:buChar char="•"/>
            </a:pPr>
            <a:r>
              <a:rPr lang="en-US" sz="2400">
                <a:solidFill>
                  <a:srgbClr val="009900"/>
                </a:solidFill>
              </a:rPr>
              <a:t>This is called lens maker’s equation</a:t>
            </a:r>
          </a:p>
          <a:p>
            <a:pPr eaLnBrk="1" hangingPunct="1">
              <a:buFontTx/>
              <a:buChar char="•"/>
            </a:pPr>
            <a:r>
              <a:rPr lang="en-US" sz="2400">
                <a:solidFill>
                  <a:srgbClr val="9900CC"/>
                </a:solidFill>
              </a:rPr>
              <a:t>Formula relating image/object distances</a:t>
            </a:r>
          </a:p>
          <a:p>
            <a:pPr lvl="1" eaLnBrk="1" hangingPunct="1">
              <a:buFontTx/>
              <a:buChar char="•"/>
            </a:pPr>
            <a:r>
              <a:rPr lang="en-US" sz="2400">
                <a:solidFill>
                  <a:srgbClr val="9900CC"/>
                </a:solidFill>
              </a:rPr>
              <a:t>Same as for mirrors</a:t>
            </a:r>
          </a:p>
          <a:p>
            <a:pPr eaLnBrk="1" hangingPunct="1"/>
            <a:r>
              <a:rPr lang="en-US" sz="2400">
                <a:solidFill>
                  <a:srgbClr val="FF0000"/>
                </a:solidFill>
              </a:rPr>
              <a:t>Magnification: two steps</a:t>
            </a:r>
          </a:p>
          <a:p>
            <a:pPr eaLnBrk="1" hangingPunct="1">
              <a:buFontTx/>
              <a:buChar char="•"/>
            </a:pPr>
            <a:r>
              <a:rPr lang="en-US" sz="2400">
                <a:solidFill>
                  <a:srgbClr val="FF0000"/>
                </a:solidFill>
              </a:rPr>
              <a:t>Total magnification is product</a:t>
            </a:r>
          </a:p>
          <a:p>
            <a:pPr eaLnBrk="1" hangingPunct="1">
              <a:buFontTx/>
              <a:buChar char="•"/>
            </a:pPr>
            <a:r>
              <a:rPr lang="en-US" sz="2400">
                <a:solidFill>
                  <a:srgbClr val="FF0000"/>
                </a:solidFill>
              </a:rPr>
              <a:t>Same as for mirrors</a:t>
            </a:r>
          </a:p>
        </p:txBody>
      </p:sp>
      <p:graphicFrame>
        <p:nvGraphicFramePr>
          <p:cNvPr id="62468" name="Object 27"/>
          <p:cNvGraphicFramePr>
            <a:graphicFrameLocks noChangeAspect="1"/>
          </p:cNvGraphicFramePr>
          <p:nvPr/>
        </p:nvGraphicFramePr>
        <p:xfrm>
          <a:off x="228600" y="990600"/>
          <a:ext cx="4152900" cy="1060450"/>
        </p:xfrm>
        <a:graphic>
          <a:graphicData uri="http://schemas.openxmlformats.org/presentationml/2006/ole">
            <mc:AlternateContent xmlns:mc="http://schemas.openxmlformats.org/markup-compatibility/2006">
              <mc:Choice xmlns:v="urn:schemas-microsoft-com:vml" Requires="v">
                <p:oleObj spid="_x0000_s153660" name="Equation" r:id="rId3" imgW="1688367" imgH="482391" progId="Equation.DSMT4">
                  <p:embed/>
                </p:oleObj>
              </mc:Choice>
              <mc:Fallback>
                <p:oleObj name="Equation" r:id="rId3" imgW="1688367" imgH="482391" progId="Equation.DSMT4">
                  <p:embed/>
                  <p:pic>
                    <p:nvPicPr>
                      <p:cNvPr id="0" name="Object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990600"/>
                        <a:ext cx="4152900" cy="1060450"/>
                      </a:xfrm>
                      <a:prstGeom prst="rect">
                        <a:avLst/>
                      </a:prstGeom>
                      <a:noFill/>
                      <a:ln w="28575">
                        <a:solidFill>
                          <a:srgbClr val="009900"/>
                        </a:solid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10364" name="Object 28"/>
          <p:cNvGraphicFramePr>
            <a:graphicFrameLocks noChangeAspect="1"/>
          </p:cNvGraphicFramePr>
          <p:nvPr/>
        </p:nvGraphicFramePr>
        <p:xfrm>
          <a:off x="4724400" y="990600"/>
          <a:ext cx="3590925" cy="1060450"/>
        </p:xfrm>
        <a:graphic>
          <a:graphicData uri="http://schemas.openxmlformats.org/presentationml/2006/ole">
            <mc:AlternateContent xmlns:mc="http://schemas.openxmlformats.org/markup-compatibility/2006">
              <mc:Choice xmlns:v="urn:schemas-microsoft-com:vml" Requires="v">
                <p:oleObj spid="_x0000_s153661" name="Equation" r:id="rId5" imgW="1459866" imgH="482391" progId="Equation.DSMT4">
                  <p:embed/>
                </p:oleObj>
              </mc:Choice>
              <mc:Fallback>
                <p:oleObj name="Equation" r:id="rId5" imgW="1459866" imgH="482391" progId="Equation.DSMT4">
                  <p:embed/>
                  <p:pic>
                    <p:nvPicPr>
                      <p:cNvPr id="0" name="Object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990600"/>
                        <a:ext cx="3590925" cy="1060450"/>
                      </a:xfrm>
                      <a:prstGeom prst="rect">
                        <a:avLst/>
                      </a:prstGeom>
                      <a:noFill/>
                      <a:ln w="28575">
                        <a:solidFill>
                          <a:srgbClr val="FF0000"/>
                        </a:solid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10365" name="Object 29"/>
          <p:cNvGraphicFramePr>
            <a:graphicFrameLocks noChangeAspect="1"/>
          </p:cNvGraphicFramePr>
          <p:nvPr/>
        </p:nvGraphicFramePr>
        <p:xfrm>
          <a:off x="6629400" y="2209800"/>
          <a:ext cx="1717675" cy="920750"/>
        </p:xfrm>
        <a:graphic>
          <a:graphicData uri="http://schemas.openxmlformats.org/presentationml/2006/ole">
            <mc:AlternateContent xmlns:mc="http://schemas.openxmlformats.org/markup-compatibility/2006">
              <mc:Choice xmlns:v="urn:schemas-microsoft-com:vml" Requires="v">
                <p:oleObj spid="_x0000_s153662" name="Equation" r:id="rId7" imgW="698500" imgH="419100" progId="Equation.DSMT4">
                  <p:embed/>
                </p:oleObj>
              </mc:Choice>
              <mc:Fallback>
                <p:oleObj name="Equation" r:id="rId7" imgW="698500" imgH="419100" progId="Equation.DSMT4">
                  <p:embed/>
                  <p:pic>
                    <p:nvPicPr>
                      <p:cNvPr id="0" name="Object 2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29400" y="2209800"/>
                        <a:ext cx="1717675" cy="92075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10366" name="Object 30"/>
          <p:cNvGraphicFramePr>
            <a:graphicFrameLocks noChangeAspect="1"/>
          </p:cNvGraphicFramePr>
          <p:nvPr/>
        </p:nvGraphicFramePr>
        <p:xfrm>
          <a:off x="4114800" y="3352800"/>
          <a:ext cx="1843088" cy="949325"/>
        </p:xfrm>
        <a:graphic>
          <a:graphicData uri="http://schemas.openxmlformats.org/presentationml/2006/ole">
            <mc:AlternateContent xmlns:mc="http://schemas.openxmlformats.org/markup-compatibility/2006">
              <mc:Choice xmlns:v="urn:schemas-microsoft-com:vml" Requires="v">
                <p:oleObj spid="_x0000_s153663" name="Equation" r:id="rId9" imgW="748975" imgH="431613" progId="Equation.DSMT4">
                  <p:embed/>
                </p:oleObj>
              </mc:Choice>
              <mc:Fallback>
                <p:oleObj name="Equation" r:id="rId9" imgW="748975" imgH="431613" progId="Equation.DSMT4">
                  <p:embed/>
                  <p:pic>
                    <p:nvPicPr>
                      <p:cNvPr id="0" name="Object 3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14800" y="3352800"/>
                        <a:ext cx="1843088" cy="949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10367" name="Object 31"/>
          <p:cNvGraphicFramePr>
            <a:graphicFrameLocks noChangeAspect="1"/>
          </p:cNvGraphicFramePr>
          <p:nvPr/>
        </p:nvGraphicFramePr>
        <p:xfrm>
          <a:off x="6567488" y="3352800"/>
          <a:ext cx="1968500" cy="949325"/>
        </p:xfrm>
        <a:graphic>
          <a:graphicData uri="http://schemas.openxmlformats.org/presentationml/2006/ole">
            <mc:AlternateContent xmlns:mc="http://schemas.openxmlformats.org/markup-compatibility/2006">
              <mc:Choice xmlns:v="urn:schemas-microsoft-com:vml" Requires="v">
                <p:oleObj spid="_x0000_s153664" name="Equation" r:id="rId11" imgW="799753" imgH="431613" progId="Equation.DSMT4">
                  <p:embed/>
                </p:oleObj>
              </mc:Choice>
              <mc:Fallback>
                <p:oleObj name="Equation" r:id="rId11" imgW="799753" imgH="431613" progId="Equation.DSMT4">
                  <p:embed/>
                  <p:pic>
                    <p:nvPicPr>
                      <p:cNvPr id="0" name="Object 3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67488" y="3352800"/>
                        <a:ext cx="1968500" cy="949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10368" name="Object 32"/>
          <p:cNvGraphicFramePr>
            <a:graphicFrameLocks noChangeAspect="1"/>
          </p:cNvGraphicFramePr>
          <p:nvPr/>
        </p:nvGraphicFramePr>
        <p:xfrm>
          <a:off x="685800" y="5029200"/>
          <a:ext cx="1781175" cy="503238"/>
        </p:xfrm>
        <a:graphic>
          <a:graphicData uri="http://schemas.openxmlformats.org/presentationml/2006/ole">
            <mc:AlternateContent xmlns:mc="http://schemas.openxmlformats.org/markup-compatibility/2006">
              <mc:Choice xmlns:v="urn:schemas-microsoft-com:vml" Requires="v">
                <p:oleObj spid="_x0000_s153665" name="Equation" r:id="rId13" imgW="723586" imgH="228501" progId="Equation.DSMT4">
                  <p:embed/>
                </p:oleObj>
              </mc:Choice>
              <mc:Fallback>
                <p:oleObj name="Equation" r:id="rId13" imgW="723586" imgH="228501" progId="Equation.DSMT4">
                  <p:embed/>
                  <p:pic>
                    <p:nvPicPr>
                      <p:cNvPr id="0" name="Object 3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5800" y="5029200"/>
                        <a:ext cx="1781175"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10369" name="Object 33"/>
          <p:cNvGraphicFramePr>
            <a:graphicFrameLocks noChangeAspect="1"/>
          </p:cNvGraphicFramePr>
          <p:nvPr/>
        </p:nvGraphicFramePr>
        <p:xfrm>
          <a:off x="2514600" y="4876800"/>
          <a:ext cx="1030288" cy="949325"/>
        </p:xfrm>
        <a:graphic>
          <a:graphicData uri="http://schemas.openxmlformats.org/presentationml/2006/ole">
            <mc:AlternateContent xmlns:mc="http://schemas.openxmlformats.org/markup-compatibility/2006">
              <mc:Choice xmlns:v="urn:schemas-microsoft-com:vml" Requires="v">
                <p:oleObj spid="_x0000_s153666" name="Equation" r:id="rId15" imgW="418918" imgH="431613" progId="Equation.DSMT4">
                  <p:embed/>
                </p:oleObj>
              </mc:Choice>
              <mc:Fallback>
                <p:oleObj name="Equation" r:id="rId15" imgW="418918" imgH="431613" progId="Equation.DSMT4">
                  <p:embed/>
                  <p:pic>
                    <p:nvPicPr>
                      <p:cNvPr id="0" name="Object 3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14600" y="4876800"/>
                        <a:ext cx="1030288" cy="949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10372" name="Object 36"/>
          <p:cNvGraphicFramePr>
            <a:graphicFrameLocks noChangeAspect="1"/>
          </p:cNvGraphicFramePr>
          <p:nvPr/>
        </p:nvGraphicFramePr>
        <p:xfrm>
          <a:off x="2743200" y="6019800"/>
          <a:ext cx="1343025" cy="503238"/>
        </p:xfrm>
        <a:graphic>
          <a:graphicData uri="http://schemas.openxmlformats.org/presentationml/2006/ole">
            <mc:AlternateContent xmlns:mc="http://schemas.openxmlformats.org/markup-compatibility/2006">
              <mc:Choice xmlns:v="urn:schemas-microsoft-com:vml" Requires="v">
                <p:oleObj spid="_x0000_s153667" name="Equation" r:id="rId17" imgW="545863" imgH="228501" progId="Equation.DSMT4">
                  <p:embed/>
                </p:oleObj>
              </mc:Choice>
              <mc:Fallback>
                <p:oleObj name="Equation" r:id="rId17" imgW="545863" imgH="228501" progId="Equation.DSMT4">
                  <p:embed/>
                  <p:pic>
                    <p:nvPicPr>
                      <p:cNvPr id="0" name="Object 3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43200" y="6019800"/>
                        <a:ext cx="1343025"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prstDash val="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10373" name="Object 37"/>
          <p:cNvGraphicFramePr>
            <a:graphicFrameLocks noChangeAspect="1"/>
          </p:cNvGraphicFramePr>
          <p:nvPr/>
        </p:nvGraphicFramePr>
        <p:xfrm>
          <a:off x="4267200" y="4876800"/>
          <a:ext cx="1438275" cy="922338"/>
        </p:xfrm>
        <a:graphic>
          <a:graphicData uri="http://schemas.openxmlformats.org/presentationml/2006/ole">
            <mc:AlternateContent xmlns:mc="http://schemas.openxmlformats.org/markup-compatibility/2006">
              <mc:Choice xmlns:v="urn:schemas-microsoft-com:vml" Requires="v">
                <p:oleObj spid="_x0000_s153668" name="Equation" r:id="rId19" imgW="583947" imgH="418918" progId="Equation.DSMT4">
                  <p:embed/>
                </p:oleObj>
              </mc:Choice>
              <mc:Fallback>
                <p:oleObj name="Equation" r:id="rId19" imgW="583947" imgH="418918" progId="Equation.DSMT4">
                  <p:embed/>
                  <p:pic>
                    <p:nvPicPr>
                      <p:cNvPr id="0" name="Object 3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267200" y="4876800"/>
                        <a:ext cx="1438275" cy="922338"/>
                      </a:xfrm>
                      <a:prstGeom prst="rect">
                        <a:avLst/>
                      </a:prstGeom>
                      <a:noFill/>
                      <a:ln w="28575">
                        <a:solidFill>
                          <a:srgbClr val="FF0000"/>
                        </a:solid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10339">
                                            <p:txEl>
                                              <p:pRg st="0" end="0"/>
                                            </p:txEl>
                                          </p:spTgt>
                                        </p:tgtEl>
                                        <p:attrNameLst>
                                          <p:attrName>style.visibility</p:attrName>
                                        </p:attrNameLst>
                                      </p:cBhvr>
                                      <p:to>
                                        <p:strVal val="visible"/>
                                      </p:to>
                                    </p:set>
                                    <p:anim calcmode="lin" valueType="num">
                                      <p:cBhvr additive="base">
                                        <p:cTn id="7" dur="500" fill="hold"/>
                                        <p:tgtEl>
                                          <p:spTgt spid="9103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1033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10339">
                                            <p:txEl>
                                              <p:pRg st="1" end="1"/>
                                            </p:txEl>
                                          </p:spTgt>
                                        </p:tgtEl>
                                        <p:attrNameLst>
                                          <p:attrName>style.visibility</p:attrName>
                                        </p:attrNameLst>
                                      </p:cBhvr>
                                      <p:to>
                                        <p:strVal val="visible"/>
                                      </p:to>
                                    </p:set>
                                    <p:anim calcmode="lin" valueType="num">
                                      <p:cBhvr additive="base">
                                        <p:cTn id="11" dur="500" fill="hold"/>
                                        <p:tgtEl>
                                          <p:spTgt spid="91033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910339">
                                            <p:txEl>
                                              <p:pRg st="1" end="1"/>
                                            </p:txEl>
                                          </p:spTgt>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910364"/>
                                        </p:tgtEl>
                                        <p:attrNameLst>
                                          <p:attrName>style.visibility</p:attrName>
                                        </p:attrNameLst>
                                      </p:cBhvr>
                                      <p:to>
                                        <p:strVal val="visible"/>
                                      </p:to>
                                    </p:set>
                                    <p:animEffect transition="in" filter="wipe(left)">
                                      <p:cBhvr>
                                        <p:cTn id="16" dur="500"/>
                                        <p:tgtEl>
                                          <p:spTgt spid="91036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910339">
                                            <p:txEl>
                                              <p:pRg st="2" end="2"/>
                                            </p:txEl>
                                          </p:spTgt>
                                        </p:tgtEl>
                                        <p:attrNameLst>
                                          <p:attrName>style.visibility</p:attrName>
                                        </p:attrNameLst>
                                      </p:cBhvr>
                                      <p:to>
                                        <p:strVal val="visible"/>
                                      </p:to>
                                    </p:set>
                                    <p:anim calcmode="lin" valueType="num">
                                      <p:cBhvr additive="base">
                                        <p:cTn id="21" dur="500" fill="hold"/>
                                        <p:tgtEl>
                                          <p:spTgt spid="910339">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910339">
                                            <p:txEl>
                                              <p:pRg st="2" end="2"/>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910339">
                                            <p:txEl>
                                              <p:pRg st="3" end="3"/>
                                            </p:txEl>
                                          </p:spTgt>
                                        </p:tgtEl>
                                        <p:attrNameLst>
                                          <p:attrName>style.visibility</p:attrName>
                                        </p:attrNameLst>
                                      </p:cBhvr>
                                      <p:to>
                                        <p:strVal val="visible"/>
                                      </p:to>
                                    </p:set>
                                    <p:anim calcmode="lin" valueType="num">
                                      <p:cBhvr additive="base">
                                        <p:cTn id="25" dur="500" fill="hold"/>
                                        <p:tgtEl>
                                          <p:spTgt spid="91033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10339">
                                            <p:txEl>
                                              <p:pRg st="3" end="3"/>
                                            </p:txEl>
                                          </p:spTgt>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500"/>
                            </p:stCondLst>
                            <p:childTnLst>
                              <p:par>
                                <p:cTn id="28" presetID="22" presetClass="entr" presetSubtype="8" fill="hold" nodeType="afterEffect">
                                  <p:stCondLst>
                                    <p:cond delay="0"/>
                                  </p:stCondLst>
                                  <p:childTnLst>
                                    <p:set>
                                      <p:cBhvr>
                                        <p:cTn id="29" dur="1" fill="hold">
                                          <p:stCondLst>
                                            <p:cond delay="0"/>
                                          </p:stCondLst>
                                        </p:cTn>
                                        <p:tgtEl>
                                          <p:spTgt spid="910365"/>
                                        </p:tgtEl>
                                        <p:attrNameLst>
                                          <p:attrName>style.visibility</p:attrName>
                                        </p:attrNameLst>
                                      </p:cBhvr>
                                      <p:to>
                                        <p:strVal val="visible"/>
                                      </p:to>
                                    </p:set>
                                    <p:animEffect transition="in" filter="wipe(left)">
                                      <p:cBhvr>
                                        <p:cTn id="30" dur="500"/>
                                        <p:tgtEl>
                                          <p:spTgt spid="91036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910339">
                                            <p:txEl>
                                              <p:pRg st="4" end="4"/>
                                            </p:txEl>
                                          </p:spTgt>
                                        </p:tgtEl>
                                        <p:attrNameLst>
                                          <p:attrName>style.visibility</p:attrName>
                                        </p:attrNameLst>
                                      </p:cBhvr>
                                      <p:to>
                                        <p:strVal val="visible"/>
                                      </p:to>
                                    </p:set>
                                    <p:anim calcmode="lin" valueType="num">
                                      <p:cBhvr additive="base">
                                        <p:cTn id="35" dur="500" fill="hold"/>
                                        <p:tgtEl>
                                          <p:spTgt spid="910339">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910339">
                                            <p:txEl>
                                              <p:pRg st="4" end="4"/>
                                            </p:txEl>
                                          </p:spTgt>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500"/>
                            </p:stCondLst>
                            <p:childTnLst>
                              <p:par>
                                <p:cTn id="38" presetID="22" presetClass="entr" presetSubtype="8" fill="hold" nodeType="afterEffect">
                                  <p:stCondLst>
                                    <p:cond delay="0"/>
                                  </p:stCondLst>
                                  <p:childTnLst>
                                    <p:set>
                                      <p:cBhvr>
                                        <p:cTn id="39" dur="1" fill="hold">
                                          <p:stCondLst>
                                            <p:cond delay="0"/>
                                          </p:stCondLst>
                                        </p:cTn>
                                        <p:tgtEl>
                                          <p:spTgt spid="910366"/>
                                        </p:tgtEl>
                                        <p:attrNameLst>
                                          <p:attrName>style.visibility</p:attrName>
                                        </p:attrNameLst>
                                      </p:cBhvr>
                                      <p:to>
                                        <p:strVal val="visible"/>
                                      </p:to>
                                    </p:set>
                                    <p:animEffect transition="in" filter="wipe(left)">
                                      <p:cBhvr>
                                        <p:cTn id="40" dur="500"/>
                                        <p:tgtEl>
                                          <p:spTgt spid="910366"/>
                                        </p:tgtEl>
                                      </p:cBhvr>
                                    </p:animEffect>
                                  </p:childTnLst>
                                </p:cTn>
                              </p:par>
                            </p:childTnLst>
                          </p:cTn>
                        </p:par>
                        <p:par>
                          <p:cTn id="41" fill="hold" nodeType="afterGroup">
                            <p:stCondLst>
                              <p:cond delay="1000"/>
                            </p:stCondLst>
                            <p:childTnLst>
                              <p:par>
                                <p:cTn id="42" presetID="22" presetClass="entr" presetSubtype="8" fill="hold" nodeType="afterEffect">
                                  <p:stCondLst>
                                    <p:cond delay="0"/>
                                  </p:stCondLst>
                                  <p:childTnLst>
                                    <p:set>
                                      <p:cBhvr>
                                        <p:cTn id="43" dur="1" fill="hold">
                                          <p:stCondLst>
                                            <p:cond delay="0"/>
                                          </p:stCondLst>
                                        </p:cTn>
                                        <p:tgtEl>
                                          <p:spTgt spid="910367"/>
                                        </p:tgtEl>
                                        <p:attrNameLst>
                                          <p:attrName>style.visibility</p:attrName>
                                        </p:attrNameLst>
                                      </p:cBhvr>
                                      <p:to>
                                        <p:strVal val="visible"/>
                                      </p:to>
                                    </p:set>
                                    <p:animEffect transition="in" filter="wipe(left)">
                                      <p:cBhvr>
                                        <p:cTn id="44" dur="500"/>
                                        <p:tgtEl>
                                          <p:spTgt spid="910367"/>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910339">
                                            <p:txEl>
                                              <p:pRg st="5" end="5"/>
                                            </p:txEl>
                                          </p:spTgt>
                                        </p:tgtEl>
                                        <p:attrNameLst>
                                          <p:attrName>style.visibility</p:attrName>
                                        </p:attrNameLst>
                                      </p:cBhvr>
                                      <p:to>
                                        <p:strVal val="visible"/>
                                      </p:to>
                                    </p:set>
                                    <p:anim calcmode="lin" valueType="num">
                                      <p:cBhvr additive="base">
                                        <p:cTn id="49" dur="500" fill="hold"/>
                                        <p:tgtEl>
                                          <p:spTgt spid="910339">
                                            <p:txEl>
                                              <p:pRg st="5" end="5"/>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910339">
                                            <p:txEl>
                                              <p:pRg st="5" end="5"/>
                                            </p:txEl>
                                          </p:spTgt>
                                        </p:tgtEl>
                                        <p:attrNameLst>
                                          <p:attrName>ppt_y</p:attrName>
                                        </p:attrNameLst>
                                      </p:cBhvr>
                                      <p:tavLst>
                                        <p:tav tm="0">
                                          <p:val>
                                            <p:strVal val="#ppt_y"/>
                                          </p:val>
                                        </p:tav>
                                        <p:tav tm="100000">
                                          <p:val>
                                            <p:strVal val="#ppt_y"/>
                                          </p:val>
                                        </p:tav>
                                      </p:tavLst>
                                    </p:anim>
                                  </p:childTnLst>
                                </p:cTn>
                              </p:par>
                            </p:childTnLst>
                          </p:cTn>
                        </p:par>
                        <p:par>
                          <p:cTn id="51" fill="hold" nodeType="afterGroup">
                            <p:stCondLst>
                              <p:cond delay="500"/>
                            </p:stCondLst>
                            <p:childTnLst>
                              <p:par>
                                <p:cTn id="52" presetID="22" presetClass="entr" presetSubtype="8" fill="hold" nodeType="afterEffect">
                                  <p:stCondLst>
                                    <p:cond delay="0"/>
                                  </p:stCondLst>
                                  <p:childTnLst>
                                    <p:set>
                                      <p:cBhvr>
                                        <p:cTn id="53" dur="1" fill="hold">
                                          <p:stCondLst>
                                            <p:cond delay="0"/>
                                          </p:stCondLst>
                                        </p:cTn>
                                        <p:tgtEl>
                                          <p:spTgt spid="910368"/>
                                        </p:tgtEl>
                                        <p:attrNameLst>
                                          <p:attrName>style.visibility</p:attrName>
                                        </p:attrNameLst>
                                      </p:cBhvr>
                                      <p:to>
                                        <p:strVal val="visible"/>
                                      </p:to>
                                    </p:set>
                                    <p:animEffect transition="in" filter="wipe(left)">
                                      <p:cBhvr>
                                        <p:cTn id="54" dur="500"/>
                                        <p:tgtEl>
                                          <p:spTgt spid="910368"/>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nodeType="clickEffect">
                                  <p:stCondLst>
                                    <p:cond delay="0"/>
                                  </p:stCondLst>
                                  <p:childTnLst>
                                    <p:set>
                                      <p:cBhvr>
                                        <p:cTn id="58" dur="1" fill="hold">
                                          <p:stCondLst>
                                            <p:cond delay="0"/>
                                          </p:stCondLst>
                                        </p:cTn>
                                        <p:tgtEl>
                                          <p:spTgt spid="910369"/>
                                        </p:tgtEl>
                                        <p:attrNameLst>
                                          <p:attrName>style.visibility</p:attrName>
                                        </p:attrNameLst>
                                      </p:cBhvr>
                                      <p:to>
                                        <p:strVal val="visible"/>
                                      </p:to>
                                    </p:set>
                                    <p:animEffect transition="in" filter="wipe(left)">
                                      <p:cBhvr>
                                        <p:cTn id="59" dur="500"/>
                                        <p:tgtEl>
                                          <p:spTgt spid="910369"/>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nodeType="clickEffect">
                                  <p:stCondLst>
                                    <p:cond delay="0"/>
                                  </p:stCondLst>
                                  <p:childTnLst>
                                    <p:set>
                                      <p:cBhvr>
                                        <p:cTn id="63" dur="1" fill="hold">
                                          <p:stCondLst>
                                            <p:cond delay="0"/>
                                          </p:stCondLst>
                                        </p:cTn>
                                        <p:tgtEl>
                                          <p:spTgt spid="910372"/>
                                        </p:tgtEl>
                                        <p:attrNameLst>
                                          <p:attrName>style.visibility</p:attrName>
                                        </p:attrNameLst>
                                      </p:cBhvr>
                                      <p:to>
                                        <p:strVal val="visible"/>
                                      </p:to>
                                    </p:set>
                                    <p:animEffect transition="in" filter="wipe(left)">
                                      <p:cBhvr>
                                        <p:cTn id="64" dur="500"/>
                                        <p:tgtEl>
                                          <p:spTgt spid="910372"/>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nodeType="clickEffect">
                                  <p:stCondLst>
                                    <p:cond delay="0"/>
                                  </p:stCondLst>
                                  <p:childTnLst>
                                    <p:set>
                                      <p:cBhvr>
                                        <p:cTn id="68" dur="1" fill="hold">
                                          <p:stCondLst>
                                            <p:cond delay="0"/>
                                          </p:stCondLst>
                                        </p:cTn>
                                        <p:tgtEl>
                                          <p:spTgt spid="910373"/>
                                        </p:tgtEl>
                                        <p:attrNameLst>
                                          <p:attrName>style.visibility</p:attrName>
                                        </p:attrNameLst>
                                      </p:cBhvr>
                                      <p:to>
                                        <p:strVal val="visible"/>
                                      </p:to>
                                    </p:set>
                                    <p:animEffect transition="in" filter="wipe(left)">
                                      <p:cBhvr>
                                        <p:cTn id="69" dur="500"/>
                                        <p:tgtEl>
                                          <p:spTgt spid="910373"/>
                                        </p:tgtEl>
                                      </p:cBhvr>
                                    </p:animEffect>
                                  </p:childTnLst>
                                </p:cTn>
                              </p:par>
                            </p:childTnLst>
                          </p:cTn>
                        </p:par>
                        <p:par>
                          <p:cTn id="70" fill="hold" nodeType="afterGroup">
                            <p:stCondLst>
                              <p:cond delay="500"/>
                            </p:stCondLst>
                            <p:childTnLst>
                              <p:par>
                                <p:cTn id="71" presetID="2" presetClass="entr" presetSubtype="8" fill="hold" grpId="0" nodeType="afterEffect">
                                  <p:stCondLst>
                                    <p:cond delay="0"/>
                                  </p:stCondLst>
                                  <p:childTnLst>
                                    <p:set>
                                      <p:cBhvr>
                                        <p:cTn id="72" dur="1" fill="hold">
                                          <p:stCondLst>
                                            <p:cond delay="0"/>
                                          </p:stCondLst>
                                        </p:cTn>
                                        <p:tgtEl>
                                          <p:spTgt spid="910339">
                                            <p:txEl>
                                              <p:pRg st="6" end="6"/>
                                            </p:txEl>
                                          </p:spTgt>
                                        </p:tgtEl>
                                        <p:attrNameLst>
                                          <p:attrName>style.visibility</p:attrName>
                                        </p:attrNameLst>
                                      </p:cBhvr>
                                      <p:to>
                                        <p:strVal val="visible"/>
                                      </p:to>
                                    </p:set>
                                    <p:anim calcmode="lin" valueType="num">
                                      <p:cBhvr additive="base">
                                        <p:cTn id="73" dur="500" fill="hold"/>
                                        <p:tgtEl>
                                          <p:spTgt spid="910339">
                                            <p:txEl>
                                              <p:pRg st="6" end="6"/>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91033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0339"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4400">
                <a:solidFill>
                  <a:schemeClr val="tx1"/>
                </a:solidFill>
              </a:rPr>
              <a:t>Using the Lens Maker’s Equation</a:t>
            </a:r>
          </a:p>
        </p:txBody>
      </p:sp>
      <p:sp>
        <p:nvSpPr>
          <p:cNvPr id="912387" name="Text Box 3"/>
          <p:cNvSpPr txBox="1">
            <a:spLocks noChangeArrowheads="1"/>
          </p:cNvSpPr>
          <p:nvPr/>
        </p:nvSpPr>
        <p:spPr bwMode="auto">
          <a:xfrm>
            <a:off x="0" y="2098675"/>
            <a:ext cx="56388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buFontTx/>
              <a:buChar char="•"/>
            </a:pPr>
            <a:r>
              <a:rPr lang="en-US" sz="2400">
                <a:solidFill>
                  <a:srgbClr val="009900"/>
                </a:solidFill>
              </a:rPr>
              <a:t>If you are working in air, </a:t>
            </a:r>
            <a:r>
              <a:rPr lang="en-US" sz="2400" i="1">
                <a:solidFill>
                  <a:srgbClr val="009900"/>
                </a:solidFill>
              </a:rPr>
              <a:t>n</a:t>
            </a:r>
            <a:r>
              <a:rPr lang="en-US" sz="2400" baseline="-25000">
                <a:solidFill>
                  <a:srgbClr val="009900"/>
                </a:solidFill>
              </a:rPr>
              <a:t>1</a:t>
            </a:r>
            <a:r>
              <a:rPr lang="en-US" sz="2400">
                <a:solidFill>
                  <a:srgbClr val="009900"/>
                </a:solidFill>
              </a:rPr>
              <a:t> = 1, and we normally call </a:t>
            </a:r>
            <a:r>
              <a:rPr lang="en-US" sz="2400" i="1">
                <a:solidFill>
                  <a:srgbClr val="009900"/>
                </a:solidFill>
              </a:rPr>
              <a:t>n</a:t>
            </a:r>
            <a:r>
              <a:rPr lang="en-US" sz="2400" baseline="-25000">
                <a:solidFill>
                  <a:srgbClr val="009900"/>
                </a:solidFill>
              </a:rPr>
              <a:t>2</a:t>
            </a:r>
            <a:r>
              <a:rPr lang="en-US" sz="2400">
                <a:solidFill>
                  <a:srgbClr val="009900"/>
                </a:solidFill>
              </a:rPr>
              <a:t> = </a:t>
            </a:r>
            <a:r>
              <a:rPr lang="en-US" sz="2400" i="1">
                <a:solidFill>
                  <a:srgbClr val="009900"/>
                </a:solidFill>
              </a:rPr>
              <a:t>n.</a:t>
            </a:r>
          </a:p>
          <a:p>
            <a:pPr eaLnBrk="1" hangingPunct="1">
              <a:buFontTx/>
              <a:buChar char="•"/>
            </a:pPr>
            <a:r>
              <a:rPr lang="en-US" sz="2400">
                <a:solidFill>
                  <a:srgbClr val="009900"/>
                </a:solidFill>
              </a:rPr>
              <a:t>By the book’s conventions, </a:t>
            </a:r>
            <a:r>
              <a:rPr lang="en-US" sz="2400" i="1">
                <a:solidFill>
                  <a:srgbClr val="009900"/>
                </a:solidFill>
              </a:rPr>
              <a:t>R</a:t>
            </a:r>
            <a:r>
              <a:rPr lang="en-US" sz="2400" baseline="-25000">
                <a:solidFill>
                  <a:srgbClr val="009900"/>
                </a:solidFill>
              </a:rPr>
              <a:t>1</a:t>
            </a:r>
            <a:r>
              <a:rPr lang="en-US" sz="2400">
                <a:solidFill>
                  <a:srgbClr val="009900"/>
                </a:solidFill>
              </a:rPr>
              <a:t>, </a:t>
            </a:r>
            <a:r>
              <a:rPr lang="en-US" sz="2400" i="1">
                <a:solidFill>
                  <a:srgbClr val="009900"/>
                </a:solidFill>
              </a:rPr>
              <a:t>R</a:t>
            </a:r>
            <a:r>
              <a:rPr lang="en-US" sz="2400" baseline="-25000">
                <a:solidFill>
                  <a:srgbClr val="009900"/>
                </a:solidFill>
              </a:rPr>
              <a:t>2</a:t>
            </a:r>
            <a:r>
              <a:rPr lang="en-US" sz="2400">
                <a:solidFill>
                  <a:srgbClr val="009900"/>
                </a:solidFill>
              </a:rPr>
              <a:t> are positive if they are convex on the front</a:t>
            </a:r>
          </a:p>
          <a:p>
            <a:pPr eaLnBrk="1" hangingPunct="1">
              <a:buFontTx/>
              <a:buChar char="•"/>
            </a:pPr>
            <a:r>
              <a:rPr lang="en-US" sz="2400">
                <a:solidFill>
                  <a:srgbClr val="009900"/>
                </a:solidFill>
              </a:rPr>
              <a:t>You can do concave on the front as well, if you use negative </a:t>
            </a:r>
            <a:r>
              <a:rPr lang="en-US" sz="2400" i="1">
                <a:solidFill>
                  <a:srgbClr val="009900"/>
                </a:solidFill>
              </a:rPr>
              <a:t>R</a:t>
            </a:r>
            <a:endParaRPr lang="en-US" sz="2400">
              <a:solidFill>
                <a:srgbClr val="009900"/>
              </a:solidFill>
            </a:endParaRPr>
          </a:p>
          <a:p>
            <a:pPr lvl="1" eaLnBrk="1" hangingPunct="1">
              <a:buFontTx/>
              <a:buChar char="•"/>
            </a:pPr>
            <a:r>
              <a:rPr lang="en-US" sz="2400">
                <a:solidFill>
                  <a:srgbClr val="009900"/>
                </a:solidFill>
              </a:rPr>
              <a:t>Or flat if you set </a:t>
            </a:r>
            <a:r>
              <a:rPr lang="en-US" sz="2400" i="1">
                <a:solidFill>
                  <a:srgbClr val="009900"/>
                </a:solidFill>
              </a:rPr>
              <a:t>R</a:t>
            </a:r>
            <a:r>
              <a:rPr lang="en-US" sz="2400">
                <a:solidFill>
                  <a:srgbClr val="009900"/>
                </a:solidFill>
              </a:rPr>
              <a:t> = </a:t>
            </a:r>
            <a:r>
              <a:rPr lang="en-US" sz="2400">
                <a:solidFill>
                  <a:srgbClr val="009900"/>
                </a:solidFill>
                <a:sym typeface="Symbol" pitchFamily="18" charset="2"/>
              </a:rPr>
              <a:t></a:t>
            </a:r>
          </a:p>
        </p:txBody>
      </p:sp>
      <p:graphicFrame>
        <p:nvGraphicFramePr>
          <p:cNvPr id="63492" name="Object 5"/>
          <p:cNvGraphicFramePr>
            <a:graphicFrameLocks noChangeAspect="1"/>
          </p:cNvGraphicFramePr>
          <p:nvPr/>
        </p:nvGraphicFramePr>
        <p:xfrm>
          <a:off x="381000" y="990600"/>
          <a:ext cx="3590925" cy="1060450"/>
        </p:xfrm>
        <a:graphic>
          <a:graphicData uri="http://schemas.openxmlformats.org/presentationml/2006/ole">
            <mc:AlternateContent xmlns:mc="http://schemas.openxmlformats.org/markup-compatibility/2006">
              <mc:Choice xmlns:v="urn:schemas-microsoft-com:vml" Requires="v">
                <p:oleObj spid="_x0000_s63636" name="Equation" r:id="rId4" imgW="1459866" imgH="482391" progId="Equation.DSMT4">
                  <p:embed/>
                </p:oleObj>
              </mc:Choice>
              <mc:Fallback>
                <p:oleObj name="Equation" r:id="rId4" imgW="1459866" imgH="482391"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990600"/>
                        <a:ext cx="3590925" cy="1060450"/>
                      </a:xfrm>
                      <a:prstGeom prst="rect">
                        <a:avLst/>
                      </a:prstGeom>
                      <a:noFill/>
                      <a:ln w="28575">
                        <a:solidFill>
                          <a:srgbClr val="FF0000"/>
                        </a:solid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12397" name="Text Box 13"/>
          <p:cNvSpPr txBox="1">
            <a:spLocks noChangeArrowheads="1"/>
          </p:cNvSpPr>
          <p:nvPr/>
        </p:nvSpPr>
        <p:spPr bwMode="auto">
          <a:xfrm>
            <a:off x="76200" y="4876800"/>
            <a:ext cx="4876800" cy="1917700"/>
          </a:xfrm>
          <a:prstGeom prst="rect">
            <a:avLst/>
          </a:prstGeom>
          <a:solidFill>
            <a:srgbClr val="800000"/>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r>
              <a:rPr lang="en-US" sz="2400"/>
              <a:t>If the lenses at </a:t>
            </a:r>
            <a:br>
              <a:rPr lang="en-US" sz="2400"/>
            </a:br>
            <a:r>
              <a:rPr lang="en-US" sz="2400"/>
              <a:t>right are made of</a:t>
            </a:r>
            <a:br>
              <a:rPr lang="en-US" sz="2400"/>
            </a:br>
            <a:r>
              <a:rPr lang="en-US" sz="2400"/>
              <a:t>glass and are used</a:t>
            </a:r>
            <a:br>
              <a:rPr lang="en-US" sz="2400"/>
            </a:br>
            <a:r>
              <a:rPr lang="en-US" sz="2400"/>
              <a:t>in air, which one </a:t>
            </a:r>
            <a:br>
              <a:rPr lang="en-US" sz="2400"/>
            </a:br>
            <a:r>
              <a:rPr lang="en-US" sz="2400"/>
              <a:t>definitely has </a:t>
            </a:r>
            <a:r>
              <a:rPr lang="en-US" sz="2400" i="1"/>
              <a:t>f</a:t>
            </a:r>
            <a:r>
              <a:rPr lang="en-US" sz="2400"/>
              <a:t> &lt; 0?</a:t>
            </a:r>
            <a:endParaRPr lang="en-US" sz="2400">
              <a:sym typeface="Symbol" pitchFamily="18" charset="2"/>
            </a:endParaRPr>
          </a:p>
        </p:txBody>
      </p:sp>
      <p:grpSp>
        <p:nvGrpSpPr>
          <p:cNvPr id="912442" name="Group 58"/>
          <p:cNvGrpSpPr>
            <a:grpSpLocks/>
          </p:cNvGrpSpPr>
          <p:nvPr/>
        </p:nvGrpSpPr>
        <p:grpSpPr bwMode="auto">
          <a:xfrm>
            <a:off x="2743200" y="4876800"/>
            <a:ext cx="2286000" cy="1828800"/>
            <a:chOff x="1728" y="3072"/>
            <a:chExt cx="1440" cy="1152"/>
          </a:xfrm>
        </p:grpSpPr>
        <p:sp>
          <p:nvSpPr>
            <p:cNvPr id="912399" name="Freeform 15"/>
            <p:cNvSpPr>
              <a:spLocks/>
            </p:cNvSpPr>
            <p:nvPr/>
          </p:nvSpPr>
          <p:spPr bwMode="auto">
            <a:xfrm>
              <a:off x="1728" y="3120"/>
              <a:ext cx="144" cy="1104"/>
            </a:xfrm>
            <a:custGeom>
              <a:avLst/>
              <a:gdLst>
                <a:gd name="T0" fmla="*/ 192 w 192"/>
                <a:gd name="T1" fmla="*/ 0 h 1104"/>
                <a:gd name="T2" fmla="*/ 0 w 192"/>
                <a:gd name="T3" fmla="*/ 576 h 1104"/>
                <a:gd name="T4" fmla="*/ 192 w 192"/>
                <a:gd name="T5" fmla="*/ 1104 h 1104"/>
              </a:gdLst>
              <a:ahLst/>
              <a:cxnLst>
                <a:cxn ang="0">
                  <a:pos x="T0" y="T1"/>
                </a:cxn>
                <a:cxn ang="0">
                  <a:pos x="T2" y="T3"/>
                </a:cxn>
                <a:cxn ang="0">
                  <a:pos x="T4" y="T5"/>
                </a:cxn>
              </a:cxnLst>
              <a:rect l="0" t="0" r="r" b="b"/>
              <a:pathLst>
                <a:path w="192" h="1104">
                  <a:moveTo>
                    <a:pt x="192" y="0"/>
                  </a:moveTo>
                  <a:cubicBezTo>
                    <a:pt x="96" y="196"/>
                    <a:pt x="0" y="392"/>
                    <a:pt x="0" y="576"/>
                  </a:cubicBezTo>
                  <a:cubicBezTo>
                    <a:pt x="0" y="760"/>
                    <a:pt x="96" y="932"/>
                    <a:pt x="192" y="1104"/>
                  </a:cubicBezTo>
                </a:path>
              </a:pathLst>
            </a:custGeom>
            <a:gradFill rotWithShape="1">
              <a:gsLst>
                <a:gs pos="0">
                  <a:schemeClr val="hlink"/>
                </a:gs>
                <a:gs pos="50000">
                  <a:srgbClr val="CCFFFF"/>
                </a:gs>
                <a:gs pos="100000">
                  <a:schemeClr va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912409" name="Freeform 25"/>
            <p:cNvSpPr>
              <a:spLocks/>
            </p:cNvSpPr>
            <p:nvPr/>
          </p:nvSpPr>
          <p:spPr bwMode="auto">
            <a:xfrm flipH="1">
              <a:off x="1872" y="3120"/>
              <a:ext cx="144" cy="1104"/>
            </a:xfrm>
            <a:custGeom>
              <a:avLst/>
              <a:gdLst>
                <a:gd name="T0" fmla="*/ 192 w 192"/>
                <a:gd name="T1" fmla="*/ 0 h 1104"/>
                <a:gd name="T2" fmla="*/ 0 w 192"/>
                <a:gd name="T3" fmla="*/ 576 h 1104"/>
                <a:gd name="T4" fmla="*/ 192 w 192"/>
                <a:gd name="T5" fmla="*/ 1104 h 1104"/>
              </a:gdLst>
              <a:ahLst/>
              <a:cxnLst>
                <a:cxn ang="0">
                  <a:pos x="T0" y="T1"/>
                </a:cxn>
                <a:cxn ang="0">
                  <a:pos x="T2" y="T3"/>
                </a:cxn>
                <a:cxn ang="0">
                  <a:pos x="T4" y="T5"/>
                </a:cxn>
              </a:cxnLst>
              <a:rect l="0" t="0" r="r" b="b"/>
              <a:pathLst>
                <a:path w="192" h="1104">
                  <a:moveTo>
                    <a:pt x="192" y="0"/>
                  </a:moveTo>
                  <a:cubicBezTo>
                    <a:pt x="96" y="196"/>
                    <a:pt x="0" y="392"/>
                    <a:pt x="0" y="576"/>
                  </a:cubicBezTo>
                  <a:cubicBezTo>
                    <a:pt x="0" y="760"/>
                    <a:pt x="96" y="932"/>
                    <a:pt x="192" y="1104"/>
                  </a:cubicBezTo>
                </a:path>
              </a:pathLst>
            </a:custGeom>
            <a:gradFill rotWithShape="1">
              <a:gsLst>
                <a:gs pos="0">
                  <a:schemeClr val="hlink"/>
                </a:gs>
                <a:gs pos="50000">
                  <a:srgbClr val="CCFFFF"/>
                </a:gs>
                <a:gs pos="100000">
                  <a:schemeClr va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grpSp>
          <p:nvGrpSpPr>
            <p:cNvPr id="63501" name="Group 29"/>
            <p:cNvGrpSpPr>
              <a:grpSpLocks/>
            </p:cNvGrpSpPr>
            <p:nvPr/>
          </p:nvGrpSpPr>
          <p:grpSpPr bwMode="auto">
            <a:xfrm>
              <a:off x="2064" y="3120"/>
              <a:ext cx="288" cy="1104"/>
              <a:chOff x="3216" y="2736"/>
              <a:chExt cx="288" cy="1104"/>
            </a:xfrm>
          </p:grpSpPr>
          <p:sp>
            <p:nvSpPr>
              <p:cNvPr id="912410" name="Freeform 26"/>
              <p:cNvSpPr>
                <a:spLocks/>
              </p:cNvSpPr>
              <p:nvPr/>
            </p:nvSpPr>
            <p:spPr bwMode="auto">
              <a:xfrm>
                <a:off x="3216" y="2736"/>
                <a:ext cx="144" cy="1104"/>
              </a:xfrm>
              <a:custGeom>
                <a:avLst/>
                <a:gdLst>
                  <a:gd name="T0" fmla="*/ 192 w 192"/>
                  <a:gd name="T1" fmla="*/ 0 h 1104"/>
                  <a:gd name="T2" fmla="*/ 0 w 192"/>
                  <a:gd name="T3" fmla="*/ 576 h 1104"/>
                  <a:gd name="T4" fmla="*/ 192 w 192"/>
                  <a:gd name="T5" fmla="*/ 1104 h 1104"/>
                </a:gdLst>
                <a:ahLst/>
                <a:cxnLst>
                  <a:cxn ang="0">
                    <a:pos x="T0" y="T1"/>
                  </a:cxn>
                  <a:cxn ang="0">
                    <a:pos x="T2" y="T3"/>
                  </a:cxn>
                  <a:cxn ang="0">
                    <a:pos x="T4" y="T5"/>
                  </a:cxn>
                </a:cxnLst>
                <a:rect l="0" t="0" r="r" b="b"/>
                <a:pathLst>
                  <a:path w="192" h="1104">
                    <a:moveTo>
                      <a:pt x="192" y="0"/>
                    </a:moveTo>
                    <a:cubicBezTo>
                      <a:pt x="96" y="196"/>
                      <a:pt x="0" y="392"/>
                      <a:pt x="0" y="576"/>
                    </a:cubicBezTo>
                    <a:cubicBezTo>
                      <a:pt x="0" y="760"/>
                      <a:pt x="96" y="932"/>
                      <a:pt x="192" y="1104"/>
                    </a:cubicBezTo>
                  </a:path>
                </a:pathLst>
              </a:custGeom>
              <a:gradFill rotWithShape="1">
                <a:gsLst>
                  <a:gs pos="0">
                    <a:schemeClr val="hlink"/>
                  </a:gs>
                  <a:gs pos="50000">
                    <a:srgbClr val="CCFFFF"/>
                  </a:gs>
                  <a:gs pos="100000">
                    <a:schemeClr va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912412" name="Rectangle 28"/>
              <p:cNvSpPr>
                <a:spLocks noChangeArrowheads="1"/>
              </p:cNvSpPr>
              <p:nvPr/>
            </p:nvSpPr>
            <p:spPr bwMode="auto">
              <a:xfrm>
                <a:off x="3360" y="2736"/>
                <a:ext cx="144" cy="1104"/>
              </a:xfrm>
              <a:prstGeom prst="rect">
                <a:avLst/>
              </a:prstGeom>
              <a:gradFill rotWithShape="1">
                <a:gsLst>
                  <a:gs pos="0">
                    <a:schemeClr val="hlink"/>
                  </a:gs>
                  <a:gs pos="50000">
                    <a:srgbClr val="CCFFFF"/>
                  </a:gs>
                  <a:gs pos="100000">
                    <a:schemeClr va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6" name="Freeform 27"/>
              <p:cNvSpPr>
                <a:spLocks/>
              </p:cNvSpPr>
              <p:nvPr/>
            </p:nvSpPr>
            <p:spPr bwMode="auto">
              <a:xfrm>
                <a:off x="3360" y="2736"/>
                <a:ext cx="144" cy="1104"/>
              </a:xfrm>
              <a:custGeom>
                <a:avLst/>
                <a:gdLst>
                  <a:gd name="T0" fmla="*/ 144 w 192"/>
                  <a:gd name="T1" fmla="*/ 0 h 1104"/>
                  <a:gd name="T2" fmla="*/ 0 w 192"/>
                  <a:gd name="T3" fmla="*/ 576 h 1104"/>
                  <a:gd name="T4" fmla="*/ 144 w 192"/>
                  <a:gd name="T5" fmla="*/ 1104 h 1104"/>
                  <a:gd name="T6" fmla="*/ 0 60000 65536"/>
                  <a:gd name="T7" fmla="*/ 0 60000 65536"/>
                  <a:gd name="T8" fmla="*/ 0 60000 65536"/>
                </a:gdLst>
                <a:ahLst/>
                <a:cxnLst>
                  <a:cxn ang="T6">
                    <a:pos x="T0" y="T1"/>
                  </a:cxn>
                  <a:cxn ang="T7">
                    <a:pos x="T2" y="T3"/>
                  </a:cxn>
                  <a:cxn ang="T8">
                    <a:pos x="T4" y="T5"/>
                  </a:cxn>
                </a:cxnLst>
                <a:rect l="0" t="0" r="r" b="b"/>
                <a:pathLst>
                  <a:path w="192" h="1104">
                    <a:moveTo>
                      <a:pt x="192" y="0"/>
                    </a:moveTo>
                    <a:cubicBezTo>
                      <a:pt x="96" y="196"/>
                      <a:pt x="0" y="392"/>
                      <a:pt x="0" y="576"/>
                    </a:cubicBezTo>
                    <a:cubicBezTo>
                      <a:pt x="0" y="760"/>
                      <a:pt x="96" y="932"/>
                      <a:pt x="192" y="1104"/>
                    </a:cubicBezTo>
                  </a:path>
                </a:pathLst>
              </a:custGeom>
              <a:solidFill>
                <a:srgbClr val="8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3502" name="Group 30"/>
            <p:cNvGrpSpPr>
              <a:grpSpLocks/>
            </p:cNvGrpSpPr>
            <p:nvPr/>
          </p:nvGrpSpPr>
          <p:grpSpPr bwMode="auto">
            <a:xfrm flipH="1">
              <a:off x="2448" y="3120"/>
              <a:ext cx="288" cy="1104"/>
              <a:chOff x="3216" y="2736"/>
              <a:chExt cx="288" cy="1104"/>
            </a:xfrm>
          </p:grpSpPr>
          <p:sp>
            <p:nvSpPr>
              <p:cNvPr id="912415" name="Freeform 31"/>
              <p:cNvSpPr>
                <a:spLocks/>
              </p:cNvSpPr>
              <p:nvPr/>
            </p:nvSpPr>
            <p:spPr bwMode="auto">
              <a:xfrm>
                <a:off x="3216" y="2736"/>
                <a:ext cx="144" cy="1104"/>
              </a:xfrm>
              <a:custGeom>
                <a:avLst/>
                <a:gdLst>
                  <a:gd name="T0" fmla="*/ 192 w 192"/>
                  <a:gd name="T1" fmla="*/ 0 h 1104"/>
                  <a:gd name="T2" fmla="*/ 0 w 192"/>
                  <a:gd name="T3" fmla="*/ 576 h 1104"/>
                  <a:gd name="T4" fmla="*/ 192 w 192"/>
                  <a:gd name="T5" fmla="*/ 1104 h 1104"/>
                </a:gdLst>
                <a:ahLst/>
                <a:cxnLst>
                  <a:cxn ang="0">
                    <a:pos x="T0" y="T1"/>
                  </a:cxn>
                  <a:cxn ang="0">
                    <a:pos x="T2" y="T3"/>
                  </a:cxn>
                  <a:cxn ang="0">
                    <a:pos x="T4" y="T5"/>
                  </a:cxn>
                </a:cxnLst>
                <a:rect l="0" t="0" r="r" b="b"/>
                <a:pathLst>
                  <a:path w="192" h="1104">
                    <a:moveTo>
                      <a:pt x="192" y="0"/>
                    </a:moveTo>
                    <a:cubicBezTo>
                      <a:pt x="96" y="196"/>
                      <a:pt x="0" y="392"/>
                      <a:pt x="0" y="576"/>
                    </a:cubicBezTo>
                    <a:cubicBezTo>
                      <a:pt x="0" y="760"/>
                      <a:pt x="96" y="932"/>
                      <a:pt x="192" y="1104"/>
                    </a:cubicBezTo>
                  </a:path>
                </a:pathLst>
              </a:custGeom>
              <a:gradFill rotWithShape="1">
                <a:gsLst>
                  <a:gs pos="0">
                    <a:schemeClr val="hlink"/>
                  </a:gs>
                  <a:gs pos="50000">
                    <a:srgbClr val="CCFFFF"/>
                  </a:gs>
                  <a:gs pos="100000">
                    <a:schemeClr va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912416" name="Rectangle 32"/>
              <p:cNvSpPr>
                <a:spLocks noChangeArrowheads="1"/>
              </p:cNvSpPr>
              <p:nvPr/>
            </p:nvSpPr>
            <p:spPr bwMode="auto">
              <a:xfrm>
                <a:off x="3360" y="2736"/>
                <a:ext cx="144" cy="1104"/>
              </a:xfrm>
              <a:prstGeom prst="rect">
                <a:avLst/>
              </a:prstGeom>
              <a:gradFill rotWithShape="1">
                <a:gsLst>
                  <a:gs pos="0">
                    <a:schemeClr val="hlink"/>
                  </a:gs>
                  <a:gs pos="50000">
                    <a:srgbClr val="CCFFFF"/>
                  </a:gs>
                  <a:gs pos="100000">
                    <a:schemeClr va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3" name="Freeform 33"/>
              <p:cNvSpPr>
                <a:spLocks/>
              </p:cNvSpPr>
              <p:nvPr/>
            </p:nvSpPr>
            <p:spPr bwMode="auto">
              <a:xfrm>
                <a:off x="3360" y="2736"/>
                <a:ext cx="144" cy="1104"/>
              </a:xfrm>
              <a:custGeom>
                <a:avLst/>
                <a:gdLst>
                  <a:gd name="T0" fmla="*/ 144 w 192"/>
                  <a:gd name="T1" fmla="*/ 0 h 1104"/>
                  <a:gd name="T2" fmla="*/ 0 w 192"/>
                  <a:gd name="T3" fmla="*/ 576 h 1104"/>
                  <a:gd name="T4" fmla="*/ 144 w 192"/>
                  <a:gd name="T5" fmla="*/ 1104 h 1104"/>
                  <a:gd name="T6" fmla="*/ 0 60000 65536"/>
                  <a:gd name="T7" fmla="*/ 0 60000 65536"/>
                  <a:gd name="T8" fmla="*/ 0 60000 65536"/>
                </a:gdLst>
                <a:ahLst/>
                <a:cxnLst>
                  <a:cxn ang="T6">
                    <a:pos x="T0" y="T1"/>
                  </a:cxn>
                  <a:cxn ang="T7">
                    <a:pos x="T2" y="T3"/>
                  </a:cxn>
                  <a:cxn ang="T8">
                    <a:pos x="T4" y="T5"/>
                  </a:cxn>
                </a:cxnLst>
                <a:rect l="0" t="0" r="r" b="b"/>
                <a:pathLst>
                  <a:path w="192" h="1104">
                    <a:moveTo>
                      <a:pt x="192" y="0"/>
                    </a:moveTo>
                    <a:cubicBezTo>
                      <a:pt x="96" y="196"/>
                      <a:pt x="0" y="392"/>
                      <a:pt x="0" y="576"/>
                    </a:cubicBezTo>
                    <a:cubicBezTo>
                      <a:pt x="0" y="760"/>
                      <a:pt x="96" y="932"/>
                      <a:pt x="192" y="1104"/>
                    </a:cubicBezTo>
                  </a:path>
                </a:pathLst>
              </a:custGeom>
              <a:solidFill>
                <a:srgbClr val="8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3503" name="Group 39"/>
            <p:cNvGrpSpPr>
              <a:grpSpLocks/>
            </p:cNvGrpSpPr>
            <p:nvPr/>
          </p:nvGrpSpPr>
          <p:grpSpPr bwMode="auto">
            <a:xfrm>
              <a:off x="2736" y="3072"/>
              <a:ext cx="336" cy="1152"/>
              <a:chOff x="4464" y="2784"/>
              <a:chExt cx="336" cy="1152"/>
            </a:xfrm>
          </p:grpSpPr>
          <p:sp>
            <p:nvSpPr>
              <p:cNvPr id="912420" name="Rectangle 36"/>
              <p:cNvSpPr>
                <a:spLocks noChangeArrowheads="1"/>
              </p:cNvSpPr>
              <p:nvPr/>
            </p:nvSpPr>
            <p:spPr bwMode="auto">
              <a:xfrm>
                <a:off x="4464" y="2832"/>
                <a:ext cx="336" cy="1104"/>
              </a:xfrm>
              <a:prstGeom prst="rect">
                <a:avLst/>
              </a:prstGeom>
              <a:gradFill rotWithShape="1">
                <a:gsLst>
                  <a:gs pos="0">
                    <a:schemeClr val="hlink"/>
                  </a:gs>
                  <a:gs pos="50000">
                    <a:srgbClr val="CCFFFF"/>
                  </a:gs>
                  <a:gs pos="100000">
                    <a:schemeClr va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09" name="Freeform 37"/>
              <p:cNvSpPr>
                <a:spLocks/>
              </p:cNvSpPr>
              <p:nvPr/>
            </p:nvSpPr>
            <p:spPr bwMode="auto">
              <a:xfrm>
                <a:off x="4656" y="2784"/>
                <a:ext cx="144" cy="1104"/>
              </a:xfrm>
              <a:custGeom>
                <a:avLst/>
                <a:gdLst>
                  <a:gd name="T0" fmla="*/ 144 w 192"/>
                  <a:gd name="T1" fmla="*/ 0 h 1104"/>
                  <a:gd name="T2" fmla="*/ 0 w 192"/>
                  <a:gd name="T3" fmla="*/ 576 h 1104"/>
                  <a:gd name="T4" fmla="*/ 144 w 192"/>
                  <a:gd name="T5" fmla="*/ 1104 h 1104"/>
                  <a:gd name="T6" fmla="*/ 0 60000 65536"/>
                  <a:gd name="T7" fmla="*/ 0 60000 65536"/>
                  <a:gd name="T8" fmla="*/ 0 60000 65536"/>
                </a:gdLst>
                <a:ahLst/>
                <a:cxnLst>
                  <a:cxn ang="T6">
                    <a:pos x="T0" y="T1"/>
                  </a:cxn>
                  <a:cxn ang="T7">
                    <a:pos x="T2" y="T3"/>
                  </a:cxn>
                  <a:cxn ang="T8">
                    <a:pos x="T4" y="T5"/>
                  </a:cxn>
                </a:cxnLst>
                <a:rect l="0" t="0" r="r" b="b"/>
                <a:pathLst>
                  <a:path w="192" h="1104">
                    <a:moveTo>
                      <a:pt x="192" y="0"/>
                    </a:moveTo>
                    <a:cubicBezTo>
                      <a:pt x="96" y="196"/>
                      <a:pt x="0" y="392"/>
                      <a:pt x="0" y="576"/>
                    </a:cubicBezTo>
                    <a:cubicBezTo>
                      <a:pt x="0" y="760"/>
                      <a:pt x="96" y="932"/>
                      <a:pt x="192" y="1104"/>
                    </a:cubicBezTo>
                  </a:path>
                </a:pathLst>
              </a:custGeom>
              <a:solidFill>
                <a:srgbClr val="8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10" name="Freeform 38"/>
              <p:cNvSpPr>
                <a:spLocks/>
              </p:cNvSpPr>
              <p:nvPr/>
            </p:nvSpPr>
            <p:spPr bwMode="auto">
              <a:xfrm flipH="1">
                <a:off x="4464" y="2784"/>
                <a:ext cx="144" cy="1104"/>
              </a:xfrm>
              <a:custGeom>
                <a:avLst/>
                <a:gdLst>
                  <a:gd name="T0" fmla="*/ 144 w 192"/>
                  <a:gd name="T1" fmla="*/ 0 h 1104"/>
                  <a:gd name="T2" fmla="*/ 0 w 192"/>
                  <a:gd name="T3" fmla="*/ 576 h 1104"/>
                  <a:gd name="T4" fmla="*/ 144 w 192"/>
                  <a:gd name="T5" fmla="*/ 1104 h 1104"/>
                  <a:gd name="T6" fmla="*/ 0 60000 65536"/>
                  <a:gd name="T7" fmla="*/ 0 60000 65536"/>
                  <a:gd name="T8" fmla="*/ 0 60000 65536"/>
                </a:gdLst>
                <a:ahLst/>
                <a:cxnLst>
                  <a:cxn ang="T6">
                    <a:pos x="T0" y="T1"/>
                  </a:cxn>
                  <a:cxn ang="T7">
                    <a:pos x="T2" y="T3"/>
                  </a:cxn>
                  <a:cxn ang="T8">
                    <a:pos x="T4" y="T5"/>
                  </a:cxn>
                </a:cxnLst>
                <a:rect l="0" t="0" r="r" b="b"/>
                <a:pathLst>
                  <a:path w="192" h="1104">
                    <a:moveTo>
                      <a:pt x="192" y="0"/>
                    </a:moveTo>
                    <a:cubicBezTo>
                      <a:pt x="96" y="196"/>
                      <a:pt x="0" y="392"/>
                      <a:pt x="0" y="576"/>
                    </a:cubicBezTo>
                    <a:cubicBezTo>
                      <a:pt x="0" y="760"/>
                      <a:pt x="96" y="932"/>
                      <a:pt x="192" y="1104"/>
                    </a:cubicBezTo>
                  </a:path>
                </a:pathLst>
              </a:custGeom>
              <a:solidFill>
                <a:srgbClr val="8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3504" name="Text Box 48"/>
            <p:cNvSpPr txBox="1">
              <a:spLocks noChangeArrowheads="1"/>
            </p:cNvSpPr>
            <p:nvPr/>
          </p:nvSpPr>
          <p:spPr bwMode="auto">
            <a:xfrm>
              <a:off x="1728" y="3456"/>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spcBef>
                  <a:spcPct val="50000"/>
                </a:spcBef>
              </a:pPr>
              <a:r>
                <a:rPr lang="en-US" sz="2400" b="1">
                  <a:solidFill>
                    <a:schemeClr val="tx1"/>
                  </a:solidFill>
                  <a:sym typeface="Symbol" pitchFamily="18" charset="2"/>
                </a:rPr>
                <a:t>A</a:t>
              </a:r>
            </a:p>
          </p:txBody>
        </p:sp>
        <p:sp>
          <p:nvSpPr>
            <p:cNvPr id="63505" name="Text Box 51"/>
            <p:cNvSpPr txBox="1">
              <a:spLocks noChangeArrowheads="1"/>
            </p:cNvSpPr>
            <p:nvPr/>
          </p:nvSpPr>
          <p:spPr bwMode="auto">
            <a:xfrm>
              <a:off x="2016" y="3456"/>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spcBef>
                  <a:spcPct val="50000"/>
                </a:spcBef>
              </a:pPr>
              <a:r>
                <a:rPr lang="en-US" sz="2400" b="1">
                  <a:solidFill>
                    <a:schemeClr val="tx1"/>
                  </a:solidFill>
                  <a:sym typeface="Symbol" pitchFamily="18" charset="2"/>
                </a:rPr>
                <a:t>B</a:t>
              </a:r>
            </a:p>
          </p:txBody>
        </p:sp>
        <p:sp>
          <p:nvSpPr>
            <p:cNvPr id="63506" name="Text Box 52"/>
            <p:cNvSpPr txBox="1">
              <a:spLocks noChangeArrowheads="1"/>
            </p:cNvSpPr>
            <p:nvPr/>
          </p:nvSpPr>
          <p:spPr bwMode="auto">
            <a:xfrm>
              <a:off x="2544" y="3456"/>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spcBef>
                  <a:spcPct val="50000"/>
                </a:spcBef>
              </a:pPr>
              <a:r>
                <a:rPr lang="en-US" sz="2400" b="1">
                  <a:solidFill>
                    <a:schemeClr val="tx1"/>
                  </a:solidFill>
                  <a:sym typeface="Symbol" pitchFamily="18" charset="2"/>
                </a:rPr>
                <a:t>C</a:t>
              </a:r>
            </a:p>
          </p:txBody>
        </p:sp>
        <p:sp>
          <p:nvSpPr>
            <p:cNvPr id="63507" name="Text Box 53"/>
            <p:cNvSpPr txBox="1">
              <a:spLocks noChangeArrowheads="1"/>
            </p:cNvSpPr>
            <p:nvPr/>
          </p:nvSpPr>
          <p:spPr bwMode="auto">
            <a:xfrm>
              <a:off x="2784" y="3120"/>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spcBef>
                  <a:spcPct val="50000"/>
                </a:spcBef>
              </a:pPr>
              <a:r>
                <a:rPr lang="en-US" sz="2400" b="1">
                  <a:solidFill>
                    <a:schemeClr val="tx1"/>
                  </a:solidFill>
                  <a:sym typeface="Symbol" pitchFamily="18" charset="2"/>
                </a:rPr>
                <a:t>D</a:t>
              </a:r>
            </a:p>
          </p:txBody>
        </p:sp>
      </p:grpSp>
      <p:sp>
        <p:nvSpPr>
          <p:cNvPr id="912439" name="Text Box 55"/>
          <p:cNvSpPr txBox="1">
            <a:spLocks noChangeArrowheads="1"/>
          </p:cNvSpPr>
          <p:nvPr/>
        </p:nvSpPr>
        <p:spPr bwMode="auto">
          <a:xfrm>
            <a:off x="5410200" y="4940300"/>
            <a:ext cx="37338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r>
              <a:rPr lang="en-US" sz="2400">
                <a:solidFill>
                  <a:srgbClr val="FF0000"/>
                </a:solidFill>
              </a:rPr>
              <a:t>Light entering on the left:</a:t>
            </a:r>
          </a:p>
          <a:p>
            <a:pPr eaLnBrk="1" hangingPunct="1">
              <a:buFontTx/>
              <a:buChar char="•"/>
            </a:pPr>
            <a:r>
              <a:rPr lang="en-US" sz="2400">
                <a:solidFill>
                  <a:srgbClr val="FF0000"/>
                </a:solidFill>
              </a:rPr>
              <a:t>We want </a:t>
            </a:r>
            <a:r>
              <a:rPr lang="en-US" sz="2400" i="1">
                <a:solidFill>
                  <a:srgbClr val="FF0000"/>
                </a:solidFill>
              </a:rPr>
              <a:t>R</a:t>
            </a:r>
            <a:r>
              <a:rPr lang="en-US" sz="2400" baseline="-25000">
                <a:solidFill>
                  <a:srgbClr val="FF0000"/>
                </a:solidFill>
              </a:rPr>
              <a:t>1</a:t>
            </a:r>
            <a:r>
              <a:rPr lang="en-US" sz="2400">
                <a:solidFill>
                  <a:srgbClr val="FF0000"/>
                </a:solidFill>
              </a:rPr>
              <a:t> &lt; 0: first surface concave on left</a:t>
            </a:r>
          </a:p>
          <a:p>
            <a:pPr eaLnBrk="1" hangingPunct="1">
              <a:buFontTx/>
              <a:buChar char="•"/>
            </a:pPr>
            <a:r>
              <a:rPr lang="en-US" sz="2400">
                <a:solidFill>
                  <a:srgbClr val="FF0000"/>
                </a:solidFill>
              </a:rPr>
              <a:t>We want </a:t>
            </a:r>
            <a:r>
              <a:rPr lang="en-US" sz="2400" i="1">
                <a:solidFill>
                  <a:srgbClr val="FF0000"/>
                </a:solidFill>
              </a:rPr>
              <a:t>R</a:t>
            </a:r>
            <a:r>
              <a:rPr lang="en-US" sz="2400" baseline="-25000">
                <a:solidFill>
                  <a:srgbClr val="FF0000"/>
                </a:solidFill>
              </a:rPr>
              <a:t>2</a:t>
            </a:r>
            <a:r>
              <a:rPr lang="en-US" sz="2400">
                <a:solidFill>
                  <a:srgbClr val="FF0000"/>
                </a:solidFill>
              </a:rPr>
              <a:t> &gt; 0: second surface convex on left</a:t>
            </a:r>
            <a:endParaRPr lang="en-US" sz="2400">
              <a:solidFill>
                <a:srgbClr val="FF0000"/>
              </a:solidFill>
              <a:sym typeface="Symbol" pitchFamily="18" charset="2"/>
            </a:endParaRPr>
          </a:p>
        </p:txBody>
      </p:sp>
      <p:sp>
        <p:nvSpPr>
          <p:cNvPr id="912440" name="Text Box 56"/>
          <p:cNvSpPr txBox="1">
            <a:spLocks noChangeArrowheads="1"/>
          </p:cNvSpPr>
          <p:nvPr/>
        </p:nvSpPr>
        <p:spPr bwMode="auto">
          <a:xfrm>
            <a:off x="5486400" y="838200"/>
            <a:ext cx="3352800" cy="2282825"/>
          </a:xfrm>
          <a:prstGeom prst="rect">
            <a:avLst/>
          </a:prstGeom>
          <a:solidFill>
            <a:schemeClr val="accent2"/>
          </a:solidFill>
          <a:ln>
            <a:noFill/>
          </a:ln>
          <a:effectLst/>
          <a:extLs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buFontTx/>
              <a:buChar char="•"/>
            </a:pPr>
            <a:r>
              <a:rPr lang="en-US" sz="2400" b="1">
                <a:sym typeface="Symbol" pitchFamily="18" charset="2"/>
              </a:rPr>
              <a:t>If </a:t>
            </a:r>
            <a:r>
              <a:rPr lang="en-US" sz="2400" b="1" i="1">
                <a:sym typeface="Symbol" pitchFamily="18" charset="2"/>
              </a:rPr>
              <a:t>f</a:t>
            </a:r>
            <a:r>
              <a:rPr lang="en-US" sz="2400" b="1">
                <a:sym typeface="Symbol" pitchFamily="18" charset="2"/>
              </a:rPr>
              <a:t>  &gt; 0, called a </a:t>
            </a:r>
            <a:r>
              <a:rPr lang="en-US" sz="2400" b="1" i="1">
                <a:sym typeface="Symbol" pitchFamily="18" charset="2"/>
              </a:rPr>
              <a:t>converging lens</a:t>
            </a:r>
          </a:p>
          <a:p>
            <a:pPr lvl="1">
              <a:buFontTx/>
              <a:buChar char="•"/>
            </a:pPr>
            <a:r>
              <a:rPr lang="en-US" sz="2400" b="1">
                <a:sym typeface="Symbol" pitchFamily="18" charset="2"/>
              </a:rPr>
              <a:t>Thicker in middle</a:t>
            </a:r>
          </a:p>
          <a:p>
            <a:pPr>
              <a:buFontTx/>
              <a:buChar char="•"/>
            </a:pPr>
            <a:r>
              <a:rPr lang="en-US" sz="2400" b="1">
                <a:sym typeface="Symbol" pitchFamily="18" charset="2"/>
              </a:rPr>
              <a:t>If </a:t>
            </a:r>
            <a:r>
              <a:rPr lang="en-US" sz="2400" b="1" i="1">
                <a:sym typeface="Symbol" pitchFamily="18" charset="2"/>
              </a:rPr>
              <a:t>f</a:t>
            </a:r>
            <a:r>
              <a:rPr lang="en-US" sz="2400" b="1">
                <a:sym typeface="Symbol" pitchFamily="18" charset="2"/>
              </a:rPr>
              <a:t> &lt; 0, called a </a:t>
            </a:r>
            <a:r>
              <a:rPr lang="en-US" sz="2400" b="1" i="1">
                <a:sym typeface="Symbol" pitchFamily="18" charset="2"/>
              </a:rPr>
              <a:t>diverging lens</a:t>
            </a:r>
          </a:p>
          <a:p>
            <a:pPr lvl="1">
              <a:buFontTx/>
              <a:buChar char="•"/>
            </a:pPr>
            <a:r>
              <a:rPr lang="en-US" sz="2400" b="1">
                <a:sym typeface="Symbol" pitchFamily="18" charset="2"/>
              </a:rPr>
              <a:t>Thicker at edge</a:t>
            </a:r>
          </a:p>
        </p:txBody>
      </p:sp>
      <p:sp>
        <p:nvSpPr>
          <p:cNvPr id="912441" name="Text Box 57"/>
          <p:cNvSpPr txBox="1">
            <a:spLocks noChangeArrowheads="1"/>
          </p:cNvSpPr>
          <p:nvPr/>
        </p:nvSpPr>
        <p:spPr bwMode="auto">
          <a:xfrm>
            <a:off x="5638800" y="3276600"/>
            <a:ext cx="3352800" cy="1187450"/>
          </a:xfrm>
          <a:prstGeom prst="rect">
            <a:avLst/>
          </a:prstGeom>
          <a:solidFill>
            <a:srgbClr val="9900CC"/>
          </a:solidFill>
          <a:ln>
            <a:noFill/>
          </a:ln>
          <a:effectLst/>
          <a:extLs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buFontTx/>
              <a:buChar char="•"/>
            </a:pPr>
            <a:r>
              <a:rPr lang="en-US" sz="2400" b="1">
                <a:sym typeface="Symbol" pitchFamily="18" charset="2"/>
              </a:rPr>
              <a:t>If you turn a lens around, its focal length stays the same</a:t>
            </a:r>
          </a:p>
        </p:txBody>
      </p:sp>
      <p:sp>
        <p:nvSpPr>
          <p:cNvPr id="912443" name="AutoShape 59"/>
          <p:cNvSpPr>
            <a:spLocks noChangeArrowheads="1"/>
          </p:cNvSpPr>
          <p:nvPr/>
        </p:nvSpPr>
        <p:spPr bwMode="auto">
          <a:xfrm>
            <a:off x="4267200" y="4876800"/>
            <a:ext cx="685800" cy="1981200"/>
          </a:xfrm>
          <a:prstGeom prst="roundRect">
            <a:avLst>
              <a:gd name="adj" fmla="val 45833"/>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12387">
                                            <p:txEl>
                                              <p:pRg st="0" end="0"/>
                                            </p:txEl>
                                          </p:spTgt>
                                        </p:tgtEl>
                                        <p:attrNameLst>
                                          <p:attrName>style.visibility</p:attrName>
                                        </p:attrNameLst>
                                      </p:cBhvr>
                                      <p:to>
                                        <p:strVal val="visible"/>
                                      </p:to>
                                    </p:set>
                                    <p:anim calcmode="lin" valueType="num">
                                      <p:cBhvr additive="base">
                                        <p:cTn id="7" dur="500" fill="hold"/>
                                        <p:tgtEl>
                                          <p:spTgt spid="9123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123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12387">
                                            <p:txEl>
                                              <p:pRg st="1" end="1"/>
                                            </p:txEl>
                                          </p:spTgt>
                                        </p:tgtEl>
                                        <p:attrNameLst>
                                          <p:attrName>style.visibility</p:attrName>
                                        </p:attrNameLst>
                                      </p:cBhvr>
                                      <p:to>
                                        <p:strVal val="visible"/>
                                      </p:to>
                                    </p:set>
                                    <p:anim calcmode="lin" valueType="num">
                                      <p:cBhvr additive="base">
                                        <p:cTn id="13" dur="500" fill="hold"/>
                                        <p:tgtEl>
                                          <p:spTgt spid="9123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123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12387">
                                            <p:txEl>
                                              <p:pRg st="2" end="2"/>
                                            </p:txEl>
                                          </p:spTgt>
                                        </p:tgtEl>
                                        <p:attrNameLst>
                                          <p:attrName>style.visibility</p:attrName>
                                        </p:attrNameLst>
                                      </p:cBhvr>
                                      <p:to>
                                        <p:strVal val="visible"/>
                                      </p:to>
                                    </p:set>
                                    <p:anim calcmode="lin" valueType="num">
                                      <p:cBhvr additive="base">
                                        <p:cTn id="19" dur="500" fill="hold"/>
                                        <p:tgtEl>
                                          <p:spTgt spid="91238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12387">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912387">
                                            <p:txEl>
                                              <p:pRg st="3" end="3"/>
                                            </p:txEl>
                                          </p:spTgt>
                                        </p:tgtEl>
                                        <p:attrNameLst>
                                          <p:attrName>style.visibility</p:attrName>
                                        </p:attrNameLst>
                                      </p:cBhvr>
                                      <p:to>
                                        <p:strVal val="visible"/>
                                      </p:to>
                                    </p:set>
                                    <p:anim calcmode="lin" valueType="num">
                                      <p:cBhvr additive="base">
                                        <p:cTn id="23" dur="500" fill="hold"/>
                                        <p:tgtEl>
                                          <p:spTgt spid="912387">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91238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912397"/>
                                        </p:tgtEl>
                                        <p:attrNameLst>
                                          <p:attrName>style.visibility</p:attrName>
                                        </p:attrNameLst>
                                      </p:cBhvr>
                                      <p:to>
                                        <p:strVal val="visible"/>
                                      </p:to>
                                    </p:set>
                                    <p:anim calcmode="lin" valueType="num">
                                      <p:cBhvr>
                                        <p:cTn id="29" dur="500" fill="hold"/>
                                        <p:tgtEl>
                                          <p:spTgt spid="912397"/>
                                        </p:tgtEl>
                                        <p:attrNameLst>
                                          <p:attrName>ppt_w</p:attrName>
                                        </p:attrNameLst>
                                      </p:cBhvr>
                                      <p:tavLst>
                                        <p:tav tm="0">
                                          <p:val>
                                            <p:fltVal val="0"/>
                                          </p:val>
                                        </p:tav>
                                        <p:tav tm="100000">
                                          <p:val>
                                            <p:strVal val="#ppt_w"/>
                                          </p:val>
                                        </p:tav>
                                      </p:tavLst>
                                    </p:anim>
                                    <p:anim calcmode="lin" valueType="num">
                                      <p:cBhvr>
                                        <p:cTn id="30" dur="500" fill="hold"/>
                                        <p:tgtEl>
                                          <p:spTgt spid="91239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7"/>
                                            </p:cond>
                                          </p:stCondLst>
                                          <p:endCondLst>
                                            <p:cond evt="onStopAudio" delay="0">
                                              <p:tgtEl>
                                                <p:sldTgt/>
                                              </p:tgtEl>
                                            </p:cond>
                                          </p:endCondLst>
                                        </p:cTn>
                                        <p:tgtEl>
                                          <p:sndTgt r:embed="rId3" name="camera.wav"/>
                                        </p:tgtEl>
                                      </p:cMediaNode>
                                    </p:audio>
                                  </p:subTnLst>
                                </p:cTn>
                              </p:par>
                            </p:childTnLst>
                          </p:cTn>
                        </p:par>
                        <p:par>
                          <p:cTn id="31" fill="hold" nodeType="afterGroup">
                            <p:stCondLst>
                              <p:cond delay="500"/>
                            </p:stCondLst>
                            <p:childTnLst>
                              <p:par>
                                <p:cTn id="32" presetID="9" presetClass="entr" presetSubtype="0" fill="hold" nodeType="afterEffect">
                                  <p:stCondLst>
                                    <p:cond delay="0"/>
                                  </p:stCondLst>
                                  <p:childTnLst>
                                    <p:set>
                                      <p:cBhvr>
                                        <p:cTn id="33" dur="1" fill="hold">
                                          <p:stCondLst>
                                            <p:cond delay="0"/>
                                          </p:stCondLst>
                                        </p:cTn>
                                        <p:tgtEl>
                                          <p:spTgt spid="912442"/>
                                        </p:tgtEl>
                                        <p:attrNameLst>
                                          <p:attrName>style.visibility</p:attrName>
                                        </p:attrNameLst>
                                      </p:cBhvr>
                                      <p:to>
                                        <p:strVal val="visible"/>
                                      </p:to>
                                    </p:set>
                                    <p:animEffect transition="in" filter="dissolve">
                                      <p:cBhvr>
                                        <p:cTn id="34" dur="500"/>
                                        <p:tgtEl>
                                          <p:spTgt spid="91244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912439">
                                            <p:txEl>
                                              <p:pRg st="0" end="0"/>
                                            </p:txEl>
                                          </p:spTgt>
                                        </p:tgtEl>
                                        <p:attrNameLst>
                                          <p:attrName>style.visibility</p:attrName>
                                        </p:attrNameLst>
                                      </p:cBhvr>
                                      <p:to>
                                        <p:strVal val="visible"/>
                                      </p:to>
                                    </p:set>
                                    <p:anim calcmode="lin" valueType="num">
                                      <p:cBhvr additive="base">
                                        <p:cTn id="39" dur="500" fill="hold"/>
                                        <p:tgtEl>
                                          <p:spTgt spid="912439">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9124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912439">
                                            <p:txEl>
                                              <p:pRg st="1" end="1"/>
                                            </p:txEl>
                                          </p:spTgt>
                                        </p:tgtEl>
                                        <p:attrNameLst>
                                          <p:attrName>style.visibility</p:attrName>
                                        </p:attrNameLst>
                                      </p:cBhvr>
                                      <p:to>
                                        <p:strVal val="visible"/>
                                      </p:to>
                                    </p:set>
                                    <p:anim calcmode="lin" valueType="num">
                                      <p:cBhvr additive="base">
                                        <p:cTn id="45" dur="500" fill="hold"/>
                                        <p:tgtEl>
                                          <p:spTgt spid="912439">
                                            <p:txEl>
                                              <p:pRg st="1" end="1"/>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9124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912439">
                                            <p:txEl>
                                              <p:pRg st="2" end="2"/>
                                            </p:txEl>
                                          </p:spTgt>
                                        </p:tgtEl>
                                        <p:attrNameLst>
                                          <p:attrName>style.visibility</p:attrName>
                                        </p:attrNameLst>
                                      </p:cBhvr>
                                      <p:to>
                                        <p:strVal val="visible"/>
                                      </p:to>
                                    </p:set>
                                    <p:anim calcmode="lin" valueType="num">
                                      <p:cBhvr additive="base">
                                        <p:cTn id="51" dur="500" fill="hold"/>
                                        <p:tgtEl>
                                          <p:spTgt spid="912439">
                                            <p:txEl>
                                              <p:pRg st="2" end="2"/>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912439">
                                            <p:txEl>
                                              <p:pRg st="2" end="2"/>
                                            </p:txEl>
                                          </p:spTgt>
                                        </p:tgtEl>
                                        <p:attrNameLst>
                                          <p:attrName>ppt_y</p:attrName>
                                        </p:attrNameLst>
                                      </p:cBhvr>
                                      <p:tavLst>
                                        <p:tav tm="0">
                                          <p:val>
                                            <p:strVal val="#ppt_y"/>
                                          </p:val>
                                        </p:tav>
                                        <p:tav tm="100000">
                                          <p:val>
                                            <p:strVal val="#ppt_y"/>
                                          </p:val>
                                        </p:tav>
                                      </p:tavLst>
                                    </p:anim>
                                  </p:childTnLst>
                                </p:cTn>
                              </p:par>
                            </p:childTnLst>
                          </p:cTn>
                        </p:par>
                        <p:par>
                          <p:cTn id="53" fill="hold" nodeType="afterGroup">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912443"/>
                                        </p:tgtEl>
                                        <p:attrNameLst>
                                          <p:attrName>style.visibility</p:attrName>
                                        </p:attrNameLst>
                                      </p:cBhvr>
                                      <p:to>
                                        <p:strVal val="visible"/>
                                      </p:to>
                                    </p:set>
                                    <p:animEffect transition="in" filter="wipe(left)">
                                      <p:cBhvr>
                                        <p:cTn id="56" dur="500"/>
                                        <p:tgtEl>
                                          <p:spTgt spid="912443"/>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9" presetClass="entr" presetSubtype="0" fill="hold" nodeType="clickEffect">
                                  <p:stCondLst>
                                    <p:cond delay="0"/>
                                  </p:stCondLst>
                                  <p:childTnLst>
                                    <p:set>
                                      <p:cBhvr>
                                        <p:cTn id="60" dur="1" fill="hold">
                                          <p:stCondLst>
                                            <p:cond delay="0"/>
                                          </p:stCondLst>
                                        </p:cTn>
                                        <p:tgtEl>
                                          <p:spTgt spid="912440"/>
                                        </p:tgtEl>
                                        <p:attrNameLst>
                                          <p:attrName>style.visibility</p:attrName>
                                        </p:attrNameLst>
                                      </p:cBhvr>
                                      <p:to>
                                        <p:strVal val="visible"/>
                                      </p:to>
                                    </p:set>
                                    <p:animEffect transition="in" filter="dissolve">
                                      <p:cBhvr>
                                        <p:cTn id="61" dur="500"/>
                                        <p:tgtEl>
                                          <p:spTgt spid="912440"/>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9" presetClass="entr" presetSubtype="0" fill="hold" nodeType="clickEffect">
                                  <p:stCondLst>
                                    <p:cond delay="0"/>
                                  </p:stCondLst>
                                  <p:childTnLst>
                                    <p:set>
                                      <p:cBhvr>
                                        <p:cTn id="65" dur="1" fill="hold">
                                          <p:stCondLst>
                                            <p:cond delay="0"/>
                                          </p:stCondLst>
                                        </p:cTn>
                                        <p:tgtEl>
                                          <p:spTgt spid="912441"/>
                                        </p:tgtEl>
                                        <p:attrNameLst>
                                          <p:attrName>style.visibility</p:attrName>
                                        </p:attrNameLst>
                                      </p:cBhvr>
                                      <p:to>
                                        <p:strVal val="visible"/>
                                      </p:to>
                                    </p:set>
                                    <p:animEffect transition="in" filter="dissolve">
                                      <p:cBhvr>
                                        <p:cTn id="66" dur="500"/>
                                        <p:tgtEl>
                                          <p:spTgt spid="912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2387" grpId="0" build="p"/>
      <p:bldP spid="912397" grpId="0" animBg="1"/>
      <p:bldP spid="912439" grpId="0" build="p"/>
      <p:bldP spid="91244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6"/>
          <p:cNvSpPr txBox="1">
            <a:spLocks noChangeArrowheads="1"/>
          </p:cNvSpPr>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4400">
                <a:solidFill>
                  <a:schemeClr val="tx1"/>
                </a:solidFill>
              </a:rPr>
              <a:t>Lenses and Mirrors Summarized</a:t>
            </a:r>
          </a:p>
        </p:txBody>
      </p:sp>
      <p:graphicFrame>
        <p:nvGraphicFramePr>
          <p:cNvPr id="915562" name="Group 106"/>
          <p:cNvGraphicFramePr>
            <a:graphicFrameLocks noGrp="1"/>
          </p:cNvGraphicFramePr>
          <p:nvPr/>
        </p:nvGraphicFramePr>
        <p:xfrm>
          <a:off x="50800" y="1143000"/>
          <a:ext cx="9067800" cy="2743835"/>
        </p:xfrm>
        <a:graphic>
          <a:graphicData uri="http://schemas.openxmlformats.org/drawingml/2006/table">
            <a:tbl>
              <a:tblPr/>
              <a:tblGrid>
                <a:gridCol w="12954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3733800">
                  <a:extLst>
                    <a:ext uri="{9D8B030D-6E8A-4147-A177-3AD203B41FA5}">
                      <a16:colId xmlns:a16="http://schemas.microsoft.com/office/drawing/2014/main" val="20004"/>
                    </a:ext>
                  </a:extLst>
                </a:gridCol>
              </a:tblGrid>
              <a:tr h="4889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1" u="none" strike="noStrike" cap="none" normalizeH="0" baseline="0" smtClean="0">
                          <a:ln>
                            <a:noFill/>
                          </a:ln>
                          <a:solidFill>
                            <a:schemeClr val="tx1"/>
                          </a:solidFill>
                          <a:effectLst/>
                          <a:latin typeface="Times New Roman" pitchFamily="18" charset="0"/>
                        </a:rPr>
                        <a:t>R &gt; </a:t>
                      </a:r>
                      <a:r>
                        <a:rPr kumimoji="0" lang="en-US" sz="2800" b="0" i="0" u="none" strike="noStrike" cap="none" normalizeH="0" baseline="0" smtClean="0">
                          <a:ln>
                            <a:noFill/>
                          </a:ln>
                          <a:solidFill>
                            <a:schemeClr val="tx1"/>
                          </a:solidFill>
                          <a:effectLst/>
                          <a:latin typeface="Times New Roman" pitchFamily="18"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1" u="none" strike="noStrike" cap="none" normalizeH="0" baseline="0" smtClean="0">
                          <a:ln>
                            <a:noFill/>
                          </a:ln>
                          <a:solidFill>
                            <a:schemeClr val="tx1"/>
                          </a:solidFill>
                          <a:effectLst/>
                          <a:latin typeface="Times New Roman" pitchFamily="18" charset="0"/>
                        </a:rPr>
                        <a:t>p &gt; </a:t>
                      </a:r>
                      <a:r>
                        <a:rPr kumimoji="0" lang="en-US" sz="2800" b="0" i="0" u="none" strike="noStrike" cap="none" normalizeH="0" baseline="0" smtClean="0">
                          <a:ln>
                            <a:noFill/>
                          </a:ln>
                          <a:solidFill>
                            <a:schemeClr val="tx1"/>
                          </a:solidFill>
                          <a:effectLst/>
                          <a:latin typeface="Times New Roman" pitchFamily="18" charset="0"/>
                        </a:rPr>
                        <a:t>0</a:t>
                      </a:r>
                      <a:endParaRPr kumimoji="0" lang="en-US" sz="2800" b="0" i="1"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1" u="none" strike="noStrike" cap="none" normalizeH="0" baseline="0" smtClean="0">
                          <a:ln>
                            <a:noFill/>
                          </a:ln>
                          <a:solidFill>
                            <a:schemeClr val="tx1"/>
                          </a:solidFill>
                          <a:effectLst/>
                          <a:latin typeface="Times New Roman" pitchFamily="18" charset="0"/>
                        </a:rPr>
                        <a:t>q</a:t>
                      </a:r>
                      <a:r>
                        <a:rPr kumimoji="0" lang="en-US" sz="2800" b="0" i="0" u="none" strike="noStrike" cap="none" normalizeH="0" baseline="0" smtClean="0">
                          <a:ln>
                            <a:noFill/>
                          </a:ln>
                          <a:solidFill>
                            <a:schemeClr val="tx1"/>
                          </a:solidFill>
                          <a:effectLst/>
                          <a:latin typeface="Times New Roman" pitchFamily="18" charset="0"/>
                        </a:rPr>
                        <a:t> &gt; 0</a:t>
                      </a:r>
                      <a:endParaRPr kumimoji="0" lang="en-US" sz="2800" b="0" i="1"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1" u="none" strike="noStrike" cap="none" normalizeH="0" baseline="0" smtClean="0">
                          <a:ln>
                            <a:noFill/>
                          </a:ln>
                          <a:solidFill>
                            <a:schemeClr val="tx1"/>
                          </a:solidFill>
                          <a:effectLst/>
                          <a:latin typeface="Times New Roman" pitchFamily="18" charset="0"/>
                        </a:rPr>
                        <a:t>f</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810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mirrors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Concave front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Object in front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Image in front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446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lenses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Convex front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Object in front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Image in back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66589" name="Text Box 70"/>
          <p:cNvSpPr txBox="1">
            <a:spLocks noChangeArrowheads="1"/>
          </p:cNvSpPr>
          <p:nvPr/>
        </p:nvSpPr>
        <p:spPr bwMode="auto">
          <a:xfrm>
            <a:off x="0" y="609600"/>
            <a:ext cx="739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buFontTx/>
              <a:buChar char="•"/>
            </a:pPr>
            <a:r>
              <a:rPr lang="en-US" sz="2400">
                <a:solidFill>
                  <a:srgbClr val="9900CC"/>
                </a:solidFill>
              </a:rPr>
              <a:t>The </a:t>
            </a:r>
            <a:r>
              <a:rPr lang="en-US" sz="2400" i="1">
                <a:solidFill>
                  <a:srgbClr val="9900CC"/>
                </a:solidFill>
              </a:rPr>
              <a:t>front</a:t>
            </a:r>
            <a:r>
              <a:rPr lang="en-US" sz="2400">
                <a:solidFill>
                  <a:srgbClr val="9900CC"/>
                </a:solidFill>
              </a:rPr>
              <a:t> of a lens or mirror is the side the light goes in</a:t>
            </a:r>
            <a:endParaRPr lang="en-US" sz="2400">
              <a:solidFill>
                <a:srgbClr val="9900CC"/>
              </a:solidFill>
              <a:sym typeface="Symbol" pitchFamily="18" charset="2"/>
            </a:endParaRPr>
          </a:p>
        </p:txBody>
      </p:sp>
      <p:graphicFrame>
        <p:nvGraphicFramePr>
          <p:cNvPr id="66590" name="Object 78"/>
          <p:cNvGraphicFramePr>
            <a:graphicFrameLocks noChangeAspect="1"/>
          </p:cNvGraphicFramePr>
          <p:nvPr/>
        </p:nvGraphicFramePr>
        <p:xfrm>
          <a:off x="5461000" y="2749550"/>
          <a:ext cx="3590925" cy="1060450"/>
        </p:xfrm>
        <a:graphic>
          <a:graphicData uri="http://schemas.openxmlformats.org/presentationml/2006/ole">
            <mc:AlternateContent xmlns:mc="http://schemas.openxmlformats.org/markup-compatibility/2006">
              <mc:Choice xmlns:v="urn:schemas-microsoft-com:vml" Requires="v">
                <p:oleObj spid="_x0000_s67072" name="Equation" r:id="rId3" imgW="1459866" imgH="482391" progId="Equation.DSMT4">
                  <p:embed/>
                </p:oleObj>
              </mc:Choice>
              <mc:Fallback>
                <p:oleObj name="Equation" r:id="rId3" imgW="1459866" imgH="482391" progId="Equation.DSMT4">
                  <p:embed/>
                  <p:pic>
                    <p:nvPicPr>
                      <p:cNvPr id="0" name="Object 7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1000" y="2749550"/>
                        <a:ext cx="3590925" cy="1060450"/>
                      </a:xfrm>
                      <a:prstGeom prst="rect">
                        <a:avLst/>
                      </a:prstGeom>
                      <a:noFill/>
                      <a:ln w="28575">
                        <a:solidFill>
                          <a:srgbClr val="FF0000"/>
                        </a:solid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6591" name="Object 89"/>
          <p:cNvGraphicFramePr>
            <a:graphicFrameLocks noChangeAspect="1"/>
          </p:cNvGraphicFramePr>
          <p:nvPr/>
        </p:nvGraphicFramePr>
        <p:xfrm>
          <a:off x="6451600" y="1905000"/>
          <a:ext cx="1217613" cy="503238"/>
        </p:xfrm>
        <a:graphic>
          <a:graphicData uri="http://schemas.openxmlformats.org/presentationml/2006/ole">
            <mc:AlternateContent xmlns:mc="http://schemas.openxmlformats.org/markup-compatibility/2006">
              <mc:Choice xmlns:v="urn:schemas-microsoft-com:vml" Requires="v">
                <p:oleObj spid="_x0000_s67073" name="Equation" r:id="rId5" imgW="495085" imgH="228501" progId="Equation.DSMT4">
                  <p:embed/>
                </p:oleObj>
              </mc:Choice>
              <mc:Fallback>
                <p:oleObj name="Equation" r:id="rId5" imgW="495085" imgH="228501" progId="Equation.DSMT4">
                  <p:embed/>
                  <p:pic>
                    <p:nvPicPr>
                      <p:cNvPr id="0" name="Object 8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51600" y="1905000"/>
                        <a:ext cx="1217613" cy="503238"/>
                      </a:xfrm>
                      <a:prstGeom prst="rect">
                        <a:avLst/>
                      </a:prstGeom>
                      <a:noFill/>
                      <a:ln w="28575">
                        <a:solidFill>
                          <a:srgbClr val="FF0000"/>
                        </a:solid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6592" name="Object 103"/>
          <p:cNvGraphicFramePr>
            <a:graphicFrameLocks noChangeAspect="1"/>
          </p:cNvGraphicFramePr>
          <p:nvPr/>
        </p:nvGraphicFramePr>
        <p:xfrm>
          <a:off x="3352800" y="4038600"/>
          <a:ext cx="1717675" cy="920750"/>
        </p:xfrm>
        <a:graphic>
          <a:graphicData uri="http://schemas.openxmlformats.org/presentationml/2006/ole">
            <mc:AlternateContent xmlns:mc="http://schemas.openxmlformats.org/markup-compatibility/2006">
              <mc:Choice xmlns:v="urn:schemas-microsoft-com:vml" Requires="v">
                <p:oleObj spid="_x0000_s67074" name="Equation" r:id="rId7" imgW="698500" imgH="419100" progId="Equation.DSMT4">
                  <p:embed/>
                </p:oleObj>
              </mc:Choice>
              <mc:Fallback>
                <p:oleObj name="Equation" r:id="rId7" imgW="698500" imgH="419100" progId="Equation.DSMT4">
                  <p:embed/>
                  <p:pic>
                    <p:nvPicPr>
                      <p:cNvPr id="0" name="Object 10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52800" y="4038600"/>
                        <a:ext cx="1717675" cy="92075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6593" name="Object 104"/>
          <p:cNvGraphicFramePr>
            <a:graphicFrameLocks noChangeAspect="1"/>
          </p:cNvGraphicFramePr>
          <p:nvPr/>
        </p:nvGraphicFramePr>
        <p:xfrm>
          <a:off x="6553200" y="4038600"/>
          <a:ext cx="2157413" cy="922338"/>
        </p:xfrm>
        <a:graphic>
          <a:graphicData uri="http://schemas.openxmlformats.org/presentationml/2006/ole">
            <mc:AlternateContent xmlns:mc="http://schemas.openxmlformats.org/markup-compatibility/2006">
              <mc:Choice xmlns:v="urn:schemas-microsoft-com:vml" Requires="v">
                <p:oleObj spid="_x0000_s67075" name="Equation" r:id="rId9" imgW="876300" imgH="419100" progId="Equation.DSMT4">
                  <p:embed/>
                </p:oleObj>
              </mc:Choice>
              <mc:Fallback>
                <p:oleObj name="Equation" r:id="rId9" imgW="876300" imgH="419100" progId="Equation.DSMT4">
                  <p:embed/>
                  <p:pic>
                    <p:nvPicPr>
                      <p:cNvPr id="0" name="Object 10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53200" y="4038600"/>
                        <a:ext cx="2157413" cy="922338"/>
                      </a:xfrm>
                      <a:prstGeom prst="rect">
                        <a:avLst/>
                      </a:prstGeom>
                      <a:noFill/>
                      <a:ln w="28575">
                        <a:solidFill>
                          <a:srgbClr val="FF0000"/>
                        </a:solid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6594" name="Text Box 107"/>
          <p:cNvSpPr txBox="1">
            <a:spLocks noChangeArrowheads="1"/>
          </p:cNvSpPr>
          <p:nvPr/>
        </p:nvSpPr>
        <p:spPr bwMode="auto">
          <a:xfrm>
            <a:off x="0" y="4210050"/>
            <a:ext cx="44196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r>
              <a:rPr lang="en-US" sz="2400">
                <a:solidFill>
                  <a:schemeClr val="accent2"/>
                </a:solidFill>
              </a:rPr>
              <a:t>Variable definitions:</a:t>
            </a:r>
          </a:p>
          <a:p>
            <a:pPr eaLnBrk="1" hangingPunct="1">
              <a:buFontTx/>
              <a:buChar char="•"/>
            </a:pPr>
            <a:r>
              <a:rPr lang="en-US" sz="2400" i="1">
                <a:solidFill>
                  <a:schemeClr val="accent2"/>
                </a:solidFill>
              </a:rPr>
              <a:t>f</a:t>
            </a:r>
            <a:r>
              <a:rPr lang="en-US" sz="2400">
                <a:solidFill>
                  <a:schemeClr val="accent2"/>
                </a:solidFill>
              </a:rPr>
              <a:t> is the focal length</a:t>
            </a:r>
          </a:p>
          <a:p>
            <a:pPr eaLnBrk="1" hangingPunct="1">
              <a:buFontTx/>
              <a:buChar char="•"/>
            </a:pPr>
            <a:r>
              <a:rPr lang="en-US" sz="2400" i="1">
                <a:solidFill>
                  <a:schemeClr val="accent2"/>
                </a:solidFill>
              </a:rPr>
              <a:t>p</a:t>
            </a:r>
            <a:r>
              <a:rPr lang="en-US" sz="2400">
                <a:solidFill>
                  <a:schemeClr val="accent2"/>
                </a:solidFill>
              </a:rPr>
              <a:t> is the object distance from lens</a:t>
            </a:r>
          </a:p>
          <a:p>
            <a:pPr eaLnBrk="1" hangingPunct="1">
              <a:buFontTx/>
              <a:buChar char="•"/>
            </a:pPr>
            <a:r>
              <a:rPr lang="en-US" sz="2400" i="1">
                <a:solidFill>
                  <a:schemeClr val="accent2"/>
                </a:solidFill>
              </a:rPr>
              <a:t>q</a:t>
            </a:r>
            <a:r>
              <a:rPr lang="en-US" sz="2400">
                <a:solidFill>
                  <a:schemeClr val="accent2"/>
                </a:solidFill>
              </a:rPr>
              <a:t> is the image distance from lens</a:t>
            </a:r>
          </a:p>
          <a:p>
            <a:pPr eaLnBrk="1" hangingPunct="1">
              <a:buFontTx/>
              <a:buChar char="•"/>
            </a:pPr>
            <a:r>
              <a:rPr lang="en-US" sz="2400" i="1">
                <a:solidFill>
                  <a:schemeClr val="accent2"/>
                </a:solidFill>
              </a:rPr>
              <a:t>h</a:t>
            </a:r>
            <a:r>
              <a:rPr lang="en-US" sz="2400">
                <a:solidFill>
                  <a:schemeClr val="accent2"/>
                </a:solidFill>
              </a:rPr>
              <a:t> is the height of the object</a:t>
            </a:r>
          </a:p>
          <a:p>
            <a:pPr eaLnBrk="1" hangingPunct="1">
              <a:buFontTx/>
              <a:buChar char="•"/>
            </a:pPr>
            <a:r>
              <a:rPr lang="en-US" sz="2400" i="1">
                <a:solidFill>
                  <a:schemeClr val="accent2"/>
                </a:solidFill>
              </a:rPr>
              <a:t>h’</a:t>
            </a:r>
            <a:r>
              <a:rPr lang="en-US" sz="2400">
                <a:solidFill>
                  <a:schemeClr val="accent2"/>
                </a:solidFill>
              </a:rPr>
              <a:t> is the height of the image</a:t>
            </a:r>
          </a:p>
          <a:p>
            <a:pPr eaLnBrk="1" hangingPunct="1">
              <a:buFontTx/>
              <a:buChar char="•"/>
            </a:pPr>
            <a:r>
              <a:rPr lang="en-US" sz="2400" i="1">
                <a:solidFill>
                  <a:schemeClr val="accent2"/>
                </a:solidFill>
              </a:rPr>
              <a:t>M</a:t>
            </a:r>
            <a:r>
              <a:rPr lang="en-US" sz="2400">
                <a:solidFill>
                  <a:schemeClr val="accent2"/>
                </a:solidFill>
              </a:rPr>
              <a:t> is the magnification</a:t>
            </a:r>
            <a:endParaRPr lang="en-US" sz="2400" i="1">
              <a:solidFill>
                <a:schemeClr val="accent2"/>
              </a:solidFill>
            </a:endParaRPr>
          </a:p>
        </p:txBody>
      </p:sp>
      <p:sp>
        <p:nvSpPr>
          <p:cNvPr id="66595" name="Text Box 108"/>
          <p:cNvSpPr txBox="1">
            <a:spLocks noChangeArrowheads="1"/>
          </p:cNvSpPr>
          <p:nvPr/>
        </p:nvSpPr>
        <p:spPr bwMode="auto">
          <a:xfrm>
            <a:off x="4495800" y="4953000"/>
            <a:ext cx="26670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r>
              <a:rPr lang="en-US" sz="2400">
                <a:solidFill>
                  <a:srgbClr val="008000"/>
                </a:solidFill>
              </a:rPr>
              <a:t>Other definitions:</a:t>
            </a:r>
          </a:p>
          <a:p>
            <a:pPr eaLnBrk="1" hangingPunct="1">
              <a:buFontTx/>
              <a:buChar char="•"/>
            </a:pPr>
            <a:r>
              <a:rPr lang="en-US" sz="2400" i="1">
                <a:solidFill>
                  <a:srgbClr val="008000"/>
                </a:solidFill>
              </a:rPr>
              <a:t>q</a:t>
            </a:r>
            <a:r>
              <a:rPr lang="en-US" sz="2400">
                <a:solidFill>
                  <a:srgbClr val="008000"/>
                </a:solidFill>
              </a:rPr>
              <a:t> &gt; 0 real image</a:t>
            </a:r>
          </a:p>
          <a:p>
            <a:pPr eaLnBrk="1" hangingPunct="1">
              <a:buFontTx/>
              <a:buChar char="•"/>
            </a:pPr>
            <a:r>
              <a:rPr lang="en-US" sz="2400" i="1">
                <a:solidFill>
                  <a:srgbClr val="008000"/>
                </a:solidFill>
              </a:rPr>
              <a:t>q &lt; </a:t>
            </a:r>
            <a:r>
              <a:rPr lang="en-US" sz="2400">
                <a:solidFill>
                  <a:srgbClr val="008000"/>
                </a:solidFill>
              </a:rPr>
              <a:t>0 virtual image</a:t>
            </a:r>
          </a:p>
          <a:p>
            <a:pPr eaLnBrk="1" hangingPunct="1">
              <a:buFontTx/>
              <a:buChar char="•"/>
            </a:pPr>
            <a:r>
              <a:rPr lang="en-US" sz="2400" i="1">
                <a:solidFill>
                  <a:srgbClr val="008000"/>
                </a:solidFill>
              </a:rPr>
              <a:t>M</a:t>
            </a:r>
            <a:r>
              <a:rPr lang="en-US" sz="2400">
                <a:solidFill>
                  <a:srgbClr val="008000"/>
                </a:solidFill>
              </a:rPr>
              <a:t> &gt; 0 upright</a:t>
            </a:r>
            <a:endParaRPr lang="en-US" sz="2400" i="1">
              <a:solidFill>
                <a:srgbClr val="008000"/>
              </a:solidFill>
            </a:endParaRPr>
          </a:p>
          <a:p>
            <a:pPr eaLnBrk="1" hangingPunct="1">
              <a:buFontTx/>
              <a:buChar char="•"/>
            </a:pPr>
            <a:r>
              <a:rPr lang="en-US" sz="2400" i="1">
                <a:solidFill>
                  <a:srgbClr val="008000"/>
                </a:solidFill>
              </a:rPr>
              <a:t>M</a:t>
            </a:r>
            <a:r>
              <a:rPr lang="en-US" sz="2400">
                <a:solidFill>
                  <a:srgbClr val="008000"/>
                </a:solidFill>
              </a:rPr>
              <a:t> &lt; 0 inverted</a:t>
            </a:r>
            <a:endParaRPr lang="en-US" sz="2400" i="1">
              <a:solidFill>
                <a:srgbClr val="008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979" name="Text Box 3"/>
          <p:cNvSpPr txBox="1">
            <a:spLocks noChangeArrowheads="1"/>
          </p:cNvSpPr>
          <p:nvPr/>
        </p:nvSpPr>
        <p:spPr bwMode="auto">
          <a:xfrm>
            <a:off x="0" y="-10886"/>
            <a:ext cx="9144000" cy="584775"/>
          </a:xfrm>
          <a:prstGeom prst="rect">
            <a:avLst/>
          </a:prstGeom>
          <a:solidFill>
            <a:srgbClr val="FF9999"/>
          </a:solidFill>
          <a:ln>
            <a:solidFill>
              <a:schemeClr val="tx1"/>
            </a:solidFill>
          </a:ln>
          <a:effectLst/>
          <a:extLst/>
        </p:spPr>
        <p:txBody>
          <a:bodyPr wrap="square">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3200" dirty="0" smtClean="0">
                <a:solidFill>
                  <a:schemeClr val="tx1"/>
                </a:solidFill>
              </a:rPr>
              <a:t>Images formed by flat mirror</a:t>
            </a:r>
            <a:endParaRPr lang="en-US" sz="3200" dirty="0">
              <a:solidFill>
                <a:schemeClr val="tx1"/>
              </a:solidFill>
            </a:endParaRPr>
          </a:p>
        </p:txBody>
      </p:sp>
      <p:sp>
        <p:nvSpPr>
          <p:cNvPr id="894983" name="Text Box 7"/>
          <p:cNvSpPr txBox="1">
            <a:spLocks noChangeArrowheads="1"/>
          </p:cNvSpPr>
          <p:nvPr/>
        </p:nvSpPr>
        <p:spPr bwMode="auto">
          <a:xfrm>
            <a:off x="152400" y="804208"/>
            <a:ext cx="8839200" cy="1704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marL="228600" indent="-228600" eaLnBrk="1" hangingPunct="1">
              <a:lnSpc>
                <a:spcPct val="150000"/>
              </a:lnSpc>
              <a:buFontTx/>
              <a:buChar char="•"/>
            </a:pPr>
            <a:r>
              <a:rPr lang="en-US" sz="1800" dirty="0">
                <a:solidFill>
                  <a:schemeClr val="tx1"/>
                </a:solidFill>
              </a:rPr>
              <a:t>Place a point light source </a:t>
            </a:r>
            <a:r>
              <a:rPr lang="en-US" sz="1800" i="1" dirty="0">
                <a:solidFill>
                  <a:schemeClr val="tx1"/>
                </a:solidFill>
              </a:rPr>
              <a:t>P</a:t>
            </a:r>
            <a:r>
              <a:rPr lang="en-US" sz="1800" dirty="0">
                <a:solidFill>
                  <a:schemeClr val="tx1"/>
                </a:solidFill>
              </a:rPr>
              <a:t> </a:t>
            </a:r>
            <a:r>
              <a:rPr lang="en-US" sz="1800" dirty="0" smtClean="0">
                <a:solidFill>
                  <a:schemeClr val="tx1"/>
                </a:solidFill>
              </a:rPr>
              <a:t>(object O) in </a:t>
            </a:r>
            <a:r>
              <a:rPr lang="en-US" sz="1800" dirty="0">
                <a:solidFill>
                  <a:schemeClr val="tx1"/>
                </a:solidFill>
              </a:rPr>
              <a:t>front of a </a:t>
            </a:r>
            <a:r>
              <a:rPr lang="en-US" sz="1800" dirty="0" smtClean="0">
                <a:solidFill>
                  <a:schemeClr val="tx1"/>
                </a:solidFill>
              </a:rPr>
              <a:t>mirror.</a:t>
            </a:r>
            <a:endParaRPr lang="en-US" sz="1800" dirty="0">
              <a:solidFill>
                <a:schemeClr val="tx1"/>
              </a:solidFill>
            </a:endParaRPr>
          </a:p>
          <a:p>
            <a:pPr marL="228600" indent="-228600" eaLnBrk="1" hangingPunct="1">
              <a:lnSpc>
                <a:spcPct val="150000"/>
              </a:lnSpc>
              <a:buFontTx/>
              <a:buChar char="•"/>
            </a:pPr>
            <a:r>
              <a:rPr lang="en-US" sz="1800" dirty="0">
                <a:solidFill>
                  <a:schemeClr val="tx1"/>
                </a:solidFill>
              </a:rPr>
              <a:t>If you look in the mirror, you will see the object as if it were at the point </a:t>
            </a:r>
            <a:r>
              <a:rPr lang="en-US" sz="1800" i="1" dirty="0">
                <a:solidFill>
                  <a:schemeClr val="tx1"/>
                </a:solidFill>
              </a:rPr>
              <a:t>P’</a:t>
            </a:r>
            <a:r>
              <a:rPr lang="en-US" sz="1800" dirty="0">
                <a:solidFill>
                  <a:schemeClr val="tx1"/>
                </a:solidFill>
              </a:rPr>
              <a:t>, behind the </a:t>
            </a:r>
            <a:r>
              <a:rPr lang="en-US" sz="1800" dirty="0" smtClean="0">
                <a:solidFill>
                  <a:schemeClr val="tx1"/>
                </a:solidFill>
              </a:rPr>
              <a:t>mirror.</a:t>
            </a:r>
            <a:endParaRPr lang="en-US" sz="1800" dirty="0">
              <a:solidFill>
                <a:schemeClr val="tx1"/>
              </a:solidFill>
            </a:endParaRPr>
          </a:p>
          <a:p>
            <a:pPr marL="228600" indent="-228600" eaLnBrk="1" hangingPunct="1">
              <a:lnSpc>
                <a:spcPct val="150000"/>
              </a:lnSpc>
              <a:spcAft>
                <a:spcPts val="600"/>
              </a:spcAft>
              <a:buFontTx/>
              <a:buChar char="•"/>
            </a:pPr>
            <a:r>
              <a:rPr lang="en-US" sz="1800" dirty="0">
                <a:solidFill>
                  <a:schemeClr val="tx1"/>
                </a:solidFill>
              </a:rPr>
              <a:t>As far as you can tell,  there is a “mirror image” behind the </a:t>
            </a:r>
            <a:r>
              <a:rPr lang="en-US" sz="1800" dirty="0" smtClean="0">
                <a:solidFill>
                  <a:schemeClr val="tx1"/>
                </a:solidFill>
              </a:rPr>
              <a:t>mirror.</a:t>
            </a:r>
            <a:endParaRPr lang="en-US" sz="1800" dirty="0">
              <a:solidFill>
                <a:schemeClr val="tx1"/>
              </a:solidFill>
            </a:endParaRPr>
          </a:p>
        </p:txBody>
      </p:sp>
      <p:sp>
        <p:nvSpPr>
          <p:cNvPr id="894987" name="Line 11"/>
          <p:cNvSpPr>
            <a:spLocks noChangeShapeType="1"/>
          </p:cNvSpPr>
          <p:nvPr/>
        </p:nvSpPr>
        <p:spPr bwMode="auto">
          <a:xfrm flipH="1" flipV="1">
            <a:off x="4648200" y="4038600"/>
            <a:ext cx="2057400" cy="304800"/>
          </a:xfrm>
          <a:prstGeom prst="line">
            <a:avLst/>
          </a:prstGeom>
          <a:noFill/>
          <a:ln w="28575">
            <a:solidFill>
              <a:srgbClr val="9900CC"/>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4988" name="Line 12"/>
          <p:cNvSpPr>
            <a:spLocks noChangeShapeType="1"/>
          </p:cNvSpPr>
          <p:nvPr/>
        </p:nvSpPr>
        <p:spPr bwMode="auto">
          <a:xfrm flipV="1">
            <a:off x="6705600" y="4038600"/>
            <a:ext cx="2057400" cy="304800"/>
          </a:xfrm>
          <a:prstGeom prst="line">
            <a:avLst/>
          </a:prstGeom>
          <a:noFill/>
          <a:ln w="28575">
            <a:solidFill>
              <a:srgbClr val="9900CC"/>
            </a:solidFill>
            <a:prstDash val="dash"/>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894999" name="Group 23"/>
          <p:cNvGrpSpPr>
            <a:grpSpLocks/>
          </p:cNvGrpSpPr>
          <p:nvPr/>
        </p:nvGrpSpPr>
        <p:grpSpPr bwMode="auto">
          <a:xfrm>
            <a:off x="8534400" y="3581400"/>
            <a:ext cx="609600" cy="457200"/>
            <a:chOff x="5376" y="2976"/>
            <a:chExt cx="384" cy="288"/>
          </a:xfrm>
        </p:grpSpPr>
        <p:sp>
          <p:nvSpPr>
            <p:cNvPr id="48160" name="Oval 13"/>
            <p:cNvSpPr>
              <a:spLocks noChangeArrowheads="1"/>
            </p:cNvSpPr>
            <p:nvPr/>
          </p:nvSpPr>
          <p:spPr bwMode="auto">
            <a:xfrm>
              <a:off x="5520" y="3216"/>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61" name="Text Box 14"/>
            <p:cNvSpPr txBox="1">
              <a:spLocks noChangeArrowheads="1"/>
            </p:cNvSpPr>
            <p:nvPr/>
          </p:nvSpPr>
          <p:spPr bwMode="auto">
            <a:xfrm>
              <a:off x="5376" y="2976"/>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spcBef>
                  <a:spcPct val="50000"/>
                </a:spcBef>
              </a:pPr>
              <a:r>
                <a:rPr lang="en-US" sz="2400" i="1">
                  <a:solidFill>
                    <a:schemeClr val="tx1"/>
                  </a:solidFill>
                  <a:sym typeface="Symbol" pitchFamily="18" charset="2"/>
                </a:rPr>
                <a:t>P’</a:t>
              </a:r>
            </a:p>
          </p:txBody>
        </p:sp>
      </p:grpSp>
      <p:sp>
        <p:nvSpPr>
          <p:cNvPr id="894991" name="Line 15"/>
          <p:cNvSpPr>
            <a:spLocks noChangeShapeType="1"/>
          </p:cNvSpPr>
          <p:nvPr/>
        </p:nvSpPr>
        <p:spPr bwMode="auto">
          <a:xfrm flipH="1">
            <a:off x="4800599" y="4343401"/>
            <a:ext cx="1904998" cy="278780"/>
          </a:xfrm>
          <a:prstGeom prst="line">
            <a:avLst/>
          </a:prstGeom>
          <a:noFill/>
          <a:ln w="28575">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4992" name="Line 16"/>
          <p:cNvSpPr>
            <a:spLocks noChangeShapeType="1"/>
          </p:cNvSpPr>
          <p:nvPr/>
        </p:nvSpPr>
        <p:spPr bwMode="auto">
          <a:xfrm flipH="1" flipV="1">
            <a:off x="4648200" y="4038600"/>
            <a:ext cx="2057400" cy="685800"/>
          </a:xfrm>
          <a:prstGeom prst="line">
            <a:avLst/>
          </a:prstGeom>
          <a:noFill/>
          <a:ln w="28575">
            <a:solidFill>
              <a:schemeClr val="accent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4993" name="Line 17"/>
          <p:cNvSpPr>
            <a:spLocks noChangeShapeType="1"/>
          </p:cNvSpPr>
          <p:nvPr/>
        </p:nvSpPr>
        <p:spPr bwMode="auto">
          <a:xfrm flipV="1">
            <a:off x="6705600" y="4038600"/>
            <a:ext cx="2057400" cy="685800"/>
          </a:xfrm>
          <a:prstGeom prst="line">
            <a:avLst/>
          </a:prstGeom>
          <a:noFill/>
          <a:ln w="28575">
            <a:solidFill>
              <a:schemeClr val="accent2"/>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4994" name="Line 18"/>
          <p:cNvSpPr>
            <a:spLocks noChangeShapeType="1"/>
          </p:cNvSpPr>
          <p:nvPr/>
        </p:nvSpPr>
        <p:spPr bwMode="auto">
          <a:xfrm flipV="1">
            <a:off x="4800598" y="4724400"/>
            <a:ext cx="1905001" cy="635000"/>
          </a:xfrm>
          <a:prstGeom prst="line">
            <a:avLst/>
          </a:prstGeom>
          <a:noFill/>
          <a:ln w="28575">
            <a:solidFill>
              <a:schemeClr val="accent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4995" name="Line 19"/>
          <p:cNvSpPr>
            <a:spLocks noChangeShapeType="1"/>
          </p:cNvSpPr>
          <p:nvPr/>
        </p:nvSpPr>
        <p:spPr bwMode="auto">
          <a:xfrm flipH="1" flipV="1">
            <a:off x="4648200" y="4038600"/>
            <a:ext cx="2057400" cy="1219200"/>
          </a:xfrm>
          <a:prstGeom prst="line">
            <a:avLst/>
          </a:prstGeom>
          <a:noFill/>
          <a:ln w="28575">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4996" name="Line 20"/>
          <p:cNvSpPr>
            <a:spLocks noChangeShapeType="1"/>
          </p:cNvSpPr>
          <p:nvPr/>
        </p:nvSpPr>
        <p:spPr bwMode="auto">
          <a:xfrm flipV="1">
            <a:off x="6705600" y="4038600"/>
            <a:ext cx="2057400" cy="1219200"/>
          </a:xfrm>
          <a:prstGeom prst="line">
            <a:avLst/>
          </a:prstGeom>
          <a:noFill/>
          <a:ln w="28575">
            <a:solidFill>
              <a:srgbClr val="FF0000"/>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4997" name="Line 21"/>
          <p:cNvSpPr>
            <a:spLocks noChangeShapeType="1"/>
          </p:cNvSpPr>
          <p:nvPr/>
        </p:nvSpPr>
        <p:spPr bwMode="auto">
          <a:xfrm flipV="1">
            <a:off x="6019800" y="5257800"/>
            <a:ext cx="685800" cy="457200"/>
          </a:xfrm>
          <a:prstGeom prst="line">
            <a:avLst/>
          </a:prstGeom>
          <a:noFill/>
          <a:ln w="28575">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895012" name="Group 36"/>
          <p:cNvGrpSpPr>
            <a:grpSpLocks/>
          </p:cNvGrpSpPr>
          <p:nvPr/>
        </p:nvGrpSpPr>
        <p:grpSpPr bwMode="auto">
          <a:xfrm>
            <a:off x="4191000" y="4038600"/>
            <a:ext cx="4953000" cy="1828800"/>
            <a:chOff x="2640" y="2544"/>
            <a:chExt cx="3120" cy="1152"/>
          </a:xfrm>
        </p:grpSpPr>
        <p:sp>
          <p:nvSpPr>
            <p:cNvPr id="48156" name="AutoShape 22"/>
            <p:cNvSpPr>
              <a:spLocks noChangeArrowheads="1"/>
            </p:cNvSpPr>
            <p:nvPr/>
          </p:nvSpPr>
          <p:spPr bwMode="auto">
            <a:xfrm flipV="1">
              <a:off x="2784" y="2544"/>
              <a:ext cx="240" cy="816"/>
            </a:xfrm>
            <a:prstGeom prst="downArrow">
              <a:avLst>
                <a:gd name="adj1" fmla="val 50000"/>
                <a:gd name="adj2" fmla="val 85000"/>
              </a:avLst>
            </a:prstGeom>
            <a:solidFill>
              <a:srgbClr val="CCFFFF"/>
            </a:solidFill>
            <a:ln w="2857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48157" name="AutoShape 24"/>
            <p:cNvSpPr>
              <a:spLocks noChangeArrowheads="1"/>
            </p:cNvSpPr>
            <p:nvPr/>
          </p:nvSpPr>
          <p:spPr bwMode="auto">
            <a:xfrm flipV="1">
              <a:off x="5424" y="2544"/>
              <a:ext cx="240" cy="816"/>
            </a:xfrm>
            <a:prstGeom prst="downArrow">
              <a:avLst>
                <a:gd name="adj1" fmla="val 50000"/>
                <a:gd name="adj2" fmla="val 85000"/>
              </a:avLst>
            </a:prstGeom>
            <a:solidFill>
              <a:srgbClr val="FFFF00"/>
            </a:solidFill>
            <a:ln w="2857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48158" name="Text Box 26"/>
            <p:cNvSpPr txBox="1">
              <a:spLocks noChangeArrowheads="1"/>
            </p:cNvSpPr>
            <p:nvPr/>
          </p:nvSpPr>
          <p:spPr bwMode="auto">
            <a:xfrm>
              <a:off x="2640" y="3408"/>
              <a:ext cx="672" cy="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2400" b="1">
                  <a:solidFill>
                    <a:schemeClr val="tx1"/>
                  </a:solidFill>
                  <a:sym typeface="Symbol" pitchFamily="18" charset="2"/>
                </a:rPr>
                <a:t>Object</a:t>
              </a:r>
            </a:p>
          </p:txBody>
        </p:sp>
        <p:sp>
          <p:nvSpPr>
            <p:cNvPr id="48159" name="Text Box 27"/>
            <p:cNvSpPr txBox="1">
              <a:spLocks noChangeArrowheads="1"/>
            </p:cNvSpPr>
            <p:nvPr/>
          </p:nvSpPr>
          <p:spPr bwMode="auto">
            <a:xfrm>
              <a:off x="5088" y="3360"/>
              <a:ext cx="672" cy="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2400" b="1">
                  <a:solidFill>
                    <a:schemeClr val="tx1"/>
                  </a:solidFill>
                  <a:sym typeface="Symbol" pitchFamily="18" charset="2"/>
                </a:rPr>
                <a:t>Image</a:t>
              </a:r>
            </a:p>
          </p:txBody>
        </p:sp>
      </p:grpSp>
      <p:grpSp>
        <p:nvGrpSpPr>
          <p:cNvPr id="895011" name="Group 35"/>
          <p:cNvGrpSpPr>
            <a:grpSpLocks/>
          </p:cNvGrpSpPr>
          <p:nvPr/>
        </p:nvGrpSpPr>
        <p:grpSpPr bwMode="auto">
          <a:xfrm>
            <a:off x="4572000" y="6019800"/>
            <a:ext cx="4267200" cy="533400"/>
            <a:chOff x="2880" y="3264"/>
            <a:chExt cx="2688" cy="336"/>
          </a:xfrm>
        </p:grpSpPr>
        <p:sp>
          <p:nvSpPr>
            <p:cNvPr id="48152" name="Line 29"/>
            <p:cNvSpPr>
              <a:spLocks noChangeShapeType="1"/>
            </p:cNvSpPr>
            <p:nvPr/>
          </p:nvSpPr>
          <p:spPr bwMode="auto">
            <a:xfrm>
              <a:off x="2880" y="3360"/>
              <a:ext cx="1344" cy="0"/>
            </a:xfrm>
            <a:prstGeom prst="line">
              <a:avLst/>
            </a:prstGeom>
            <a:noFill/>
            <a:ln w="2857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53" name="Line 30"/>
            <p:cNvSpPr>
              <a:spLocks noChangeShapeType="1"/>
            </p:cNvSpPr>
            <p:nvPr/>
          </p:nvSpPr>
          <p:spPr bwMode="auto">
            <a:xfrm>
              <a:off x="4224" y="3360"/>
              <a:ext cx="1344" cy="0"/>
            </a:xfrm>
            <a:prstGeom prst="line">
              <a:avLst/>
            </a:prstGeom>
            <a:noFill/>
            <a:ln w="2857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54" name="Text Box 31"/>
            <p:cNvSpPr txBox="1">
              <a:spLocks noChangeArrowheads="1"/>
            </p:cNvSpPr>
            <p:nvPr/>
          </p:nvSpPr>
          <p:spPr bwMode="auto">
            <a:xfrm>
              <a:off x="3456" y="3264"/>
              <a:ext cx="240" cy="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2400" b="1" i="1">
                  <a:solidFill>
                    <a:schemeClr val="tx1"/>
                  </a:solidFill>
                  <a:sym typeface="Symbol" pitchFamily="18" charset="2"/>
                </a:rPr>
                <a:t>p</a:t>
              </a:r>
            </a:p>
          </p:txBody>
        </p:sp>
        <p:sp>
          <p:nvSpPr>
            <p:cNvPr id="48155" name="Text Box 32"/>
            <p:cNvSpPr txBox="1">
              <a:spLocks noChangeArrowheads="1"/>
            </p:cNvSpPr>
            <p:nvPr/>
          </p:nvSpPr>
          <p:spPr bwMode="auto">
            <a:xfrm>
              <a:off x="4896" y="3312"/>
              <a:ext cx="240" cy="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2400" b="1" i="1">
                  <a:solidFill>
                    <a:schemeClr val="tx1"/>
                  </a:solidFill>
                  <a:sym typeface="Symbol" pitchFamily="18" charset="2"/>
                </a:rPr>
                <a:t>q</a:t>
              </a:r>
            </a:p>
          </p:txBody>
        </p:sp>
      </p:grpSp>
      <p:grpSp>
        <p:nvGrpSpPr>
          <p:cNvPr id="895018" name="Group 42"/>
          <p:cNvGrpSpPr>
            <a:grpSpLocks/>
          </p:cNvGrpSpPr>
          <p:nvPr/>
        </p:nvGrpSpPr>
        <p:grpSpPr bwMode="auto">
          <a:xfrm>
            <a:off x="4191000" y="3810000"/>
            <a:ext cx="3276600" cy="2362200"/>
            <a:chOff x="2640" y="2400"/>
            <a:chExt cx="2064" cy="1488"/>
          </a:xfrm>
        </p:grpSpPr>
        <p:sp>
          <p:nvSpPr>
            <p:cNvPr id="48148" name="Line 8"/>
            <p:cNvSpPr>
              <a:spLocks noChangeShapeType="1"/>
            </p:cNvSpPr>
            <p:nvPr/>
          </p:nvSpPr>
          <p:spPr bwMode="auto">
            <a:xfrm>
              <a:off x="4224" y="2448"/>
              <a:ext cx="0" cy="110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9" name="Oval 9"/>
            <p:cNvSpPr>
              <a:spLocks noChangeArrowheads="1"/>
            </p:cNvSpPr>
            <p:nvPr/>
          </p:nvSpPr>
          <p:spPr bwMode="auto">
            <a:xfrm>
              <a:off x="2880" y="2496"/>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50" name="Text Box 10"/>
            <p:cNvSpPr txBox="1">
              <a:spLocks noChangeArrowheads="1"/>
            </p:cNvSpPr>
            <p:nvPr/>
          </p:nvSpPr>
          <p:spPr bwMode="auto">
            <a:xfrm>
              <a:off x="2640" y="2400"/>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spcBef>
                  <a:spcPct val="50000"/>
                </a:spcBef>
              </a:pPr>
              <a:r>
                <a:rPr lang="en-US" sz="2400" i="1">
                  <a:solidFill>
                    <a:schemeClr val="tx1"/>
                  </a:solidFill>
                  <a:sym typeface="Symbol" pitchFamily="18" charset="2"/>
                </a:rPr>
                <a:t>P</a:t>
              </a:r>
            </a:p>
          </p:txBody>
        </p:sp>
        <p:sp>
          <p:nvSpPr>
            <p:cNvPr id="48151" name="Text Box 40"/>
            <p:cNvSpPr txBox="1">
              <a:spLocks noChangeArrowheads="1"/>
            </p:cNvSpPr>
            <p:nvPr/>
          </p:nvSpPr>
          <p:spPr bwMode="auto">
            <a:xfrm>
              <a:off x="3744" y="3600"/>
              <a:ext cx="960" cy="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2400" b="1">
                  <a:solidFill>
                    <a:schemeClr val="tx1"/>
                  </a:solidFill>
                  <a:sym typeface="Symbol" pitchFamily="18" charset="2"/>
                </a:rPr>
                <a:t>Mirror</a:t>
              </a:r>
            </a:p>
          </p:txBody>
        </p:sp>
      </p:grpSp>
      <p:graphicFrame>
        <p:nvGraphicFramePr>
          <p:cNvPr id="895019" name="Object 43"/>
          <p:cNvGraphicFramePr>
            <a:graphicFrameLocks noChangeAspect="1"/>
          </p:cNvGraphicFramePr>
          <p:nvPr/>
        </p:nvGraphicFramePr>
        <p:xfrm>
          <a:off x="4191000" y="6324600"/>
          <a:ext cx="1155700" cy="361950"/>
        </p:xfrm>
        <a:graphic>
          <a:graphicData uri="http://schemas.openxmlformats.org/presentationml/2006/ole">
            <mc:AlternateContent xmlns:mc="http://schemas.openxmlformats.org/markup-compatibility/2006">
              <mc:Choice xmlns:v="urn:schemas-microsoft-com:vml" Requires="v">
                <p:oleObj spid="_x0000_s134256" name="Equation" r:id="rId3" imgW="469696" imgH="165028" progId="Equation.DSMT4">
                  <p:embed/>
                </p:oleObj>
              </mc:Choice>
              <mc:Fallback>
                <p:oleObj name="Equation" r:id="rId3" imgW="469696" imgH="165028"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6324600"/>
                        <a:ext cx="1155700" cy="361950"/>
                      </a:xfrm>
                      <a:prstGeom prst="rect">
                        <a:avLst/>
                      </a:prstGeom>
                      <a:noFill/>
                      <a:ln w="28575">
                        <a:solidFill>
                          <a:srgbClr val="FF0000"/>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5" name="Picture 4" descr="3601"/>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44364" r="222"/>
          <a:stretch/>
        </p:blipFill>
        <p:spPr bwMode="auto">
          <a:xfrm>
            <a:off x="4114799" y="2939143"/>
            <a:ext cx="5029200" cy="3886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52397" y="2760290"/>
            <a:ext cx="3886201" cy="3416320"/>
          </a:xfrm>
          <a:prstGeom prst="rect">
            <a:avLst/>
          </a:prstGeom>
        </p:spPr>
        <p:txBody>
          <a:bodyPr wrap="square">
            <a:spAutoFit/>
          </a:bodyPr>
          <a:lstStyle/>
          <a:p>
            <a:pPr marL="228600" indent="-228600" eaLnBrk="1" hangingPunct="1">
              <a:lnSpc>
                <a:spcPct val="150000"/>
              </a:lnSpc>
              <a:buFontTx/>
              <a:buChar char="•"/>
            </a:pPr>
            <a:r>
              <a:rPr lang="en-US" sz="1800" dirty="0">
                <a:solidFill>
                  <a:schemeClr val="tx1"/>
                </a:solidFill>
              </a:rPr>
              <a:t>For an extended object, you get an extended </a:t>
            </a:r>
            <a:r>
              <a:rPr lang="en-US" sz="1800" dirty="0" smtClean="0">
                <a:solidFill>
                  <a:schemeClr val="tx1"/>
                </a:solidFill>
              </a:rPr>
              <a:t>image.</a:t>
            </a:r>
            <a:endParaRPr lang="en-US" sz="1800" dirty="0">
              <a:solidFill>
                <a:schemeClr val="tx1"/>
              </a:solidFill>
            </a:endParaRPr>
          </a:p>
          <a:p>
            <a:pPr marL="228600" indent="-228600" eaLnBrk="1" hangingPunct="1">
              <a:lnSpc>
                <a:spcPct val="150000"/>
              </a:lnSpc>
              <a:buFontTx/>
              <a:buChar char="•"/>
            </a:pPr>
            <a:r>
              <a:rPr lang="en-US" sz="1800" dirty="0">
                <a:solidFill>
                  <a:schemeClr val="tx1"/>
                </a:solidFill>
              </a:rPr>
              <a:t>The distances of the object</a:t>
            </a:r>
            <a:br>
              <a:rPr lang="en-US" sz="1800" dirty="0">
                <a:solidFill>
                  <a:schemeClr val="tx1"/>
                </a:solidFill>
              </a:rPr>
            </a:br>
            <a:r>
              <a:rPr lang="en-US" sz="1800" dirty="0">
                <a:solidFill>
                  <a:schemeClr val="tx1"/>
                </a:solidFill>
              </a:rPr>
              <a:t>from the mirror and the image</a:t>
            </a:r>
            <a:br>
              <a:rPr lang="en-US" sz="1800" dirty="0">
                <a:solidFill>
                  <a:schemeClr val="tx1"/>
                </a:solidFill>
              </a:rPr>
            </a:br>
            <a:r>
              <a:rPr lang="en-US" sz="1800" dirty="0">
                <a:solidFill>
                  <a:schemeClr val="tx1"/>
                </a:solidFill>
              </a:rPr>
              <a:t>from the mirror are </a:t>
            </a:r>
            <a:r>
              <a:rPr lang="en-US" sz="1800" dirty="0" smtClean="0">
                <a:solidFill>
                  <a:schemeClr val="tx1"/>
                </a:solidFill>
              </a:rPr>
              <a:t>equal.</a:t>
            </a:r>
            <a:endParaRPr lang="en-US" sz="1800" dirty="0">
              <a:solidFill>
                <a:schemeClr val="tx1"/>
              </a:solidFill>
            </a:endParaRPr>
          </a:p>
          <a:p>
            <a:pPr marL="228600" indent="-228600" eaLnBrk="1" hangingPunct="1">
              <a:lnSpc>
                <a:spcPct val="150000"/>
              </a:lnSpc>
              <a:buFontTx/>
              <a:buChar char="•"/>
            </a:pPr>
            <a:r>
              <a:rPr lang="en-US" sz="1800" dirty="0">
                <a:solidFill>
                  <a:schemeClr val="tx1"/>
                </a:solidFill>
              </a:rPr>
              <a:t>Flat mirrors are the only</a:t>
            </a:r>
            <a:br>
              <a:rPr lang="en-US" sz="1800" dirty="0">
                <a:solidFill>
                  <a:schemeClr val="tx1"/>
                </a:solidFill>
              </a:rPr>
            </a:br>
            <a:r>
              <a:rPr lang="en-US" sz="1800" dirty="0">
                <a:solidFill>
                  <a:schemeClr val="tx1"/>
                </a:solidFill>
              </a:rPr>
              <a:t>perfect image system</a:t>
            </a:r>
            <a:br>
              <a:rPr lang="en-US" sz="1800" dirty="0">
                <a:solidFill>
                  <a:schemeClr val="tx1"/>
                </a:solidFill>
              </a:rPr>
            </a:br>
            <a:r>
              <a:rPr lang="en-US" sz="1800" dirty="0">
                <a:solidFill>
                  <a:schemeClr val="tx1"/>
                </a:solidFill>
              </a:rPr>
              <a:t>(no distortion</a:t>
            </a:r>
            <a:r>
              <a:rPr lang="en-US" sz="1800" dirty="0" smtClean="0">
                <a:solidFill>
                  <a:schemeClr val="tx1"/>
                </a:solidFill>
              </a:rPr>
              <a:t>).</a:t>
            </a:r>
            <a:endParaRPr lang="en-US" sz="1800" dirty="0">
              <a:solidFill>
                <a:schemeClr val="tx1"/>
              </a:solidFill>
            </a:endParaRPr>
          </a:p>
        </p:txBody>
      </p:sp>
      <p:sp>
        <p:nvSpPr>
          <p:cNvPr id="34" name="TextBox 33"/>
          <p:cNvSpPr txBox="1"/>
          <p:nvPr/>
        </p:nvSpPr>
        <p:spPr>
          <a:xfrm>
            <a:off x="7543799" y="-10887"/>
            <a:ext cx="1600200" cy="307777"/>
          </a:xfrm>
          <a:prstGeom prst="rect">
            <a:avLst/>
          </a:prstGeom>
          <a:solidFill>
            <a:srgbClr val="FFFF00"/>
          </a:solidFill>
          <a:ln>
            <a:solidFill>
              <a:schemeClr val="tx1"/>
            </a:solidFill>
          </a:ln>
        </p:spPr>
        <p:txBody>
          <a:bodyPr wrap="square" rtlCol="0">
            <a:spAutoFit/>
          </a:bodyPr>
          <a:lstStyle/>
          <a:p>
            <a:r>
              <a:rPr lang="en-US" sz="1400" dirty="0" smtClean="0">
                <a:solidFill>
                  <a:schemeClr val="tx1"/>
                </a:solidFill>
              </a:rPr>
              <a:t>Case 1: Flat mirror</a:t>
            </a:r>
            <a:endParaRPr lang="en-US" sz="1400" dirty="0">
              <a:solidFill>
                <a:schemeClr val="tx1"/>
              </a:solidFill>
            </a:endParaRPr>
          </a:p>
        </p:txBody>
      </p:sp>
    </p:spTree>
    <p:extLst>
      <p:ext uri="{BB962C8B-B14F-4D97-AF65-F5344CB8AC3E}">
        <p14:creationId xmlns:p14="http://schemas.microsoft.com/office/powerpoint/2010/main" val="19074273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94979"/>
                                        </p:tgtEl>
                                        <p:attrNameLst>
                                          <p:attrName>style.visibility</p:attrName>
                                        </p:attrNameLst>
                                      </p:cBhvr>
                                      <p:to>
                                        <p:strVal val="visible"/>
                                      </p:to>
                                    </p:set>
                                    <p:animEffect transition="in" filter="dissolve">
                                      <p:cBhvr>
                                        <p:cTn id="7" dur="500"/>
                                        <p:tgtEl>
                                          <p:spTgt spid="894979"/>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895018"/>
                                        </p:tgtEl>
                                        <p:attrNameLst>
                                          <p:attrName>style.visibility</p:attrName>
                                        </p:attrNameLst>
                                      </p:cBhvr>
                                      <p:to>
                                        <p:strVal val="visible"/>
                                      </p:to>
                                    </p:set>
                                    <p:animEffect transition="in" filter="dissolve">
                                      <p:cBhvr>
                                        <p:cTn id="11" dur="500"/>
                                        <p:tgtEl>
                                          <p:spTgt spid="89501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894983">
                                            <p:txEl>
                                              <p:pRg st="0" end="0"/>
                                            </p:txEl>
                                          </p:spTgt>
                                        </p:tgtEl>
                                        <p:attrNameLst>
                                          <p:attrName>style.visibility</p:attrName>
                                        </p:attrNameLst>
                                      </p:cBhvr>
                                      <p:to>
                                        <p:strVal val="visible"/>
                                      </p:to>
                                    </p:set>
                                    <p:anim calcmode="lin" valueType="num">
                                      <p:cBhvr additive="base">
                                        <p:cTn id="16" dur="500" fill="hold"/>
                                        <p:tgtEl>
                                          <p:spTgt spid="894983">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8949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894983">
                                            <p:txEl>
                                              <p:pRg st="1" end="1"/>
                                            </p:txEl>
                                          </p:spTgt>
                                        </p:tgtEl>
                                        <p:attrNameLst>
                                          <p:attrName>style.visibility</p:attrName>
                                        </p:attrNameLst>
                                      </p:cBhvr>
                                      <p:to>
                                        <p:strVal val="visible"/>
                                      </p:to>
                                    </p:set>
                                    <p:anim calcmode="lin" valueType="num">
                                      <p:cBhvr additive="base">
                                        <p:cTn id="22" dur="500" fill="hold"/>
                                        <p:tgtEl>
                                          <p:spTgt spid="894983">
                                            <p:txEl>
                                              <p:pRg st="1" end="1"/>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894983">
                                            <p:txEl>
                                              <p:pRg st="1" end="1"/>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500"/>
                            </p:stCondLst>
                            <p:childTnLst>
                              <p:par>
                                <p:cTn id="25" presetID="22" presetClass="entr" presetSubtype="1" fill="hold" grpId="0" nodeType="afterEffect">
                                  <p:stCondLst>
                                    <p:cond delay="0"/>
                                  </p:stCondLst>
                                  <p:childTnLst>
                                    <p:set>
                                      <p:cBhvr>
                                        <p:cTn id="26" dur="1" fill="hold">
                                          <p:stCondLst>
                                            <p:cond delay="0"/>
                                          </p:stCondLst>
                                        </p:cTn>
                                        <p:tgtEl>
                                          <p:spTgt spid="894987"/>
                                        </p:tgtEl>
                                        <p:attrNameLst>
                                          <p:attrName>style.visibility</p:attrName>
                                        </p:attrNameLst>
                                      </p:cBhvr>
                                      <p:to>
                                        <p:strVal val="visible"/>
                                      </p:to>
                                    </p:set>
                                    <p:animEffect transition="in" filter="wipe(up)">
                                      <p:cBhvr>
                                        <p:cTn id="27" dur="500"/>
                                        <p:tgtEl>
                                          <p:spTgt spid="894987"/>
                                        </p:tgtEl>
                                      </p:cBhvr>
                                    </p:animEffect>
                                  </p:childTnLst>
                                </p:cTn>
                              </p:par>
                            </p:childTnLst>
                          </p:cTn>
                        </p:par>
                        <p:par>
                          <p:cTn id="28" fill="hold" nodeType="afterGroup">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894991"/>
                                        </p:tgtEl>
                                        <p:attrNameLst>
                                          <p:attrName>style.visibility</p:attrName>
                                        </p:attrNameLst>
                                      </p:cBhvr>
                                      <p:to>
                                        <p:strVal val="visible"/>
                                      </p:to>
                                    </p:set>
                                    <p:animEffect transition="in" filter="wipe(up)">
                                      <p:cBhvr>
                                        <p:cTn id="31" dur="500"/>
                                        <p:tgtEl>
                                          <p:spTgt spid="89499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894988"/>
                                        </p:tgtEl>
                                        <p:attrNameLst>
                                          <p:attrName>style.visibility</p:attrName>
                                        </p:attrNameLst>
                                      </p:cBhvr>
                                      <p:to>
                                        <p:strVal val="visible"/>
                                      </p:to>
                                    </p:set>
                                    <p:animEffect transition="in" filter="wipe(up)">
                                      <p:cBhvr>
                                        <p:cTn id="36" dur="500"/>
                                        <p:tgtEl>
                                          <p:spTgt spid="894988"/>
                                        </p:tgtEl>
                                      </p:cBhvr>
                                    </p:animEffect>
                                  </p:childTnLst>
                                </p:cTn>
                              </p:par>
                            </p:childTnLst>
                          </p:cTn>
                        </p:par>
                        <p:par>
                          <p:cTn id="37" fill="hold" nodeType="afterGroup">
                            <p:stCondLst>
                              <p:cond delay="500"/>
                            </p:stCondLst>
                            <p:childTnLst>
                              <p:par>
                                <p:cTn id="38" presetID="9" presetClass="entr" presetSubtype="0" fill="hold" nodeType="afterEffect">
                                  <p:stCondLst>
                                    <p:cond delay="0"/>
                                  </p:stCondLst>
                                  <p:childTnLst>
                                    <p:set>
                                      <p:cBhvr>
                                        <p:cTn id="39" dur="1" fill="hold">
                                          <p:stCondLst>
                                            <p:cond delay="0"/>
                                          </p:stCondLst>
                                        </p:cTn>
                                        <p:tgtEl>
                                          <p:spTgt spid="894999"/>
                                        </p:tgtEl>
                                        <p:attrNameLst>
                                          <p:attrName>style.visibility</p:attrName>
                                        </p:attrNameLst>
                                      </p:cBhvr>
                                      <p:to>
                                        <p:strVal val="visible"/>
                                      </p:to>
                                    </p:set>
                                    <p:animEffect transition="in" filter="dissolve">
                                      <p:cBhvr>
                                        <p:cTn id="40" dur="500"/>
                                        <p:tgtEl>
                                          <p:spTgt spid="89499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894992"/>
                                        </p:tgtEl>
                                        <p:attrNameLst>
                                          <p:attrName>style.visibility</p:attrName>
                                        </p:attrNameLst>
                                      </p:cBhvr>
                                      <p:to>
                                        <p:strVal val="visible"/>
                                      </p:to>
                                    </p:set>
                                    <p:animEffect transition="in" filter="wipe(up)">
                                      <p:cBhvr>
                                        <p:cTn id="45" dur="500"/>
                                        <p:tgtEl>
                                          <p:spTgt spid="894992"/>
                                        </p:tgtEl>
                                      </p:cBhvr>
                                    </p:animEffect>
                                  </p:childTnLst>
                                </p:cTn>
                              </p:par>
                            </p:childTnLst>
                          </p:cTn>
                        </p:par>
                        <p:par>
                          <p:cTn id="46" fill="hold" nodeType="afterGroup">
                            <p:stCondLst>
                              <p:cond delay="500"/>
                            </p:stCondLst>
                            <p:childTnLst>
                              <p:par>
                                <p:cTn id="47" presetID="22" presetClass="entr" presetSubtype="1" fill="hold" grpId="0" nodeType="afterEffect">
                                  <p:stCondLst>
                                    <p:cond delay="0"/>
                                  </p:stCondLst>
                                  <p:childTnLst>
                                    <p:set>
                                      <p:cBhvr>
                                        <p:cTn id="48" dur="1" fill="hold">
                                          <p:stCondLst>
                                            <p:cond delay="0"/>
                                          </p:stCondLst>
                                        </p:cTn>
                                        <p:tgtEl>
                                          <p:spTgt spid="894994"/>
                                        </p:tgtEl>
                                        <p:attrNameLst>
                                          <p:attrName>style.visibility</p:attrName>
                                        </p:attrNameLst>
                                      </p:cBhvr>
                                      <p:to>
                                        <p:strVal val="visible"/>
                                      </p:to>
                                    </p:set>
                                    <p:animEffect transition="in" filter="wipe(up)">
                                      <p:cBhvr>
                                        <p:cTn id="49" dur="500"/>
                                        <p:tgtEl>
                                          <p:spTgt spid="894994"/>
                                        </p:tgtEl>
                                      </p:cBhvr>
                                    </p:animEffect>
                                  </p:childTnLst>
                                </p:cTn>
                              </p:par>
                            </p:childTnLst>
                          </p:cTn>
                        </p:par>
                        <p:par>
                          <p:cTn id="50" fill="hold" nodeType="afterGroup">
                            <p:stCondLst>
                              <p:cond delay="1000"/>
                            </p:stCondLst>
                            <p:childTnLst>
                              <p:par>
                                <p:cTn id="51" presetID="22" presetClass="entr" presetSubtype="1" fill="hold" grpId="0" nodeType="afterEffect">
                                  <p:stCondLst>
                                    <p:cond delay="0"/>
                                  </p:stCondLst>
                                  <p:childTnLst>
                                    <p:set>
                                      <p:cBhvr>
                                        <p:cTn id="52" dur="1" fill="hold">
                                          <p:stCondLst>
                                            <p:cond delay="0"/>
                                          </p:stCondLst>
                                        </p:cTn>
                                        <p:tgtEl>
                                          <p:spTgt spid="894993"/>
                                        </p:tgtEl>
                                        <p:attrNameLst>
                                          <p:attrName>style.visibility</p:attrName>
                                        </p:attrNameLst>
                                      </p:cBhvr>
                                      <p:to>
                                        <p:strVal val="visible"/>
                                      </p:to>
                                    </p:set>
                                    <p:animEffect transition="in" filter="wipe(up)">
                                      <p:cBhvr>
                                        <p:cTn id="53" dur="500"/>
                                        <p:tgtEl>
                                          <p:spTgt spid="894993"/>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1" fill="hold" grpId="0" nodeType="clickEffect">
                                  <p:stCondLst>
                                    <p:cond delay="0"/>
                                  </p:stCondLst>
                                  <p:childTnLst>
                                    <p:set>
                                      <p:cBhvr>
                                        <p:cTn id="57" dur="1" fill="hold">
                                          <p:stCondLst>
                                            <p:cond delay="0"/>
                                          </p:stCondLst>
                                        </p:cTn>
                                        <p:tgtEl>
                                          <p:spTgt spid="894995"/>
                                        </p:tgtEl>
                                        <p:attrNameLst>
                                          <p:attrName>style.visibility</p:attrName>
                                        </p:attrNameLst>
                                      </p:cBhvr>
                                      <p:to>
                                        <p:strVal val="visible"/>
                                      </p:to>
                                    </p:set>
                                    <p:animEffect transition="in" filter="wipe(up)">
                                      <p:cBhvr>
                                        <p:cTn id="58" dur="500"/>
                                        <p:tgtEl>
                                          <p:spTgt spid="894995"/>
                                        </p:tgtEl>
                                      </p:cBhvr>
                                    </p:animEffect>
                                  </p:childTnLst>
                                </p:cTn>
                              </p:par>
                            </p:childTnLst>
                          </p:cTn>
                        </p:par>
                        <p:par>
                          <p:cTn id="59" fill="hold" nodeType="afterGroup">
                            <p:stCondLst>
                              <p:cond delay="500"/>
                            </p:stCondLst>
                            <p:childTnLst>
                              <p:par>
                                <p:cTn id="60" presetID="22" presetClass="entr" presetSubtype="1" fill="hold" grpId="0" nodeType="afterEffect">
                                  <p:stCondLst>
                                    <p:cond delay="0"/>
                                  </p:stCondLst>
                                  <p:childTnLst>
                                    <p:set>
                                      <p:cBhvr>
                                        <p:cTn id="61" dur="1" fill="hold">
                                          <p:stCondLst>
                                            <p:cond delay="0"/>
                                          </p:stCondLst>
                                        </p:cTn>
                                        <p:tgtEl>
                                          <p:spTgt spid="894997"/>
                                        </p:tgtEl>
                                        <p:attrNameLst>
                                          <p:attrName>style.visibility</p:attrName>
                                        </p:attrNameLst>
                                      </p:cBhvr>
                                      <p:to>
                                        <p:strVal val="visible"/>
                                      </p:to>
                                    </p:set>
                                    <p:animEffect transition="in" filter="wipe(up)">
                                      <p:cBhvr>
                                        <p:cTn id="62" dur="500"/>
                                        <p:tgtEl>
                                          <p:spTgt spid="894997"/>
                                        </p:tgtEl>
                                      </p:cBhvr>
                                    </p:animEffect>
                                  </p:childTnLst>
                                </p:cTn>
                              </p:par>
                            </p:childTnLst>
                          </p:cTn>
                        </p:par>
                        <p:par>
                          <p:cTn id="63" fill="hold" nodeType="afterGroup">
                            <p:stCondLst>
                              <p:cond delay="1000"/>
                            </p:stCondLst>
                            <p:childTnLst>
                              <p:par>
                                <p:cTn id="64" presetID="22" presetClass="entr" presetSubtype="1" fill="hold" grpId="0" nodeType="afterEffect">
                                  <p:stCondLst>
                                    <p:cond delay="0"/>
                                  </p:stCondLst>
                                  <p:childTnLst>
                                    <p:set>
                                      <p:cBhvr>
                                        <p:cTn id="65" dur="1" fill="hold">
                                          <p:stCondLst>
                                            <p:cond delay="0"/>
                                          </p:stCondLst>
                                        </p:cTn>
                                        <p:tgtEl>
                                          <p:spTgt spid="894996"/>
                                        </p:tgtEl>
                                        <p:attrNameLst>
                                          <p:attrName>style.visibility</p:attrName>
                                        </p:attrNameLst>
                                      </p:cBhvr>
                                      <p:to>
                                        <p:strVal val="visible"/>
                                      </p:to>
                                    </p:set>
                                    <p:animEffect transition="in" filter="wipe(up)">
                                      <p:cBhvr>
                                        <p:cTn id="66" dur="500"/>
                                        <p:tgtEl>
                                          <p:spTgt spid="894996"/>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8" fill="hold" grpId="0" nodeType="clickEffect">
                                  <p:stCondLst>
                                    <p:cond delay="0"/>
                                  </p:stCondLst>
                                  <p:childTnLst>
                                    <p:set>
                                      <p:cBhvr>
                                        <p:cTn id="70" dur="1" fill="hold">
                                          <p:stCondLst>
                                            <p:cond delay="0"/>
                                          </p:stCondLst>
                                        </p:cTn>
                                        <p:tgtEl>
                                          <p:spTgt spid="894983">
                                            <p:txEl>
                                              <p:pRg st="2" end="2"/>
                                            </p:txEl>
                                          </p:spTgt>
                                        </p:tgtEl>
                                        <p:attrNameLst>
                                          <p:attrName>style.visibility</p:attrName>
                                        </p:attrNameLst>
                                      </p:cBhvr>
                                      <p:to>
                                        <p:strVal val="visible"/>
                                      </p:to>
                                    </p:set>
                                    <p:anim calcmode="lin" valueType="num">
                                      <p:cBhvr additive="base">
                                        <p:cTn id="71" dur="500" fill="hold"/>
                                        <p:tgtEl>
                                          <p:spTgt spid="894983">
                                            <p:txEl>
                                              <p:pRg st="2" end="2"/>
                                            </p:txEl>
                                          </p:spTgt>
                                        </p:tgtEl>
                                        <p:attrNameLst>
                                          <p:attrName>ppt_x</p:attrName>
                                        </p:attrNameLst>
                                      </p:cBhvr>
                                      <p:tavLst>
                                        <p:tav tm="0">
                                          <p:val>
                                            <p:strVal val="0-#ppt_w/2"/>
                                          </p:val>
                                        </p:tav>
                                        <p:tav tm="100000">
                                          <p:val>
                                            <p:strVal val="#ppt_x"/>
                                          </p:val>
                                        </p:tav>
                                      </p:tavLst>
                                    </p:anim>
                                    <p:anim calcmode="lin" valueType="num">
                                      <p:cBhvr additive="base">
                                        <p:cTn id="72" dur="500" fill="hold"/>
                                        <p:tgtEl>
                                          <p:spTgt spid="894983">
                                            <p:txEl>
                                              <p:pRg st="2" end="2"/>
                                            </p:txEl>
                                          </p:spTgt>
                                        </p:tgtEl>
                                        <p:attrNameLst>
                                          <p:attrName>ppt_y</p:attrName>
                                        </p:attrNameLst>
                                      </p:cBhvr>
                                      <p:tavLst>
                                        <p:tav tm="0">
                                          <p:val>
                                            <p:strVal val="#ppt_y"/>
                                          </p:val>
                                        </p:tav>
                                        <p:tav tm="100000">
                                          <p:val>
                                            <p:strVal val="#ppt_y"/>
                                          </p:val>
                                        </p:tav>
                                      </p:tavLst>
                                    </p:anim>
                                  </p:childTnLst>
                                </p:cTn>
                              </p:par>
                            </p:childTnLst>
                          </p:cTn>
                        </p:par>
                        <p:par>
                          <p:cTn id="73" fill="hold" nodeType="afterGroup">
                            <p:stCondLst>
                              <p:cond delay="500"/>
                            </p:stCondLst>
                            <p:childTnLst>
                              <p:par>
                                <p:cTn id="74" presetID="22" presetClass="entr" presetSubtype="4" fill="hold" nodeType="afterEffect">
                                  <p:stCondLst>
                                    <p:cond delay="0"/>
                                  </p:stCondLst>
                                  <p:childTnLst>
                                    <p:set>
                                      <p:cBhvr>
                                        <p:cTn id="75" dur="1" fill="hold">
                                          <p:stCondLst>
                                            <p:cond delay="0"/>
                                          </p:stCondLst>
                                        </p:cTn>
                                        <p:tgtEl>
                                          <p:spTgt spid="895012"/>
                                        </p:tgtEl>
                                        <p:attrNameLst>
                                          <p:attrName>style.visibility</p:attrName>
                                        </p:attrNameLst>
                                      </p:cBhvr>
                                      <p:to>
                                        <p:strVal val="visible"/>
                                      </p:to>
                                    </p:set>
                                    <p:animEffect transition="in" filter="wipe(down)">
                                      <p:cBhvr>
                                        <p:cTn id="76" dur="500"/>
                                        <p:tgtEl>
                                          <p:spTgt spid="895012"/>
                                        </p:tgtEl>
                                      </p:cBhvr>
                                    </p:animEffect>
                                  </p:childTnLst>
                                </p:cTn>
                              </p:par>
                            </p:childTnLst>
                          </p:cTn>
                        </p:par>
                      </p:childTnLst>
                    </p:cTn>
                  </p:par>
                  <p:par>
                    <p:cTn id="77" fill="hold">
                      <p:stCondLst>
                        <p:cond delay="indefinite"/>
                      </p:stCondLst>
                      <p:childTnLst>
                        <p:par>
                          <p:cTn id="78" fill="hold" nodeType="afterGroup">
                            <p:stCondLst>
                              <p:cond delay="0"/>
                            </p:stCondLst>
                            <p:childTnLst>
                              <p:par>
                                <p:cTn id="79" presetID="23" presetClass="entr" presetSubtype="16" fill="hold" nodeType="clickEffect">
                                  <p:stCondLst>
                                    <p:cond delay="0"/>
                                  </p:stCondLst>
                                  <p:childTnLst>
                                    <p:set>
                                      <p:cBhvr>
                                        <p:cTn id="80" dur="1" fill="hold">
                                          <p:stCondLst>
                                            <p:cond delay="0"/>
                                          </p:stCondLst>
                                        </p:cTn>
                                        <p:tgtEl>
                                          <p:spTgt spid="895011"/>
                                        </p:tgtEl>
                                        <p:attrNameLst>
                                          <p:attrName>style.visibility</p:attrName>
                                        </p:attrNameLst>
                                      </p:cBhvr>
                                      <p:to>
                                        <p:strVal val="visible"/>
                                      </p:to>
                                    </p:set>
                                    <p:anim calcmode="lin" valueType="num">
                                      <p:cBhvr>
                                        <p:cTn id="81" dur="500" fill="hold"/>
                                        <p:tgtEl>
                                          <p:spTgt spid="895011"/>
                                        </p:tgtEl>
                                        <p:attrNameLst>
                                          <p:attrName>ppt_w</p:attrName>
                                        </p:attrNameLst>
                                      </p:cBhvr>
                                      <p:tavLst>
                                        <p:tav tm="0">
                                          <p:val>
                                            <p:fltVal val="0"/>
                                          </p:val>
                                        </p:tav>
                                        <p:tav tm="100000">
                                          <p:val>
                                            <p:strVal val="#ppt_w"/>
                                          </p:val>
                                        </p:tav>
                                      </p:tavLst>
                                    </p:anim>
                                    <p:anim calcmode="lin" valueType="num">
                                      <p:cBhvr>
                                        <p:cTn id="82" dur="500" fill="hold"/>
                                        <p:tgtEl>
                                          <p:spTgt spid="895011"/>
                                        </p:tgtEl>
                                        <p:attrNameLst>
                                          <p:attrName>ppt_h</p:attrName>
                                        </p:attrNameLst>
                                      </p:cBhvr>
                                      <p:tavLst>
                                        <p:tav tm="0">
                                          <p:val>
                                            <p:fltVal val="0"/>
                                          </p:val>
                                        </p:tav>
                                        <p:tav tm="100000">
                                          <p:val>
                                            <p:strVal val="#ppt_h"/>
                                          </p:val>
                                        </p:tav>
                                      </p:tavLst>
                                    </p:anim>
                                  </p:childTnLst>
                                </p:cTn>
                              </p:par>
                            </p:childTnLst>
                          </p:cTn>
                        </p:par>
                        <p:par>
                          <p:cTn id="83" fill="hold" nodeType="afterGroup">
                            <p:stCondLst>
                              <p:cond delay="500"/>
                            </p:stCondLst>
                            <p:childTnLst>
                              <p:par>
                                <p:cTn id="84" presetID="22" presetClass="entr" presetSubtype="8" fill="hold" nodeType="afterEffect">
                                  <p:stCondLst>
                                    <p:cond delay="0"/>
                                  </p:stCondLst>
                                  <p:childTnLst>
                                    <p:set>
                                      <p:cBhvr>
                                        <p:cTn id="85" dur="1" fill="hold">
                                          <p:stCondLst>
                                            <p:cond delay="0"/>
                                          </p:stCondLst>
                                        </p:cTn>
                                        <p:tgtEl>
                                          <p:spTgt spid="895019"/>
                                        </p:tgtEl>
                                        <p:attrNameLst>
                                          <p:attrName>style.visibility</p:attrName>
                                        </p:attrNameLst>
                                      </p:cBhvr>
                                      <p:to>
                                        <p:strVal val="visible"/>
                                      </p:to>
                                    </p:set>
                                    <p:animEffect transition="in" filter="wipe(left)">
                                      <p:cBhvr>
                                        <p:cTn id="86" dur="500"/>
                                        <p:tgtEl>
                                          <p:spTgt spid="895019"/>
                                        </p:tgtEl>
                                      </p:cBhvr>
                                    </p:animEffect>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
                                            <p:txEl>
                                              <p:pRg st="0" end="0"/>
                                            </p:txEl>
                                          </p:spTgt>
                                        </p:tgtEl>
                                        <p:attrNameLst>
                                          <p:attrName>style.visibility</p:attrName>
                                        </p:attrNameLst>
                                      </p:cBhvr>
                                      <p:to>
                                        <p:strVal val="visible"/>
                                      </p:to>
                                    </p:set>
                                    <p:anim calcmode="lin" valueType="num">
                                      <p:cBhvr additive="base">
                                        <p:cTn id="9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
                                            <p:txEl>
                                              <p:pRg st="1" end="1"/>
                                            </p:txEl>
                                          </p:spTgt>
                                        </p:tgtEl>
                                        <p:attrNameLst>
                                          <p:attrName>style.visibility</p:attrName>
                                        </p:attrNameLst>
                                      </p:cBhvr>
                                      <p:to>
                                        <p:strVal val="visible"/>
                                      </p:to>
                                    </p:set>
                                    <p:anim calcmode="lin" valueType="num">
                                      <p:cBhvr additive="base">
                                        <p:cTn id="9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3">
                                            <p:txEl>
                                              <p:pRg st="2" end="2"/>
                                            </p:txEl>
                                          </p:spTgt>
                                        </p:tgtEl>
                                        <p:attrNameLst>
                                          <p:attrName>style.visibility</p:attrName>
                                        </p:attrNameLst>
                                      </p:cBhvr>
                                      <p:to>
                                        <p:strVal val="visible"/>
                                      </p:to>
                                    </p:set>
                                    <p:anim calcmode="lin" valueType="num">
                                      <p:cBhvr additive="base">
                                        <p:cTn id="10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additive="base">
                                        <p:cTn id="109" dur="500" fill="hold"/>
                                        <p:tgtEl>
                                          <p:spTgt spid="35"/>
                                        </p:tgtEl>
                                        <p:attrNameLst>
                                          <p:attrName>ppt_x</p:attrName>
                                        </p:attrNameLst>
                                      </p:cBhvr>
                                      <p:tavLst>
                                        <p:tav tm="0">
                                          <p:val>
                                            <p:strVal val="#ppt_x"/>
                                          </p:val>
                                        </p:tav>
                                        <p:tav tm="100000">
                                          <p:val>
                                            <p:strVal val="#ppt_x"/>
                                          </p:val>
                                        </p:tav>
                                      </p:tavLst>
                                    </p:anim>
                                    <p:anim calcmode="lin" valueType="num">
                                      <p:cBhvr additive="base">
                                        <p:cTn id="11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4979" grpId="0" animBg="1"/>
      <p:bldP spid="894983" grpId="0" build="p"/>
      <p:bldP spid="894987" grpId="0" animBg="1"/>
      <p:bldP spid="894988" grpId="0" animBg="1"/>
      <p:bldP spid="894991" grpId="0" animBg="1"/>
      <p:bldP spid="894992" grpId="0" animBg="1"/>
      <p:bldP spid="894993" grpId="0" animBg="1"/>
      <p:bldP spid="894994" grpId="0" animBg="1"/>
      <p:bldP spid="894995" grpId="0" animBg="1"/>
      <p:bldP spid="894996" grpId="0" animBg="1"/>
      <p:bldP spid="894997" grpId="0" animBg="1"/>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0" y="2538413"/>
            <a:ext cx="6286500"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86000" y="1021496"/>
            <a:ext cx="4191000" cy="830997"/>
          </a:xfrm>
          <a:prstGeom prst="rect">
            <a:avLst/>
          </a:prstGeom>
          <a:noFill/>
        </p:spPr>
        <p:txBody>
          <a:bodyPr wrap="square" rtlCol="0">
            <a:spAutoFit/>
          </a:bodyPr>
          <a:lstStyle/>
          <a:p>
            <a:r>
              <a:rPr lang="en-US" dirty="0" err="1" smtClean="0">
                <a:solidFill>
                  <a:srgbClr val="FF0000"/>
                </a:solidFill>
              </a:rPr>
              <a:t>Warmup</a:t>
            </a:r>
            <a:r>
              <a:rPr lang="en-US" dirty="0" smtClean="0">
                <a:solidFill>
                  <a:srgbClr val="FF0000"/>
                </a:solidFill>
              </a:rPr>
              <a:t> 25</a:t>
            </a:r>
            <a:endParaRPr lang="en-US" dirty="0">
              <a:solidFill>
                <a:srgbClr val="FF0000"/>
              </a:solidFill>
            </a:endParaRPr>
          </a:p>
        </p:txBody>
      </p:sp>
    </p:spTree>
    <p:extLst>
      <p:ext uri="{BB962C8B-B14F-4D97-AF65-F5344CB8AC3E}">
        <p14:creationId xmlns:p14="http://schemas.microsoft.com/office/powerpoint/2010/main" val="341176563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754386946"/>
              </p:ext>
            </p:extLst>
          </p:nvPr>
        </p:nvGraphicFramePr>
        <p:xfrm>
          <a:off x="609599" y="914400"/>
          <a:ext cx="7921249" cy="762000"/>
        </p:xfrm>
        <a:graphic>
          <a:graphicData uri="http://schemas.openxmlformats.org/presentationml/2006/ole">
            <mc:AlternateContent xmlns:mc="http://schemas.openxmlformats.org/markup-compatibility/2006">
              <mc:Choice xmlns:v="urn:schemas-microsoft-com:vml" Requires="v">
                <p:oleObj spid="_x0000_s132320" name="Document" r:id="rId3" imgW="6387084" imgH="614368" progId="Word.Document.12">
                  <p:embed/>
                </p:oleObj>
              </mc:Choice>
              <mc:Fallback>
                <p:oleObj name="Document" r:id="rId3" imgW="6387084" imgH="614368" progId="Word.Document.12">
                  <p:embed/>
                  <p:pic>
                    <p:nvPicPr>
                      <p:cNvPr id="0" name=""/>
                      <p:cNvPicPr/>
                      <p:nvPr/>
                    </p:nvPicPr>
                    <p:blipFill>
                      <a:blip r:embed="rId4"/>
                      <a:stretch>
                        <a:fillRect/>
                      </a:stretch>
                    </p:blipFill>
                    <p:spPr>
                      <a:xfrm>
                        <a:off x="609599" y="914400"/>
                        <a:ext cx="7921249" cy="7620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056806637"/>
              </p:ext>
            </p:extLst>
          </p:nvPr>
        </p:nvGraphicFramePr>
        <p:xfrm>
          <a:off x="533399" y="2667000"/>
          <a:ext cx="7921249" cy="762000"/>
        </p:xfrm>
        <a:graphic>
          <a:graphicData uri="http://schemas.openxmlformats.org/presentationml/2006/ole">
            <mc:AlternateContent xmlns:mc="http://schemas.openxmlformats.org/markup-compatibility/2006">
              <mc:Choice xmlns:v="urn:schemas-microsoft-com:vml" Requires="v">
                <p:oleObj spid="_x0000_s132321" name="Document" r:id="rId5" imgW="6387084" imgH="614368" progId="Word.Document.12">
                  <p:embed/>
                </p:oleObj>
              </mc:Choice>
              <mc:Fallback>
                <p:oleObj name="Document" r:id="rId5" imgW="6387084" imgH="614368" progId="Word.Document.12">
                  <p:embed/>
                  <p:pic>
                    <p:nvPicPr>
                      <p:cNvPr id="0" name=""/>
                      <p:cNvPicPr/>
                      <p:nvPr/>
                    </p:nvPicPr>
                    <p:blipFill>
                      <a:blip r:embed="rId6"/>
                      <a:stretch>
                        <a:fillRect/>
                      </a:stretch>
                    </p:blipFill>
                    <p:spPr>
                      <a:xfrm>
                        <a:off x="533399" y="2667000"/>
                        <a:ext cx="7921249" cy="762000"/>
                      </a:xfrm>
                      <a:prstGeom prst="rect">
                        <a:avLst/>
                      </a:prstGeom>
                    </p:spPr>
                  </p:pic>
                </p:oleObj>
              </mc:Fallback>
            </mc:AlternateContent>
          </a:graphicData>
        </a:graphic>
      </p:graphicFrame>
      <p:sp>
        <p:nvSpPr>
          <p:cNvPr id="7" name="TextBox 6"/>
          <p:cNvSpPr txBox="1"/>
          <p:nvPr/>
        </p:nvSpPr>
        <p:spPr>
          <a:xfrm>
            <a:off x="1295400" y="4267200"/>
            <a:ext cx="4648200" cy="830997"/>
          </a:xfrm>
          <a:prstGeom prst="rect">
            <a:avLst/>
          </a:prstGeom>
          <a:noFill/>
        </p:spPr>
        <p:txBody>
          <a:bodyPr wrap="square" rtlCol="0">
            <a:spAutoFit/>
          </a:bodyPr>
          <a:lstStyle/>
          <a:p>
            <a:r>
              <a:rPr lang="en-US" dirty="0" smtClean="0">
                <a:solidFill>
                  <a:srgbClr val="FF0000"/>
                </a:solidFill>
              </a:rPr>
              <a:t>Solve on Board</a:t>
            </a:r>
            <a:endParaRPr lang="en-US" dirty="0">
              <a:solidFill>
                <a:srgbClr val="FF0000"/>
              </a:solidFill>
            </a:endParaRPr>
          </a:p>
        </p:txBody>
      </p:sp>
    </p:spTree>
    <p:extLst>
      <p:ext uri="{BB962C8B-B14F-4D97-AF65-F5344CB8AC3E}">
        <p14:creationId xmlns:p14="http://schemas.microsoft.com/office/powerpoint/2010/main" val="121379273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724" name="Freeform 4"/>
          <p:cNvSpPr>
            <a:spLocks/>
          </p:cNvSpPr>
          <p:nvPr/>
        </p:nvSpPr>
        <p:spPr bwMode="auto">
          <a:xfrm>
            <a:off x="2057400" y="2438400"/>
            <a:ext cx="228600" cy="1828800"/>
          </a:xfrm>
          <a:custGeom>
            <a:avLst/>
            <a:gdLst>
              <a:gd name="T0" fmla="*/ 192 w 192"/>
              <a:gd name="T1" fmla="*/ 0 h 1104"/>
              <a:gd name="T2" fmla="*/ 0 w 192"/>
              <a:gd name="T3" fmla="*/ 576 h 1104"/>
              <a:gd name="T4" fmla="*/ 192 w 192"/>
              <a:gd name="T5" fmla="*/ 1104 h 1104"/>
            </a:gdLst>
            <a:ahLst/>
            <a:cxnLst>
              <a:cxn ang="0">
                <a:pos x="T0" y="T1"/>
              </a:cxn>
              <a:cxn ang="0">
                <a:pos x="T2" y="T3"/>
              </a:cxn>
              <a:cxn ang="0">
                <a:pos x="T4" y="T5"/>
              </a:cxn>
            </a:cxnLst>
            <a:rect l="0" t="0" r="r" b="b"/>
            <a:pathLst>
              <a:path w="192" h="1104">
                <a:moveTo>
                  <a:pt x="192" y="0"/>
                </a:moveTo>
                <a:cubicBezTo>
                  <a:pt x="96" y="196"/>
                  <a:pt x="0" y="392"/>
                  <a:pt x="0" y="576"/>
                </a:cubicBezTo>
                <a:cubicBezTo>
                  <a:pt x="0" y="760"/>
                  <a:pt x="96" y="932"/>
                  <a:pt x="192" y="1104"/>
                </a:cubicBezTo>
              </a:path>
            </a:pathLst>
          </a:custGeom>
          <a:gradFill rotWithShape="1">
            <a:gsLst>
              <a:gs pos="0">
                <a:schemeClr val="hlink"/>
              </a:gs>
              <a:gs pos="50000">
                <a:srgbClr val="CCFFFF"/>
              </a:gs>
              <a:gs pos="100000">
                <a:schemeClr va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926725" name="Freeform 5"/>
          <p:cNvSpPr>
            <a:spLocks/>
          </p:cNvSpPr>
          <p:nvPr/>
        </p:nvSpPr>
        <p:spPr bwMode="auto">
          <a:xfrm flipH="1">
            <a:off x="2286000" y="2438400"/>
            <a:ext cx="228600" cy="1828800"/>
          </a:xfrm>
          <a:custGeom>
            <a:avLst/>
            <a:gdLst>
              <a:gd name="T0" fmla="*/ 192 w 192"/>
              <a:gd name="T1" fmla="*/ 0 h 1104"/>
              <a:gd name="T2" fmla="*/ 0 w 192"/>
              <a:gd name="T3" fmla="*/ 576 h 1104"/>
              <a:gd name="T4" fmla="*/ 192 w 192"/>
              <a:gd name="T5" fmla="*/ 1104 h 1104"/>
            </a:gdLst>
            <a:ahLst/>
            <a:cxnLst>
              <a:cxn ang="0">
                <a:pos x="T0" y="T1"/>
              </a:cxn>
              <a:cxn ang="0">
                <a:pos x="T2" y="T3"/>
              </a:cxn>
              <a:cxn ang="0">
                <a:pos x="T4" y="T5"/>
              </a:cxn>
            </a:cxnLst>
            <a:rect l="0" t="0" r="r" b="b"/>
            <a:pathLst>
              <a:path w="192" h="1104">
                <a:moveTo>
                  <a:pt x="192" y="0"/>
                </a:moveTo>
                <a:cubicBezTo>
                  <a:pt x="96" y="196"/>
                  <a:pt x="0" y="392"/>
                  <a:pt x="0" y="576"/>
                </a:cubicBezTo>
                <a:cubicBezTo>
                  <a:pt x="0" y="760"/>
                  <a:pt x="96" y="932"/>
                  <a:pt x="192" y="1104"/>
                </a:cubicBezTo>
              </a:path>
            </a:pathLst>
          </a:custGeom>
          <a:gradFill rotWithShape="1">
            <a:gsLst>
              <a:gs pos="0">
                <a:schemeClr val="hlink"/>
              </a:gs>
              <a:gs pos="50000">
                <a:srgbClr val="CCFFFF"/>
              </a:gs>
              <a:gs pos="100000">
                <a:schemeClr va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75780" name="Text Box 8"/>
          <p:cNvSpPr txBox="1">
            <a:spLocks noChangeArrowheads="1"/>
          </p:cNvSpPr>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4400">
                <a:solidFill>
                  <a:schemeClr val="tx1"/>
                </a:solidFill>
              </a:rPr>
              <a:t>The Telescope</a:t>
            </a:r>
          </a:p>
        </p:txBody>
      </p:sp>
      <p:sp>
        <p:nvSpPr>
          <p:cNvPr id="926729" name="Text Box 9"/>
          <p:cNvSpPr txBox="1">
            <a:spLocks noChangeArrowheads="1"/>
          </p:cNvSpPr>
          <p:nvPr/>
        </p:nvSpPr>
        <p:spPr bwMode="auto">
          <a:xfrm>
            <a:off x="0" y="762000"/>
            <a:ext cx="86106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r>
              <a:rPr lang="en-US" sz="2400">
                <a:solidFill>
                  <a:srgbClr val="009900"/>
                </a:solidFill>
              </a:rPr>
              <a:t>A simple telescope has two lenses sharing a common focus</a:t>
            </a:r>
            <a:endParaRPr lang="en-US" sz="2400" i="1">
              <a:solidFill>
                <a:srgbClr val="009900"/>
              </a:solidFill>
            </a:endParaRPr>
          </a:p>
          <a:p>
            <a:pPr eaLnBrk="1" hangingPunct="1">
              <a:buFontTx/>
              <a:buChar char="•"/>
            </a:pPr>
            <a:r>
              <a:rPr lang="en-US" sz="2400">
                <a:solidFill>
                  <a:srgbClr val="009900"/>
                </a:solidFill>
              </a:rPr>
              <a:t>The objective lens has a long focal length and produces an inverted, real image at the focus (because </a:t>
            </a:r>
            <a:r>
              <a:rPr lang="en-US" sz="2400" i="1">
                <a:solidFill>
                  <a:srgbClr val="009900"/>
                </a:solidFill>
              </a:rPr>
              <a:t>p</a:t>
            </a:r>
            <a:r>
              <a:rPr lang="en-US" sz="2400">
                <a:solidFill>
                  <a:srgbClr val="009900"/>
                </a:solidFill>
              </a:rPr>
              <a:t> = </a:t>
            </a:r>
            <a:r>
              <a:rPr lang="en-US" sz="2400">
                <a:solidFill>
                  <a:srgbClr val="009900"/>
                </a:solidFill>
                <a:sym typeface="Symbol" pitchFamily="18" charset="2"/>
              </a:rPr>
              <a:t>)</a:t>
            </a:r>
          </a:p>
          <a:p>
            <a:pPr eaLnBrk="1" hangingPunct="1">
              <a:buFontTx/>
              <a:buChar char="•"/>
            </a:pPr>
            <a:r>
              <a:rPr lang="en-US" sz="2400">
                <a:solidFill>
                  <a:srgbClr val="009900"/>
                </a:solidFill>
              </a:rPr>
              <a:t>The eyepiece</a:t>
            </a:r>
            <a:r>
              <a:rPr lang="en-US" sz="2400" i="1">
                <a:solidFill>
                  <a:srgbClr val="009900"/>
                </a:solidFill>
              </a:rPr>
              <a:t> </a:t>
            </a:r>
            <a:r>
              <a:rPr lang="en-US" sz="2400">
                <a:solidFill>
                  <a:srgbClr val="009900"/>
                </a:solidFill>
              </a:rPr>
              <a:t>has a short focal length, and puts the image back at </a:t>
            </a:r>
            <a:r>
              <a:rPr lang="en-US" sz="2400">
                <a:solidFill>
                  <a:srgbClr val="009900"/>
                </a:solidFill>
                <a:sym typeface="Symbol" pitchFamily="18" charset="2"/>
              </a:rPr>
              <a:t></a:t>
            </a:r>
            <a:r>
              <a:rPr lang="en-US" sz="2400">
                <a:solidFill>
                  <a:srgbClr val="009900"/>
                </a:solidFill>
              </a:rPr>
              <a:t> (because </a:t>
            </a:r>
            <a:r>
              <a:rPr lang="en-US" sz="2400" i="1">
                <a:solidFill>
                  <a:srgbClr val="009900"/>
                </a:solidFill>
              </a:rPr>
              <a:t>p</a:t>
            </a:r>
            <a:r>
              <a:rPr lang="en-US" sz="2400">
                <a:solidFill>
                  <a:srgbClr val="009900"/>
                </a:solidFill>
              </a:rPr>
              <a:t> = </a:t>
            </a:r>
            <a:r>
              <a:rPr lang="en-US" sz="2400" i="1">
                <a:solidFill>
                  <a:srgbClr val="009900"/>
                </a:solidFill>
              </a:rPr>
              <a:t>f</a:t>
            </a:r>
            <a:r>
              <a:rPr lang="en-US" sz="2400">
                <a:solidFill>
                  <a:srgbClr val="009900"/>
                </a:solidFill>
              </a:rPr>
              <a:t>)</a:t>
            </a:r>
            <a:endParaRPr lang="en-US" sz="2400">
              <a:solidFill>
                <a:srgbClr val="009900"/>
              </a:solidFill>
              <a:sym typeface="Symbol" pitchFamily="18" charset="2"/>
            </a:endParaRPr>
          </a:p>
        </p:txBody>
      </p:sp>
      <p:sp>
        <p:nvSpPr>
          <p:cNvPr id="926730" name="AutoShape 10"/>
          <p:cNvSpPr>
            <a:spLocks noChangeArrowheads="1"/>
          </p:cNvSpPr>
          <p:nvPr/>
        </p:nvSpPr>
        <p:spPr bwMode="auto">
          <a:xfrm>
            <a:off x="7086600" y="3429000"/>
            <a:ext cx="228600" cy="228600"/>
          </a:xfrm>
          <a:prstGeom prst="downArrow">
            <a:avLst>
              <a:gd name="adj1" fmla="val 50000"/>
              <a:gd name="adj2" fmla="val 25000"/>
            </a:avLst>
          </a:prstGeom>
          <a:solidFill>
            <a:srgbClr val="FFFF00"/>
          </a:solidFill>
          <a:ln w="2857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926731" name="Text Box 11"/>
          <p:cNvSpPr txBox="1">
            <a:spLocks noChangeArrowheads="1"/>
          </p:cNvSpPr>
          <p:nvPr/>
        </p:nvSpPr>
        <p:spPr bwMode="auto">
          <a:xfrm>
            <a:off x="152400" y="3810000"/>
            <a:ext cx="84582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r>
              <a:rPr lang="en-US" sz="2400">
                <a:solidFill>
                  <a:srgbClr val="9900CC"/>
                </a:solidFill>
              </a:rPr>
              <a:t>Angular Magnification:</a:t>
            </a:r>
          </a:p>
          <a:p>
            <a:pPr eaLnBrk="1" hangingPunct="1">
              <a:buFontTx/>
              <a:buChar char="•"/>
            </a:pPr>
            <a:r>
              <a:rPr lang="en-US" sz="2400">
                <a:solidFill>
                  <a:srgbClr val="9900CC"/>
                </a:solidFill>
              </a:rPr>
              <a:t>Incident angle:</a:t>
            </a:r>
          </a:p>
          <a:p>
            <a:pPr eaLnBrk="1" hangingPunct="1">
              <a:buFontTx/>
              <a:buChar char="•"/>
            </a:pPr>
            <a:r>
              <a:rPr lang="en-US" sz="2400">
                <a:solidFill>
                  <a:srgbClr val="9900CC"/>
                </a:solidFill>
              </a:rPr>
              <a:t>Final angle:</a:t>
            </a:r>
          </a:p>
          <a:p>
            <a:pPr eaLnBrk="1" hangingPunct="1">
              <a:buFontTx/>
              <a:buChar char="•"/>
            </a:pPr>
            <a:r>
              <a:rPr lang="en-US" sz="2400">
                <a:solidFill>
                  <a:srgbClr val="FF0000"/>
                </a:solidFill>
                <a:sym typeface="Symbol" pitchFamily="18" charset="2"/>
              </a:rPr>
              <a:t>The objective lens is made as large as possible</a:t>
            </a:r>
          </a:p>
          <a:p>
            <a:pPr lvl="1" eaLnBrk="1" hangingPunct="1">
              <a:buFontTx/>
              <a:buChar char="•"/>
            </a:pPr>
            <a:r>
              <a:rPr lang="en-US" sz="2400">
                <a:solidFill>
                  <a:srgbClr val="FF0000"/>
                </a:solidFill>
                <a:sym typeface="Symbol" pitchFamily="18" charset="2"/>
              </a:rPr>
              <a:t>To gather as much light as possible</a:t>
            </a:r>
          </a:p>
          <a:p>
            <a:pPr eaLnBrk="1" hangingPunct="1">
              <a:buFontTx/>
              <a:buChar char="•"/>
            </a:pPr>
            <a:r>
              <a:rPr lang="en-US" sz="2400">
                <a:solidFill>
                  <a:srgbClr val="FF0000"/>
                </a:solidFill>
                <a:sym typeface="Symbol" pitchFamily="18" charset="2"/>
              </a:rPr>
              <a:t>In modern telescopes, a mirror replaces the objective lens</a:t>
            </a:r>
          </a:p>
          <a:p>
            <a:pPr eaLnBrk="1" hangingPunct="1">
              <a:buFontTx/>
              <a:buChar char="•"/>
            </a:pPr>
            <a:r>
              <a:rPr lang="en-US" sz="2400">
                <a:solidFill>
                  <a:srgbClr val="FF0000"/>
                </a:solidFill>
                <a:sym typeface="Symbol" pitchFamily="18" charset="2"/>
              </a:rPr>
              <a:t>Ultimately, </a:t>
            </a:r>
            <a:r>
              <a:rPr lang="en-US" sz="2400" i="1">
                <a:solidFill>
                  <a:srgbClr val="FF0000"/>
                </a:solidFill>
                <a:sym typeface="Symbol" pitchFamily="18" charset="2"/>
              </a:rPr>
              <a:t>diffraction</a:t>
            </a:r>
            <a:r>
              <a:rPr lang="en-US" sz="2400">
                <a:solidFill>
                  <a:srgbClr val="FF0000"/>
                </a:solidFill>
                <a:sym typeface="Symbol" pitchFamily="18" charset="2"/>
              </a:rPr>
              <a:t> limits the magnification (more later)</a:t>
            </a:r>
          </a:p>
          <a:p>
            <a:pPr lvl="1" eaLnBrk="1" hangingPunct="1">
              <a:buFontTx/>
              <a:buChar char="•"/>
            </a:pPr>
            <a:r>
              <a:rPr lang="en-US" sz="2400">
                <a:solidFill>
                  <a:srgbClr val="FF0000"/>
                </a:solidFill>
                <a:sym typeface="Symbol" pitchFamily="18" charset="2"/>
              </a:rPr>
              <a:t>Another reason to make the objective mirror as big as possible</a:t>
            </a:r>
          </a:p>
        </p:txBody>
      </p:sp>
      <p:grpSp>
        <p:nvGrpSpPr>
          <p:cNvPr id="75784" name="Group 13"/>
          <p:cNvGrpSpPr>
            <a:grpSpLocks/>
          </p:cNvGrpSpPr>
          <p:nvPr/>
        </p:nvGrpSpPr>
        <p:grpSpPr bwMode="auto">
          <a:xfrm>
            <a:off x="7645400" y="3048000"/>
            <a:ext cx="203200" cy="762000"/>
            <a:chOff x="3024" y="528"/>
            <a:chExt cx="288" cy="1104"/>
          </a:xfrm>
        </p:grpSpPr>
        <p:sp>
          <p:nvSpPr>
            <p:cNvPr id="926734" name="Freeform 14"/>
            <p:cNvSpPr>
              <a:spLocks/>
            </p:cNvSpPr>
            <p:nvPr/>
          </p:nvSpPr>
          <p:spPr bwMode="auto">
            <a:xfrm>
              <a:off x="3024" y="528"/>
              <a:ext cx="144" cy="1104"/>
            </a:xfrm>
            <a:custGeom>
              <a:avLst/>
              <a:gdLst>
                <a:gd name="T0" fmla="*/ 192 w 192"/>
                <a:gd name="T1" fmla="*/ 0 h 1104"/>
                <a:gd name="T2" fmla="*/ 0 w 192"/>
                <a:gd name="T3" fmla="*/ 576 h 1104"/>
                <a:gd name="T4" fmla="*/ 192 w 192"/>
                <a:gd name="T5" fmla="*/ 1104 h 1104"/>
              </a:gdLst>
              <a:ahLst/>
              <a:cxnLst>
                <a:cxn ang="0">
                  <a:pos x="T0" y="T1"/>
                </a:cxn>
                <a:cxn ang="0">
                  <a:pos x="T2" y="T3"/>
                </a:cxn>
                <a:cxn ang="0">
                  <a:pos x="T4" y="T5"/>
                </a:cxn>
              </a:cxnLst>
              <a:rect l="0" t="0" r="r" b="b"/>
              <a:pathLst>
                <a:path w="192" h="1104">
                  <a:moveTo>
                    <a:pt x="192" y="0"/>
                  </a:moveTo>
                  <a:cubicBezTo>
                    <a:pt x="96" y="196"/>
                    <a:pt x="0" y="392"/>
                    <a:pt x="0" y="576"/>
                  </a:cubicBezTo>
                  <a:cubicBezTo>
                    <a:pt x="0" y="760"/>
                    <a:pt x="96" y="932"/>
                    <a:pt x="192" y="1104"/>
                  </a:cubicBezTo>
                </a:path>
              </a:pathLst>
            </a:custGeom>
            <a:gradFill rotWithShape="1">
              <a:gsLst>
                <a:gs pos="0">
                  <a:schemeClr val="hlink"/>
                </a:gs>
                <a:gs pos="50000">
                  <a:srgbClr val="CCFFFF"/>
                </a:gs>
                <a:gs pos="100000">
                  <a:schemeClr va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926735" name="Freeform 15"/>
            <p:cNvSpPr>
              <a:spLocks/>
            </p:cNvSpPr>
            <p:nvPr/>
          </p:nvSpPr>
          <p:spPr bwMode="auto">
            <a:xfrm flipH="1">
              <a:off x="3168" y="528"/>
              <a:ext cx="144" cy="1104"/>
            </a:xfrm>
            <a:custGeom>
              <a:avLst/>
              <a:gdLst>
                <a:gd name="T0" fmla="*/ 192 w 192"/>
                <a:gd name="T1" fmla="*/ 0 h 1104"/>
                <a:gd name="T2" fmla="*/ 0 w 192"/>
                <a:gd name="T3" fmla="*/ 576 h 1104"/>
                <a:gd name="T4" fmla="*/ 192 w 192"/>
                <a:gd name="T5" fmla="*/ 1104 h 1104"/>
              </a:gdLst>
              <a:ahLst/>
              <a:cxnLst>
                <a:cxn ang="0">
                  <a:pos x="T0" y="T1"/>
                </a:cxn>
                <a:cxn ang="0">
                  <a:pos x="T2" y="T3"/>
                </a:cxn>
                <a:cxn ang="0">
                  <a:pos x="T4" y="T5"/>
                </a:cxn>
              </a:cxnLst>
              <a:rect l="0" t="0" r="r" b="b"/>
              <a:pathLst>
                <a:path w="192" h="1104">
                  <a:moveTo>
                    <a:pt x="192" y="0"/>
                  </a:moveTo>
                  <a:cubicBezTo>
                    <a:pt x="96" y="196"/>
                    <a:pt x="0" y="392"/>
                    <a:pt x="0" y="576"/>
                  </a:cubicBezTo>
                  <a:cubicBezTo>
                    <a:pt x="0" y="760"/>
                    <a:pt x="96" y="932"/>
                    <a:pt x="192" y="1104"/>
                  </a:cubicBezTo>
                </a:path>
              </a:pathLst>
            </a:custGeom>
            <a:gradFill rotWithShape="1">
              <a:gsLst>
                <a:gs pos="0">
                  <a:schemeClr val="hlink"/>
                </a:gs>
                <a:gs pos="50000">
                  <a:srgbClr val="CCFFFF"/>
                </a:gs>
                <a:gs pos="100000">
                  <a:schemeClr va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grpSp>
      <p:sp>
        <p:nvSpPr>
          <p:cNvPr id="75785" name="Oval 16"/>
          <p:cNvSpPr>
            <a:spLocks noChangeArrowheads="1"/>
          </p:cNvSpPr>
          <p:nvPr/>
        </p:nvSpPr>
        <p:spPr bwMode="auto">
          <a:xfrm>
            <a:off x="7188200" y="3390900"/>
            <a:ext cx="96838" cy="76200"/>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86" name="Text Box 18"/>
          <p:cNvSpPr txBox="1">
            <a:spLocks noChangeArrowheads="1"/>
          </p:cNvSpPr>
          <p:nvPr/>
        </p:nvSpPr>
        <p:spPr bwMode="auto">
          <a:xfrm>
            <a:off x="6934200" y="29718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spcBef>
                <a:spcPct val="50000"/>
              </a:spcBef>
            </a:pPr>
            <a:r>
              <a:rPr lang="en-US" sz="2400" b="1" i="1">
                <a:solidFill>
                  <a:schemeClr val="tx1"/>
                </a:solidFill>
                <a:sym typeface="Symbol" pitchFamily="18" charset="2"/>
              </a:rPr>
              <a:t>F</a:t>
            </a:r>
          </a:p>
        </p:txBody>
      </p:sp>
      <p:grpSp>
        <p:nvGrpSpPr>
          <p:cNvPr id="75787" name="Group 20"/>
          <p:cNvGrpSpPr>
            <a:grpSpLocks/>
          </p:cNvGrpSpPr>
          <p:nvPr/>
        </p:nvGrpSpPr>
        <p:grpSpPr bwMode="auto">
          <a:xfrm flipH="1">
            <a:off x="7848600" y="3276600"/>
            <a:ext cx="533400" cy="304800"/>
            <a:chOff x="528" y="1632"/>
            <a:chExt cx="336" cy="192"/>
          </a:xfrm>
        </p:grpSpPr>
        <p:sp>
          <p:nvSpPr>
            <p:cNvPr id="75806" name="Line 21"/>
            <p:cNvSpPr>
              <a:spLocks noChangeShapeType="1"/>
            </p:cNvSpPr>
            <p:nvPr/>
          </p:nvSpPr>
          <p:spPr bwMode="auto">
            <a:xfrm flipV="1">
              <a:off x="528" y="1632"/>
              <a:ext cx="336"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07" name="Line 22"/>
            <p:cNvSpPr>
              <a:spLocks noChangeShapeType="1"/>
            </p:cNvSpPr>
            <p:nvPr/>
          </p:nvSpPr>
          <p:spPr bwMode="auto">
            <a:xfrm>
              <a:off x="528" y="1728"/>
              <a:ext cx="336"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08" name="Arc 23"/>
            <p:cNvSpPr>
              <a:spLocks/>
            </p:cNvSpPr>
            <p:nvPr/>
          </p:nvSpPr>
          <p:spPr bwMode="auto">
            <a:xfrm>
              <a:off x="736" y="1648"/>
              <a:ext cx="96" cy="154"/>
            </a:xfrm>
            <a:custGeom>
              <a:avLst/>
              <a:gdLst>
                <a:gd name="T0" fmla="*/ 66 w 21600"/>
                <a:gd name="T1" fmla="*/ 0 h 29524"/>
                <a:gd name="T2" fmla="*/ 74 w 21600"/>
                <a:gd name="T3" fmla="*/ 154 h 29524"/>
                <a:gd name="T4" fmla="*/ 0 w 21600"/>
                <a:gd name="T5" fmla="*/ 82 h 29524"/>
                <a:gd name="T6" fmla="*/ 0 60000 65536"/>
                <a:gd name="T7" fmla="*/ 0 60000 65536"/>
                <a:gd name="T8" fmla="*/ 0 60000 65536"/>
              </a:gdLst>
              <a:ahLst/>
              <a:cxnLst>
                <a:cxn ang="T6">
                  <a:pos x="T0" y="T1"/>
                </a:cxn>
                <a:cxn ang="T7">
                  <a:pos x="T2" y="T3"/>
                </a:cxn>
                <a:cxn ang="T8">
                  <a:pos x="T4" y="T5"/>
                </a:cxn>
              </a:cxnLst>
              <a:rect l="0" t="0" r="r" b="b"/>
              <a:pathLst>
                <a:path w="21600" h="29524" fill="none" extrusionOk="0">
                  <a:moveTo>
                    <a:pt x="14850" y="0"/>
                  </a:moveTo>
                  <a:cubicBezTo>
                    <a:pt x="19159" y="4079"/>
                    <a:pt x="21600" y="9751"/>
                    <a:pt x="21600" y="15685"/>
                  </a:cubicBezTo>
                  <a:cubicBezTo>
                    <a:pt x="21600" y="20743"/>
                    <a:pt x="19824" y="25640"/>
                    <a:pt x="16584" y="29524"/>
                  </a:cubicBezTo>
                </a:path>
                <a:path w="21600" h="29524" stroke="0" extrusionOk="0">
                  <a:moveTo>
                    <a:pt x="14850" y="0"/>
                  </a:moveTo>
                  <a:cubicBezTo>
                    <a:pt x="19159" y="4079"/>
                    <a:pt x="21600" y="9751"/>
                    <a:pt x="21600" y="15685"/>
                  </a:cubicBezTo>
                  <a:cubicBezTo>
                    <a:pt x="21600" y="20743"/>
                    <a:pt x="19824" y="25640"/>
                    <a:pt x="16584" y="29524"/>
                  </a:cubicBezTo>
                  <a:lnTo>
                    <a:pt x="0" y="15685"/>
                  </a:lnTo>
                  <a:lnTo>
                    <a:pt x="14850" y="0"/>
                  </a:lnTo>
                  <a:close/>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09" name="Oval 24"/>
            <p:cNvSpPr>
              <a:spLocks noChangeArrowheads="1"/>
            </p:cNvSpPr>
            <p:nvPr/>
          </p:nvSpPr>
          <p:spPr bwMode="auto">
            <a:xfrm>
              <a:off x="776" y="1680"/>
              <a:ext cx="48" cy="96"/>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5788" name="Line 26"/>
          <p:cNvSpPr>
            <a:spLocks noChangeShapeType="1"/>
          </p:cNvSpPr>
          <p:nvPr/>
        </p:nvSpPr>
        <p:spPr bwMode="auto">
          <a:xfrm>
            <a:off x="0" y="3429000"/>
            <a:ext cx="7620000" cy="0"/>
          </a:xfrm>
          <a:prstGeom prst="line">
            <a:avLst/>
          </a:prstGeom>
          <a:noFill/>
          <a:ln w="2857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6747" name="Line 27"/>
          <p:cNvSpPr>
            <a:spLocks noChangeShapeType="1"/>
          </p:cNvSpPr>
          <p:nvPr/>
        </p:nvSpPr>
        <p:spPr bwMode="auto">
          <a:xfrm flipH="1" flipV="1">
            <a:off x="0" y="3352800"/>
            <a:ext cx="7239000" cy="304800"/>
          </a:xfrm>
          <a:prstGeom prst="line">
            <a:avLst/>
          </a:prstGeom>
          <a:noFill/>
          <a:ln w="28575">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6749" name="Line 29"/>
          <p:cNvSpPr>
            <a:spLocks noChangeShapeType="1"/>
          </p:cNvSpPr>
          <p:nvPr/>
        </p:nvSpPr>
        <p:spPr bwMode="auto">
          <a:xfrm flipV="1">
            <a:off x="7162800" y="3429000"/>
            <a:ext cx="609600" cy="2286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91" name="Line 31"/>
          <p:cNvSpPr>
            <a:spLocks noChangeShapeType="1"/>
          </p:cNvSpPr>
          <p:nvPr/>
        </p:nvSpPr>
        <p:spPr bwMode="auto">
          <a:xfrm>
            <a:off x="2209800" y="2971800"/>
            <a:ext cx="5029200" cy="0"/>
          </a:xfrm>
          <a:prstGeom prst="line">
            <a:avLst/>
          </a:prstGeom>
          <a:noFill/>
          <a:ln w="28575">
            <a:solidFill>
              <a:schemeClr val="tx1"/>
            </a:solidFill>
            <a:prstDash val="sysDot"/>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92" name="Text Box 32"/>
          <p:cNvSpPr txBox="1">
            <a:spLocks noChangeArrowheads="1"/>
          </p:cNvSpPr>
          <p:nvPr/>
        </p:nvSpPr>
        <p:spPr bwMode="auto">
          <a:xfrm>
            <a:off x="4648200" y="25146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spcBef>
                <a:spcPct val="50000"/>
              </a:spcBef>
            </a:pPr>
            <a:r>
              <a:rPr lang="en-US" sz="2400" b="1" i="1">
                <a:solidFill>
                  <a:schemeClr val="tx1"/>
                </a:solidFill>
                <a:sym typeface="Symbol" pitchFamily="18" charset="2"/>
              </a:rPr>
              <a:t>f</a:t>
            </a:r>
            <a:r>
              <a:rPr lang="en-US" sz="2400" b="1" i="1" baseline="-25000">
                <a:solidFill>
                  <a:schemeClr val="tx1"/>
                </a:solidFill>
                <a:sym typeface="Symbol" pitchFamily="18" charset="2"/>
              </a:rPr>
              <a:t>o</a:t>
            </a:r>
            <a:endParaRPr lang="en-US" sz="2400" b="1" i="1">
              <a:solidFill>
                <a:schemeClr val="tx1"/>
              </a:solidFill>
              <a:sym typeface="Symbol" pitchFamily="18" charset="2"/>
            </a:endParaRPr>
          </a:p>
        </p:txBody>
      </p:sp>
      <p:sp>
        <p:nvSpPr>
          <p:cNvPr id="75793" name="Text Box 33"/>
          <p:cNvSpPr txBox="1">
            <a:spLocks noChangeArrowheads="1"/>
          </p:cNvSpPr>
          <p:nvPr/>
        </p:nvSpPr>
        <p:spPr bwMode="auto">
          <a:xfrm>
            <a:off x="7315200" y="24384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spcBef>
                <a:spcPct val="50000"/>
              </a:spcBef>
            </a:pPr>
            <a:r>
              <a:rPr lang="en-US" sz="2400" b="1" i="1">
                <a:solidFill>
                  <a:schemeClr val="tx1"/>
                </a:solidFill>
                <a:sym typeface="Symbol" pitchFamily="18" charset="2"/>
              </a:rPr>
              <a:t>f</a:t>
            </a:r>
            <a:r>
              <a:rPr lang="en-US" sz="2400" b="1" i="1" baseline="-25000">
                <a:solidFill>
                  <a:schemeClr val="tx1"/>
                </a:solidFill>
                <a:sym typeface="Symbol" pitchFamily="18" charset="2"/>
              </a:rPr>
              <a:t>e</a:t>
            </a:r>
            <a:endParaRPr lang="en-US" sz="2400" b="1" i="1">
              <a:solidFill>
                <a:schemeClr val="tx1"/>
              </a:solidFill>
              <a:sym typeface="Symbol" pitchFamily="18" charset="2"/>
            </a:endParaRPr>
          </a:p>
        </p:txBody>
      </p:sp>
      <p:sp>
        <p:nvSpPr>
          <p:cNvPr id="75794" name="Line 34"/>
          <p:cNvSpPr>
            <a:spLocks noChangeShapeType="1"/>
          </p:cNvSpPr>
          <p:nvPr/>
        </p:nvSpPr>
        <p:spPr bwMode="auto">
          <a:xfrm>
            <a:off x="7239000" y="2971800"/>
            <a:ext cx="457200" cy="0"/>
          </a:xfrm>
          <a:prstGeom prst="line">
            <a:avLst/>
          </a:prstGeom>
          <a:noFill/>
          <a:ln w="28575">
            <a:solidFill>
              <a:schemeClr val="tx1"/>
            </a:solidFill>
            <a:prstDash val="sysDot"/>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6755" name="Line 35"/>
          <p:cNvSpPr>
            <a:spLocks noChangeShapeType="1"/>
          </p:cNvSpPr>
          <p:nvPr/>
        </p:nvSpPr>
        <p:spPr bwMode="auto">
          <a:xfrm flipV="1">
            <a:off x="6172200" y="3657600"/>
            <a:ext cx="990600" cy="381000"/>
          </a:xfrm>
          <a:prstGeom prst="line">
            <a:avLst/>
          </a:prstGeom>
          <a:noFill/>
          <a:ln w="28575">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926763" name="Group 43"/>
          <p:cNvGrpSpPr>
            <a:grpSpLocks/>
          </p:cNvGrpSpPr>
          <p:nvPr/>
        </p:nvGrpSpPr>
        <p:grpSpPr bwMode="auto">
          <a:xfrm>
            <a:off x="3759200" y="3454400"/>
            <a:ext cx="1117600" cy="965200"/>
            <a:chOff x="2368" y="2176"/>
            <a:chExt cx="704" cy="608"/>
          </a:xfrm>
        </p:grpSpPr>
        <p:sp>
          <p:nvSpPr>
            <p:cNvPr id="75804" name="Freeform 37"/>
            <p:cNvSpPr>
              <a:spLocks/>
            </p:cNvSpPr>
            <p:nvPr/>
          </p:nvSpPr>
          <p:spPr bwMode="auto">
            <a:xfrm>
              <a:off x="2368" y="2176"/>
              <a:ext cx="432" cy="400"/>
            </a:xfrm>
            <a:custGeom>
              <a:avLst/>
              <a:gdLst>
                <a:gd name="T0" fmla="*/ 0 w 432"/>
                <a:gd name="T1" fmla="*/ 16 h 400"/>
                <a:gd name="T2" fmla="*/ 288 w 432"/>
                <a:gd name="T3" fmla="*/ 64 h 400"/>
                <a:gd name="T4" fmla="*/ 432 w 432"/>
                <a:gd name="T5" fmla="*/ 400 h 400"/>
                <a:gd name="T6" fmla="*/ 0 60000 65536"/>
                <a:gd name="T7" fmla="*/ 0 60000 65536"/>
                <a:gd name="T8" fmla="*/ 0 60000 65536"/>
              </a:gdLst>
              <a:ahLst/>
              <a:cxnLst>
                <a:cxn ang="T6">
                  <a:pos x="T0" y="T1"/>
                </a:cxn>
                <a:cxn ang="T7">
                  <a:pos x="T2" y="T3"/>
                </a:cxn>
                <a:cxn ang="T8">
                  <a:pos x="T4" y="T5"/>
                </a:cxn>
              </a:cxnLst>
              <a:rect l="0" t="0" r="r" b="b"/>
              <a:pathLst>
                <a:path w="432" h="400">
                  <a:moveTo>
                    <a:pt x="0" y="16"/>
                  </a:moveTo>
                  <a:cubicBezTo>
                    <a:pt x="108" y="8"/>
                    <a:pt x="216" y="0"/>
                    <a:pt x="288" y="64"/>
                  </a:cubicBezTo>
                  <a:cubicBezTo>
                    <a:pt x="360" y="128"/>
                    <a:pt x="396" y="264"/>
                    <a:pt x="432" y="400"/>
                  </a:cubicBezTo>
                </a:path>
              </a:pathLst>
            </a:custGeom>
            <a:noFill/>
            <a:ln w="28575" cmpd="sng">
              <a:solidFill>
                <a:schemeClr val="tx1"/>
              </a:solidFill>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05" name="Text Box 38"/>
            <p:cNvSpPr txBox="1">
              <a:spLocks noChangeArrowheads="1"/>
            </p:cNvSpPr>
            <p:nvPr/>
          </p:nvSpPr>
          <p:spPr bwMode="auto">
            <a:xfrm>
              <a:off x="2688" y="2496"/>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spcBef>
                  <a:spcPct val="50000"/>
                </a:spcBef>
              </a:pPr>
              <a:r>
                <a:rPr lang="en-US" sz="2400" b="1" i="1">
                  <a:solidFill>
                    <a:schemeClr val="tx1"/>
                  </a:solidFill>
                  <a:sym typeface="Symbol" pitchFamily="18" charset="2"/>
                </a:rPr>
                <a:t></a:t>
              </a:r>
              <a:r>
                <a:rPr lang="en-US" sz="2400" b="1" baseline="-25000">
                  <a:solidFill>
                    <a:schemeClr val="tx1"/>
                  </a:solidFill>
                  <a:sym typeface="Symbol" pitchFamily="18" charset="2"/>
                </a:rPr>
                <a:t>0</a:t>
              </a:r>
              <a:endParaRPr lang="en-US" sz="2400" b="1" i="1">
                <a:solidFill>
                  <a:schemeClr val="tx1"/>
                </a:solidFill>
                <a:sym typeface="Symbol" pitchFamily="18" charset="2"/>
              </a:endParaRPr>
            </a:p>
          </p:txBody>
        </p:sp>
      </p:grpSp>
      <p:grpSp>
        <p:nvGrpSpPr>
          <p:cNvPr id="926768" name="Group 48"/>
          <p:cNvGrpSpPr>
            <a:grpSpLocks/>
          </p:cNvGrpSpPr>
          <p:nvPr/>
        </p:nvGrpSpPr>
        <p:grpSpPr bwMode="auto">
          <a:xfrm>
            <a:off x="7086600" y="3479800"/>
            <a:ext cx="609600" cy="1016000"/>
            <a:chOff x="4464" y="2192"/>
            <a:chExt cx="384" cy="640"/>
          </a:xfrm>
        </p:grpSpPr>
        <p:sp>
          <p:nvSpPr>
            <p:cNvPr id="75802" name="Text Box 39"/>
            <p:cNvSpPr txBox="1">
              <a:spLocks noChangeArrowheads="1"/>
            </p:cNvSpPr>
            <p:nvPr/>
          </p:nvSpPr>
          <p:spPr bwMode="auto">
            <a:xfrm>
              <a:off x="4464" y="2544"/>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spcBef>
                  <a:spcPct val="50000"/>
                </a:spcBef>
              </a:pPr>
              <a:r>
                <a:rPr lang="en-US" sz="2400" b="1" i="1">
                  <a:solidFill>
                    <a:schemeClr val="tx1"/>
                  </a:solidFill>
                  <a:sym typeface="Symbol" pitchFamily="18" charset="2"/>
                </a:rPr>
                <a:t></a:t>
              </a:r>
            </a:p>
          </p:txBody>
        </p:sp>
        <p:sp>
          <p:nvSpPr>
            <p:cNvPr id="75803" name="Freeform 41"/>
            <p:cNvSpPr>
              <a:spLocks/>
            </p:cNvSpPr>
            <p:nvPr/>
          </p:nvSpPr>
          <p:spPr bwMode="auto">
            <a:xfrm>
              <a:off x="4560" y="2192"/>
              <a:ext cx="144" cy="400"/>
            </a:xfrm>
            <a:custGeom>
              <a:avLst/>
              <a:gdLst>
                <a:gd name="T0" fmla="*/ 0 w 144"/>
                <a:gd name="T1" fmla="*/ 400 h 400"/>
                <a:gd name="T2" fmla="*/ 48 w 144"/>
                <a:gd name="T3" fmla="*/ 64 h 400"/>
                <a:gd name="T4" fmla="*/ 144 w 144"/>
                <a:gd name="T5" fmla="*/ 16 h 400"/>
                <a:gd name="T6" fmla="*/ 0 60000 65536"/>
                <a:gd name="T7" fmla="*/ 0 60000 65536"/>
                <a:gd name="T8" fmla="*/ 0 60000 65536"/>
              </a:gdLst>
              <a:ahLst/>
              <a:cxnLst>
                <a:cxn ang="T6">
                  <a:pos x="T0" y="T1"/>
                </a:cxn>
                <a:cxn ang="T7">
                  <a:pos x="T2" y="T3"/>
                </a:cxn>
                <a:cxn ang="T8">
                  <a:pos x="T4" y="T5"/>
                </a:cxn>
              </a:cxnLst>
              <a:rect l="0" t="0" r="r" b="b"/>
              <a:pathLst>
                <a:path w="144" h="400">
                  <a:moveTo>
                    <a:pt x="0" y="400"/>
                  </a:moveTo>
                  <a:cubicBezTo>
                    <a:pt x="12" y="264"/>
                    <a:pt x="24" y="128"/>
                    <a:pt x="48" y="64"/>
                  </a:cubicBezTo>
                  <a:cubicBezTo>
                    <a:pt x="72" y="0"/>
                    <a:pt x="108" y="8"/>
                    <a:pt x="144" y="16"/>
                  </a:cubicBezTo>
                </a:path>
              </a:pathLst>
            </a:custGeom>
            <a:noFill/>
            <a:ln w="28575"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aphicFrame>
        <p:nvGraphicFramePr>
          <p:cNvPr id="926764" name="Object 44"/>
          <p:cNvGraphicFramePr>
            <a:graphicFrameLocks noChangeAspect="1"/>
          </p:cNvGraphicFramePr>
          <p:nvPr/>
        </p:nvGraphicFramePr>
        <p:xfrm>
          <a:off x="2514600" y="4114800"/>
          <a:ext cx="1590675" cy="501650"/>
        </p:xfrm>
        <a:graphic>
          <a:graphicData uri="http://schemas.openxmlformats.org/presentationml/2006/ole">
            <mc:AlternateContent xmlns:mc="http://schemas.openxmlformats.org/markup-compatibility/2006">
              <mc:Choice xmlns:v="urn:schemas-microsoft-com:vml" Requires="v">
                <p:oleObj spid="_x0000_s76288" name="Equation" r:id="rId3" imgW="647700" imgH="228600" progId="Equation.DSMT4">
                  <p:embed/>
                </p:oleObj>
              </mc:Choice>
              <mc:Fallback>
                <p:oleObj name="Equation" r:id="rId3" imgW="647700" imgH="228600" progId="Equation.DSMT4">
                  <p:embed/>
                  <p:pic>
                    <p:nvPicPr>
                      <p:cNvPr id="0" name="Object 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4114800"/>
                        <a:ext cx="1590675"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9900"/>
                            </a:solidFill>
                            <a:prstDash val="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6765" name="Object 45"/>
          <p:cNvGraphicFramePr>
            <a:graphicFrameLocks noChangeAspect="1"/>
          </p:cNvGraphicFramePr>
          <p:nvPr/>
        </p:nvGraphicFramePr>
        <p:xfrm>
          <a:off x="2514600" y="4572000"/>
          <a:ext cx="1465263" cy="501650"/>
        </p:xfrm>
        <a:graphic>
          <a:graphicData uri="http://schemas.openxmlformats.org/presentationml/2006/ole">
            <mc:AlternateContent xmlns:mc="http://schemas.openxmlformats.org/markup-compatibility/2006">
              <mc:Choice xmlns:v="urn:schemas-microsoft-com:vml" Requires="v">
                <p:oleObj spid="_x0000_s76289" name="Equation" r:id="rId5" imgW="596900" imgH="228600" progId="Equation.DSMT4">
                  <p:embed/>
                </p:oleObj>
              </mc:Choice>
              <mc:Fallback>
                <p:oleObj name="Equation" r:id="rId5" imgW="596900" imgH="228600" progId="Equation.DSMT4">
                  <p:embed/>
                  <p:pic>
                    <p:nvPicPr>
                      <p:cNvPr id="0" name="Object 4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4572000"/>
                        <a:ext cx="1465263"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9900"/>
                            </a:solidFill>
                            <a:prstDash val="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6766" name="Object 46"/>
          <p:cNvGraphicFramePr>
            <a:graphicFrameLocks noChangeAspect="1"/>
          </p:cNvGraphicFramePr>
          <p:nvPr/>
        </p:nvGraphicFramePr>
        <p:xfrm>
          <a:off x="4876800" y="4191000"/>
          <a:ext cx="1433513" cy="501650"/>
        </p:xfrm>
        <a:graphic>
          <a:graphicData uri="http://schemas.openxmlformats.org/presentationml/2006/ole">
            <mc:AlternateContent xmlns:mc="http://schemas.openxmlformats.org/markup-compatibility/2006">
              <mc:Choice xmlns:v="urn:schemas-microsoft-com:vml" Requires="v">
                <p:oleObj spid="_x0000_s76290" name="Equation" r:id="rId7" imgW="583947" imgH="228501" progId="Equation.DSMT4">
                  <p:embed/>
                </p:oleObj>
              </mc:Choice>
              <mc:Fallback>
                <p:oleObj name="Equation" r:id="rId7" imgW="583947" imgH="228501" progId="Equation.DSMT4">
                  <p:embed/>
                  <p:pic>
                    <p:nvPicPr>
                      <p:cNvPr id="0" name="Object 4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6800" y="4191000"/>
                        <a:ext cx="1433513"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9900"/>
                            </a:solidFill>
                            <a:prstDash val="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6767" name="Object 47"/>
          <p:cNvGraphicFramePr>
            <a:graphicFrameLocks noChangeAspect="1"/>
          </p:cNvGraphicFramePr>
          <p:nvPr/>
        </p:nvGraphicFramePr>
        <p:xfrm>
          <a:off x="7391400" y="4495800"/>
          <a:ext cx="1622425" cy="501650"/>
        </p:xfrm>
        <a:graphic>
          <a:graphicData uri="http://schemas.openxmlformats.org/presentationml/2006/ole">
            <mc:AlternateContent xmlns:mc="http://schemas.openxmlformats.org/markup-compatibility/2006">
              <mc:Choice xmlns:v="urn:schemas-microsoft-com:vml" Requires="v">
                <p:oleObj spid="_x0000_s76291" name="Equation" r:id="rId9" imgW="660400" imgH="228600" progId="Equation.DSMT4">
                  <p:embed/>
                </p:oleObj>
              </mc:Choice>
              <mc:Fallback>
                <p:oleObj name="Equation" r:id="rId9" imgW="660400" imgH="228600" progId="Equation.DSMT4">
                  <p:embed/>
                  <p:pic>
                    <p:nvPicPr>
                      <p:cNvPr id="0" name="Object 4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91400" y="4495800"/>
                        <a:ext cx="1622425" cy="501650"/>
                      </a:xfrm>
                      <a:prstGeom prst="rect">
                        <a:avLst/>
                      </a:prstGeom>
                      <a:noFill/>
                      <a:ln w="28575">
                        <a:solidFill>
                          <a:srgbClr val="FF0000"/>
                        </a:solid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6729">
                                            <p:txEl>
                                              <p:pRg st="0" end="0"/>
                                            </p:txEl>
                                          </p:spTgt>
                                        </p:tgtEl>
                                        <p:attrNameLst>
                                          <p:attrName>style.visibility</p:attrName>
                                        </p:attrNameLst>
                                      </p:cBhvr>
                                      <p:to>
                                        <p:strVal val="visible"/>
                                      </p:to>
                                    </p:set>
                                    <p:anim calcmode="lin" valueType="num">
                                      <p:cBhvr additive="base">
                                        <p:cTn id="7" dur="500" fill="hold"/>
                                        <p:tgtEl>
                                          <p:spTgt spid="92672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2672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26729">
                                            <p:txEl>
                                              <p:pRg st="1" end="1"/>
                                            </p:txEl>
                                          </p:spTgt>
                                        </p:tgtEl>
                                        <p:attrNameLst>
                                          <p:attrName>style.visibility</p:attrName>
                                        </p:attrNameLst>
                                      </p:cBhvr>
                                      <p:to>
                                        <p:strVal val="visible"/>
                                      </p:to>
                                    </p:set>
                                    <p:anim calcmode="lin" valueType="num">
                                      <p:cBhvr additive="base">
                                        <p:cTn id="13" dur="500" fill="hold"/>
                                        <p:tgtEl>
                                          <p:spTgt spid="92672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26729">
                                            <p:txEl>
                                              <p:pRg st="1" end="1"/>
                                            </p:txEl>
                                          </p:spTgt>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926747"/>
                                        </p:tgtEl>
                                        <p:attrNameLst>
                                          <p:attrName>style.visibility</p:attrName>
                                        </p:attrNameLst>
                                      </p:cBhvr>
                                      <p:to>
                                        <p:strVal val="visible"/>
                                      </p:to>
                                    </p:set>
                                    <p:animEffect transition="in" filter="wipe(left)">
                                      <p:cBhvr>
                                        <p:cTn id="18" dur="500"/>
                                        <p:tgtEl>
                                          <p:spTgt spid="926747"/>
                                        </p:tgtEl>
                                      </p:cBhvr>
                                    </p:animEffect>
                                  </p:childTnLst>
                                </p:cTn>
                              </p:par>
                            </p:childTnLst>
                          </p:cTn>
                        </p:par>
                        <p:par>
                          <p:cTn id="19" fill="hold" nodeType="afterGroup">
                            <p:stCondLst>
                              <p:cond delay="1000"/>
                            </p:stCondLst>
                            <p:childTnLst>
                              <p:par>
                                <p:cTn id="20" presetID="9" presetClass="entr" presetSubtype="0" fill="hold" grpId="0" nodeType="afterEffect">
                                  <p:stCondLst>
                                    <p:cond delay="0"/>
                                  </p:stCondLst>
                                  <p:childTnLst>
                                    <p:set>
                                      <p:cBhvr>
                                        <p:cTn id="21" dur="1" fill="hold">
                                          <p:stCondLst>
                                            <p:cond delay="0"/>
                                          </p:stCondLst>
                                        </p:cTn>
                                        <p:tgtEl>
                                          <p:spTgt spid="926730"/>
                                        </p:tgtEl>
                                        <p:attrNameLst>
                                          <p:attrName>style.visibility</p:attrName>
                                        </p:attrNameLst>
                                      </p:cBhvr>
                                      <p:to>
                                        <p:strVal val="visible"/>
                                      </p:to>
                                    </p:set>
                                    <p:animEffect transition="in" filter="dissolve">
                                      <p:cBhvr>
                                        <p:cTn id="22" dur="500"/>
                                        <p:tgtEl>
                                          <p:spTgt spid="92673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926729">
                                            <p:txEl>
                                              <p:pRg st="2" end="2"/>
                                            </p:txEl>
                                          </p:spTgt>
                                        </p:tgtEl>
                                        <p:attrNameLst>
                                          <p:attrName>style.visibility</p:attrName>
                                        </p:attrNameLst>
                                      </p:cBhvr>
                                      <p:to>
                                        <p:strVal val="visible"/>
                                      </p:to>
                                    </p:set>
                                    <p:anim calcmode="lin" valueType="num">
                                      <p:cBhvr additive="base">
                                        <p:cTn id="27" dur="500" fill="hold"/>
                                        <p:tgtEl>
                                          <p:spTgt spid="926729">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926729">
                                            <p:txEl>
                                              <p:pRg st="2" end="2"/>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926749"/>
                                        </p:tgtEl>
                                        <p:attrNameLst>
                                          <p:attrName>style.visibility</p:attrName>
                                        </p:attrNameLst>
                                      </p:cBhvr>
                                      <p:to>
                                        <p:strVal val="visible"/>
                                      </p:to>
                                    </p:set>
                                    <p:animEffect transition="in" filter="wipe(left)">
                                      <p:cBhvr>
                                        <p:cTn id="32" dur="500"/>
                                        <p:tgtEl>
                                          <p:spTgt spid="926749"/>
                                        </p:tgtEl>
                                      </p:cBhvr>
                                    </p:animEffect>
                                  </p:childTnLst>
                                </p:cTn>
                              </p:par>
                            </p:childTnLst>
                          </p:cTn>
                        </p:par>
                        <p:par>
                          <p:cTn id="33" fill="hold" nodeType="afterGroup">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926755"/>
                                        </p:tgtEl>
                                        <p:attrNameLst>
                                          <p:attrName>style.visibility</p:attrName>
                                        </p:attrNameLst>
                                      </p:cBhvr>
                                      <p:to>
                                        <p:strVal val="visible"/>
                                      </p:to>
                                    </p:set>
                                    <p:animEffect transition="in" filter="wipe(left)">
                                      <p:cBhvr>
                                        <p:cTn id="36" dur="500"/>
                                        <p:tgtEl>
                                          <p:spTgt spid="92675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926731">
                                            <p:txEl>
                                              <p:pRg st="0" end="0"/>
                                            </p:txEl>
                                          </p:spTgt>
                                        </p:tgtEl>
                                        <p:attrNameLst>
                                          <p:attrName>style.visibility</p:attrName>
                                        </p:attrNameLst>
                                      </p:cBhvr>
                                      <p:to>
                                        <p:strVal val="visible"/>
                                      </p:to>
                                    </p:set>
                                    <p:anim calcmode="lin" valueType="num">
                                      <p:cBhvr additive="base">
                                        <p:cTn id="41" dur="500" fill="hold"/>
                                        <p:tgtEl>
                                          <p:spTgt spid="926731">
                                            <p:txEl>
                                              <p:pRg st="0" end="0"/>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926731">
                                            <p:txEl>
                                              <p:pRg st="0" end="0"/>
                                            </p:txEl>
                                          </p:spTgt>
                                        </p:tgtEl>
                                        <p:attrNameLst>
                                          <p:attrName>ppt_y</p:attrName>
                                        </p:attrNameLst>
                                      </p:cBhvr>
                                      <p:tavLst>
                                        <p:tav tm="0">
                                          <p:val>
                                            <p:strVal val="#ppt_y"/>
                                          </p:val>
                                        </p:tav>
                                        <p:tav tm="100000">
                                          <p:val>
                                            <p:strVal val="#ppt_y"/>
                                          </p:val>
                                        </p:tav>
                                      </p:tavLst>
                                    </p:anim>
                                  </p:childTnLst>
                                </p:cTn>
                              </p:par>
                            </p:childTnLst>
                          </p:cTn>
                        </p:par>
                        <p:par>
                          <p:cTn id="43" fill="hold" nodeType="afterGroup">
                            <p:stCondLst>
                              <p:cond delay="500"/>
                            </p:stCondLst>
                            <p:childTnLst>
                              <p:par>
                                <p:cTn id="44" presetID="2" presetClass="entr" presetSubtype="8" fill="hold" grpId="0" nodeType="afterEffect">
                                  <p:stCondLst>
                                    <p:cond delay="0"/>
                                  </p:stCondLst>
                                  <p:childTnLst>
                                    <p:set>
                                      <p:cBhvr>
                                        <p:cTn id="45" dur="1" fill="hold">
                                          <p:stCondLst>
                                            <p:cond delay="0"/>
                                          </p:stCondLst>
                                        </p:cTn>
                                        <p:tgtEl>
                                          <p:spTgt spid="926731">
                                            <p:txEl>
                                              <p:pRg st="1" end="1"/>
                                            </p:txEl>
                                          </p:spTgt>
                                        </p:tgtEl>
                                        <p:attrNameLst>
                                          <p:attrName>style.visibility</p:attrName>
                                        </p:attrNameLst>
                                      </p:cBhvr>
                                      <p:to>
                                        <p:strVal val="visible"/>
                                      </p:to>
                                    </p:set>
                                    <p:anim calcmode="lin" valueType="num">
                                      <p:cBhvr additive="base">
                                        <p:cTn id="46" dur="500" fill="hold"/>
                                        <p:tgtEl>
                                          <p:spTgt spid="926731">
                                            <p:txEl>
                                              <p:pRg st="1" end="1"/>
                                            </p:txEl>
                                          </p:spTgt>
                                        </p:tgtEl>
                                        <p:attrNameLst>
                                          <p:attrName>ppt_x</p:attrName>
                                        </p:attrNameLst>
                                      </p:cBhvr>
                                      <p:tavLst>
                                        <p:tav tm="0">
                                          <p:val>
                                            <p:strVal val="0-#ppt_w/2"/>
                                          </p:val>
                                        </p:tav>
                                        <p:tav tm="100000">
                                          <p:val>
                                            <p:strVal val="#ppt_x"/>
                                          </p:val>
                                        </p:tav>
                                      </p:tavLst>
                                    </p:anim>
                                    <p:anim calcmode="lin" valueType="num">
                                      <p:cBhvr additive="base">
                                        <p:cTn id="47" dur="500" fill="hold"/>
                                        <p:tgtEl>
                                          <p:spTgt spid="926731">
                                            <p:txEl>
                                              <p:pRg st="1" end="1"/>
                                            </p:txEl>
                                          </p:spTgt>
                                        </p:tgtEl>
                                        <p:attrNameLst>
                                          <p:attrName>ppt_y</p:attrName>
                                        </p:attrNameLst>
                                      </p:cBhvr>
                                      <p:tavLst>
                                        <p:tav tm="0">
                                          <p:val>
                                            <p:strVal val="#ppt_y"/>
                                          </p:val>
                                        </p:tav>
                                        <p:tav tm="100000">
                                          <p:val>
                                            <p:strVal val="#ppt_y"/>
                                          </p:val>
                                        </p:tav>
                                      </p:tavLst>
                                    </p:anim>
                                  </p:childTnLst>
                                </p:cTn>
                              </p:par>
                            </p:childTnLst>
                          </p:cTn>
                        </p:par>
                        <p:par>
                          <p:cTn id="48" fill="hold" nodeType="afterGroup">
                            <p:stCondLst>
                              <p:cond delay="1000"/>
                            </p:stCondLst>
                            <p:childTnLst>
                              <p:par>
                                <p:cTn id="49" presetID="9" presetClass="entr" presetSubtype="0" fill="hold" nodeType="afterEffect">
                                  <p:stCondLst>
                                    <p:cond delay="0"/>
                                  </p:stCondLst>
                                  <p:childTnLst>
                                    <p:set>
                                      <p:cBhvr>
                                        <p:cTn id="50" dur="1" fill="hold">
                                          <p:stCondLst>
                                            <p:cond delay="0"/>
                                          </p:stCondLst>
                                        </p:cTn>
                                        <p:tgtEl>
                                          <p:spTgt spid="926763"/>
                                        </p:tgtEl>
                                        <p:attrNameLst>
                                          <p:attrName>style.visibility</p:attrName>
                                        </p:attrNameLst>
                                      </p:cBhvr>
                                      <p:to>
                                        <p:strVal val="visible"/>
                                      </p:to>
                                    </p:set>
                                    <p:animEffect transition="in" filter="dissolve">
                                      <p:cBhvr>
                                        <p:cTn id="51" dur="500"/>
                                        <p:tgtEl>
                                          <p:spTgt spid="926763"/>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nodeType="clickEffect">
                                  <p:stCondLst>
                                    <p:cond delay="0"/>
                                  </p:stCondLst>
                                  <p:childTnLst>
                                    <p:set>
                                      <p:cBhvr>
                                        <p:cTn id="55" dur="1" fill="hold">
                                          <p:stCondLst>
                                            <p:cond delay="0"/>
                                          </p:stCondLst>
                                        </p:cTn>
                                        <p:tgtEl>
                                          <p:spTgt spid="926764"/>
                                        </p:tgtEl>
                                        <p:attrNameLst>
                                          <p:attrName>style.visibility</p:attrName>
                                        </p:attrNameLst>
                                      </p:cBhvr>
                                      <p:to>
                                        <p:strVal val="visible"/>
                                      </p:to>
                                    </p:set>
                                    <p:animEffect transition="in" filter="wipe(left)">
                                      <p:cBhvr>
                                        <p:cTn id="56" dur="500"/>
                                        <p:tgtEl>
                                          <p:spTgt spid="926764"/>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926731">
                                            <p:txEl>
                                              <p:pRg st="2" end="2"/>
                                            </p:txEl>
                                          </p:spTgt>
                                        </p:tgtEl>
                                        <p:attrNameLst>
                                          <p:attrName>style.visibility</p:attrName>
                                        </p:attrNameLst>
                                      </p:cBhvr>
                                      <p:to>
                                        <p:strVal val="visible"/>
                                      </p:to>
                                    </p:set>
                                    <p:anim calcmode="lin" valueType="num">
                                      <p:cBhvr additive="base">
                                        <p:cTn id="61" dur="500" fill="hold"/>
                                        <p:tgtEl>
                                          <p:spTgt spid="926731">
                                            <p:txEl>
                                              <p:pRg st="2" end="2"/>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926731">
                                            <p:txEl>
                                              <p:pRg st="2" end="2"/>
                                            </p:txEl>
                                          </p:spTgt>
                                        </p:tgtEl>
                                        <p:attrNameLst>
                                          <p:attrName>ppt_y</p:attrName>
                                        </p:attrNameLst>
                                      </p:cBhvr>
                                      <p:tavLst>
                                        <p:tav tm="0">
                                          <p:val>
                                            <p:strVal val="#ppt_y"/>
                                          </p:val>
                                        </p:tav>
                                        <p:tav tm="100000">
                                          <p:val>
                                            <p:strVal val="#ppt_y"/>
                                          </p:val>
                                        </p:tav>
                                      </p:tavLst>
                                    </p:anim>
                                  </p:childTnLst>
                                </p:cTn>
                              </p:par>
                            </p:childTnLst>
                          </p:cTn>
                        </p:par>
                        <p:par>
                          <p:cTn id="63" fill="hold" nodeType="afterGroup">
                            <p:stCondLst>
                              <p:cond delay="500"/>
                            </p:stCondLst>
                            <p:childTnLst>
                              <p:par>
                                <p:cTn id="64" presetID="9" presetClass="entr" presetSubtype="0" fill="hold" nodeType="afterEffect">
                                  <p:stCondLst>
                                    <p:cond delay="0"/>
                                  </p:stCondLst>
                                  <p:childTnLst>
                                    <p:set>
                                      <p:cBhvr>
                                        <p:cTn id="65" dur="1" fill="hold">
                                          <p:stCondLst>
                                            <p:cond delay="0"/>
                                          </p:stCondLst>
                                        </p:cTn>
                                        <p:tgtEl>
                                          <p:spTgt spid="926768"/>
                                        </p:tgtEl>
                                        <p:attrNameLst>
                                          <p:attrName>style.visibility</p:attrName>
                                        </p:attrNameLst>
                                      </p:cBhvr>
                                      <p:to>
                                        <p:strVal val="visible"/>
                                      </p:to>
                                    </p:set>
                                    <p:animEffect transition="in" filter="dissolve">
                                      <p:cBhvr>
                                        <p:cTn id="66" dur="500"/>
                                        <p:tgtEl>
                                          <p:spTgt spid="926768"/>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nodeType="clickEffect">
                                  <p:stCondLst>
                                    <p:cond delay="0"/>
                                  </p:stCondLst>
                                  <p:childTnLst>
                                    <p:set>
                                      <p:cBhvr>
                                        <p:cTn id="70" dur="1" fill="hold">
                                          <p:stCondLst>
                                            <p:cond delay="0"/>
                                          </p:stCondLst>
                                        </p:cTn>
                                        <p:tgtEl>
                                          <p:spTgt spid="926765"/>
                                        </p:tgtEl>
                                        <p:attrNameLst>
                                          <p:attrName>style.visibility</p:attrName>
                                        </p:attrNameLst>
                                      </p:cBhvr>
                                      <p:to>
                                        <p:strVal val="visible"/>
                                      </p:to>
                                    </p:set>
                                    <p:animEffect transition="in" filter="wipe(left)">
                                      <p:cBhvr>
                                        <p:cTn id="71" dur="500"/>
                                        <p:tgtEl>
                                          <p:spTgt spid="926765"/>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8" fill="hold" nodeType="clickEffect">
                                  <p:stCondLst>
                                    <p:cond delay="0"/>
                                  </p:stCondLst>
                                  <p:childTnLst>
                                    <p:set>
                                      <p:cBhvr>
                                        <p:cTn id="75" dur="1" fill="hold">
                                          <p:stCondLst>
                                            <p:cond delay="0"/>
                                          </p:stCondLst>
                                        </p:cTn>
                                        <p:tgtEl>
                                          <p:spTgt spid="926766"/>
                                        </p:tgtEl>
                                        <p:attrNameLst>
                                          <p:attrName>style.visibility</p:attrName>
                                        </p:attrNameLst>
                                      </p:cBhvr>
                                      <p:to>
                                        <p:strVal val="visible"/>
                                      </p:to>
                                    </p:set>
                                    <p:animEffect transition="in" filter="wipe(left)">
                                      <p:cBhvr>
                                        <p:cTn id="76" dur="500"/>
                                        <p:tgtEl>
                                          <p:spTgt spid="926766"/>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8" fill="hold" nodeType="clickEffect">
                                  <p:stCondLst>
                                    <p:cond delay="0"/>
                                  </p:stCondLst>
                                  <p:childTnLst>
                                    <p:set>
                                      <p:cBhvr>
                                        <p:cTn id="80" dur="1" fill="hold">
                                          <p:stCondLst>
                                            <p:cond delay="0"/>
                                          </p:stCondLst>
                                        </p:cTn>
                                        <p:tgtEl>
                                          <p:spTgt spid="926767"/>
                                        </p:tgtEl>
                                        <p:attrNameLst>
                                          <p:attrName>style.visibility</p:attrName>
                                        </p:attrNameLst>
                                      </p:cBhvr>
                                      <p:to>
                                        <p:strVal val="visible"/>
                                      </p:to>
                                    </p:set>
                                    <p:animEffect transition="in" filter="wipe(left)">
                                      <p:cBhvr>
                                        <p:cTn id="81" dur="500"/>
                                        <p:tgtEl>
                                          <p:spTgt spid="926767"/>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2" presetClass="entr" presetSubtype="8" fill="hold" grpId="0" nodeType="clickEffect">
                                  <p:stCondLst>
                                    <p:cond delay="0"/>
                                  </p:stCondLst>
                                  <p:childTnLst>
                                    <p:set>
                                      <p:cBhvr>
                                        <p:cTn id="85" dur="1" fill="hold">
                                          <p:stCondLst>
                                            <p:cond delay="0"/>
                                          </p:stCondLst>
                                        </p:cTn>
                                        <p:tgtEl>
                                          <p:spTgt spid="926731">
                                            <p:txEl>
                                              <p:pRg st="3" end="3"/>
                                            </p:txEl>
                                          </p:spTgt>
                                        </p:tgtEl>
                                        <p:attrNameLst>
                                          <p:attrName>style.visibility</p:attrName>
                                        </p:attrNameLst>
                                      </p:cBhvr>
                                      <p:to>
                                        <p:strVal val="visible"/>
                                      </p:to>
                                    </p:set>
                                    <p:anim calcmode="lin" valueType="num">
                                      <p:cBhvr additive="base">
                                        <p:cTn id="86" dur="500" fill="hold"/>
                                        <p:tgtEl>
                                          <p:spTgt spid="926731">
                                            <p:txEl>
                                              <p:pRg st="3" end="3"/>
                                            </p:txEl>
                                          </p:spTgt>
                                        </p:tgtEl>
                                        <p:attrNameLst>
                                          <p:attrName>ppt_x</p:attrName>
                                        </p:attrNameLst>
                                      </p:cBhvr>
                                      <p:tavLst>
                                        <p:tav tm="0">
                                          <p:val>
                                            <p:strVal val="0-#ppt_w/2"/>
                                          </p:val>
                                        </p:tav>
                                        <p:tav tm="100000">
                                          <p:val>
                                            <p:strVal val="#ppt_x"/>
                                          </p:val>
                                        </p:tav>
                                      </p:tavLst>
                                    </p:anim>
                                    <p:anim calcmode="lin" valueType="num">
                                      <p:cBhvr additive="base">
                                        <p:cTn id="87" dur="500" fill="hold"/>
                                        <p:tgtEl>
                                          <p:spTgt spid="926731">
                                            <p:txEl>
                                              <p:pRg st="3" end="3"/>
                                            </p:txEl>
                                          </p:spTgt>
                                        </p:tgtEl>
                                        <p:attrNameLst>
                                          <p:attrName>ppt_y</p:attrName>
                                        </p:attrNameLst>
                                      </p:cBhvr>
                                      <p:tavLst>
                                        <p:tav tm="0">
                                          <p:val>
                                            <p:strVal val="#ppt_y"/>
                                          </p:val>
                                        </p:tav>
                                        <p:tav tm="100000">
                                          <p:val>
                                            <p:strVal val="#ppt_y"/>
                                          </p:val>
                                        </p:tav>
                                      </p:tavLst>
                                    </p:anim>
                                  </p:childTnLst>
                                </p:cTn>
                              </p:par>
                              <p:par>
                                <p:cTn id="88" presetID="2" presetClass="entr" presetSubtype="8" fill="hold" grpId="0" nodeType="withEffect">
                                  <p:stCondLst>
                                    <p:cond delay="0"/>
                                  </p:stCondLst>
                                  <p:childTnLst>
                                    <p:set>
                                      <p:cBhvr>
                                        <p:cTn id="89" dur="1" fill="hold">
                                          <p:stCondLst>
                                            <p:cond delay="0"/>
                                          </p:stCondLst>
                                        </p:cTn>
                                        <p:tgtEl>
                                          <p:spTgt spid="926731">
                                            <p:txEl>
                                              <p:pRg st="4" end="4"/>
                                            </p:txEl>
                                          </p:spTgt>
                                        </p:tgtEl>
                                        <p:attrNameLst>
                                          <p:attrName>style.visibility</p:attrName>
                                        </p:attrNameLst>
                                      </p:cBhvr>
                                      <p:to>
                                        <p:strVal val="visible"/>
                                      </p:to>
                                    </p:set>
                                    <p:anim calcmode="lin" valueType="num">
                                      <p:cBhvr additive="base">
                                        <p:cTn id="90" dur="500" fill="hold"/>
                                        <p:tgtEl>
                                          <p:spTgt spid="926731">
                                            <p:txEl>
                                              <p:pRg st="4" end="4"/>
                                            </p:txEl>
                                          </p:spTgt>
                                        </p:tgtEl>
                                        <p:attrNameLst>
                                          <p:attrName>ppt_x</p:attrName>
                                        </p:attrNameLst>
                                      </p:cBhvr>
                                      <p:tavLst>
                                        <p:tav tm="0">
                                          <p:val>
                                            <p:strVal val="0-#ppt_w/2"/>
                                          </p:val>
                                        </p:tav>
                                        <p:tav tm="100000">
                                          <p:val>
                                            <p:strVal val="#ppt_x"/>
                                          </p:val>
                                        </p:tav>
                                      </p:tavLst>
                                    </p:anim>
                                    <p:anim calcmode="lin" valueType="num">
                                      <p:cBhvr additive="base">
                                        <p:cTn id="91" dur="500" fill="hold"/>
                                        <p:tgtEl>
                                          <p:spTgt spid="92673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92" fill="hold" nodeType="clickPar">
                      <p:stCondLst>
                        <p:cond delay="indefinite"/>
                      </p:stCondLst>
                      <p:childTnLst>
                        <p:par>
                          <p:cTn id="93" fill="hold" nodeType="withGroup">
                            <p:stCondLst>
                              <p:cond delay="0"/>
                            </p:stCondLst>
                            <p:childTnLst>
                              <p:par>
                                <p:cTn id="94" presetID="2" presetClass="entr" presetSubtype="8" fill="hold" grpId="0" nodeType="clickEffect">
                                  <p:stCondLst>
                                    <p:cond delay="0"/>
                                  </p:stCondLst>
                                  <p:childTnLst>
                                    <p:set>
                                      <p:cBhvr>
                                        <p:cTn id="95" dur="1" fill="hold">
                                          <p:stCondLst>
                                            <p:cond delay="0"/>
                                          </p:stCondLst>
                                        </p:cTn>
                                        <p:tgtEl>
                                          <p:spTgt spid="926731">
                                            <p:txEl>
                                              <p:pRg st="5" end="5"/>
                                            </p:txEl>
                                          </p:spTgt>
                                        </p:tgtEl>
                                        <p:attrNameLst>
                                          <p:attrName>style.visibility</p:attrName>
                                        </p:attrNameLst>
                                      </p:cBhvr>
                                      <p:to>
                                        <p:strVal val="visible"/>
                                      </p:to>
                                    </p:set>
                                    <p:anim calcmode="lin" valueType="num">
                                      <p:cBhvr additive="base">
                                        <p:cTn id="96" dur="500" fill="hold"/>
                                        <p:tgtEl>
                                          <p:spTgt spid="926731">
                                            <p:txEl>
                                              <p:pRg st="5" end="5"/>
                                            </p:txEl>
                                          </p:spTgt>
                                        </p:tgtEl>
                                        <p:attrNameLst>
                                          <p:attrName>ppt_x</p:attrName>
                                        </p:attrNameLst>
                                      </p:cBhvr>
                                      <p:tavLst>
                                        <p:tav tm="0">
                                          <p:val>
                                            <p:strVal val="0-#ppt_w/2"/>
                                          </p:val>
                                        </p:tav>
                                        <p:tav tm="100000">
                                          <p:val>
                                            <p:strVal val="#ppt_x"/>
                                          </p:val>
                                        </p:tav>
                                      </p:tavLst>
                                    </p:anim>
                                    <p:anim calcmode="lin" valueType="num">
                                      <p:cBhvr additive="base">
                                        <p:cTn id="97" dur="500" fill="hold"/>
                                        <p:tgtEl>
                                          <p:spTgt spid="92673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98" fill="hold" nodeType="clickPar">
                      <p:stCondLst>
                        <p:cond delay="indefinite"/>
                      </p:stCondLst>
                      <p:childTnLst>
                        <p:par>
                          <p:cTn id="99" fill="hold" nodeType="withGroup">
                            <p:stCondLst>
                              <p:cond delay="0"/>
                            </p:stCondLst>
                            <p:childTnLst>
                              <p:par>
                                <p:cTn id="100" presetID="2" presetClass="entr" presetSubtype="8" fill="hold" grpId="0" nodeType="clickEffect">
                                  <p:stCondLst>
                                    <p:cond delay="0"/>
                                  </p:stCondLst>
                                  <p:childTnLst>
                                    <p:set>
                                      <p:cBhvr>
                                        <p:cTn id="101" dur="1" fill="hold">
                                          <p:stCondLst>
                                            <p:cond delay="0"/>
                                          </p:stCondLst>
                                        </p:cTn>
                                        <p:tgtEl>
                                          <p:spTgt spid="926731">
                                            <p:txEl>
                                              <p:pRg st="6" end="6"/>
                                            </p:txEl>
                                          </p:spTgt>
                                        </p:tgtEl>
                                        <p:attrNameLst>
                                          <p:attrName>style.visibility</p:attrName>
                                        </p:attrNameLst>
                                      </p:cBhvr>
                                      <p:to>
                                        <p:strVal val="visible"/>
                                      </p:to>
                                    </p:set>
                                    <p:anim calcmode="lin" valueType="num">
                                      <p:cBhvr additive="base">
                                        <p:cTn id="102" dur="500" fill="hold"/>
                                        <p:tgtEl>
                                          <p:spTgt spid="926731">
                                            <p:txEl>
                                              <p:pRg st="6" end="6"/>
                                            </p:txEl>
                                          </p:spTgt>
                                        </p:tgtEl>
                                        <p:attrNameLst>
                                          <p:attrName>ppt_x</p:attrName>
                                        </p:attrNameLst>
                                      </p:cBhvr>
                                      <p:tavLst>
                                        <p:tav tm="0">
                                          <p:val>
                                            <p:strVal val="0-#ppt_w/2"/>
                                          </p:val>
                                        </p:tav>
                                        <p:tav tm="100000">
                                          <p:val>
                                            <p:strVal val="#ppt_x"/>
                                          </p:val>
                                        </p:tav>
                                      </p:tavLst>
                                    </p:anim>
                                    <p:anim calcmode="lin" valueType="num">
                                      <p:cBhvr additive="base">
                                        <p:cTn id="103" dur="500" fill="hold"/>
                                        <p:tgtEl>
                                          <p:spTgt spid="926731">
                                            <p:txEl>
                                              <p:pRg st="6" end="6"/>
                                            </p:txEl>
                                          </p:spTgt>
                                        </p:tgtEl>
                                        <p:attrNameLst>
                                          <p:attrName>ppt_y</p:attrName>
                                        </p:attrNameLst>
                                      </p:cBhvr>
                                      <p:tavLst>
                                        <p:tav tm="0">
                                          <p:val>
                                            <p:strVal val="#ppt_y"/>
                                          </p:val>
                                        </p:tav>
                                        <p:tav tm="100000">
                                          <p:val>
                                            <p:strVal val="#ppt_y"/>
                                          </p:val>
                                        </p:tav>
                                      </p:tavLst>
                                    </p:anim>
                                  </p:childTnLst>
                                </p:cTn>
                              </p:par>
                              <p:par>
                                <p:cTn id="104" presetID="2" presetClass="entr" presetSubtype="8" fill="hold" grpId="0" nodeType="withEffect">
                                  <p:stCondLst>
                                    <p:cond delay="0"/>
                                  </p:stCondLst>
                                  <p:childTnLst>
                                    <p:set>
                                      <p:cBhvr>
                                        <p:cTn id="105" dur="1" fill="hold">
                                          <p:stCondLst>
                                            <p:cond delay="0"/>
                                          </p:stCondLst>
                                        </p:cTn>
                                        <p:tgtEl>
                                          <p:spTgt spid="926731">
                                            <p:txEl>
                                              <p:pRg st="7" end="7"/>
                                            </p:txEl>
                                          </p:spTgt>
                                        </p:tgtEl>
                                        <p:attrNameLst>
                                          <p:attrName>style.visibility</p:attrName>
                                        </p:attrNameLst>
                                      </p:cBhvr>
                                      <p:to>
                                        <p:strVal val="visible"/>
                                      </p:to>
                                    </p:set>
                                    <p:anim calcmode="lin" valueType="num">
                                      <p:cBhvr additive="base">
                                        <p:cTn id="106" dur="500" fill="hold"/>
                                        <p:tgtEl>
                                          <p:spTgt spid="926731">
                                            <p:txEl>
                                              <p:pRg st="7" end="7"/>
                                            </p:txEl>
                                          </p:spTgt>
                                        </p:tgtEl>
                                        <p:attrNameLst>
                                          <p:attrName>ppt_x</p:attrName>
                                        </p:attrNameLst>
                                      </p:cBhvr>
                                      <p:tavLst>
                                        <p:tav tm="0">
                                          <p:val>
                                            <p:strVal val="0-#ppt_w/2"/>
                                          </p:val>
                                        </p:tav>
                                        <p:tav tm="100000">
                                          <p:val>
                                            <p:strVal val="#ppt_x"/>
                                          </p:val>
                                        </p:tav>
                                      </p:tavLst>
                                    </p:anim>
                                    <p:anim calcmode="lin" valueType="num">
                                      <p:cBhvr additive="base">
                                        <p:cTn id="107" dur="500" fill="hold"/>
                                        <p:tgtEl>
                                          <p:spTgt spid="926731">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6729" grpId="0" build="p"/>
      <p:bldP spid="926730" grpId="0" animBg="1"/>
      <p:bldP spid="926731" grpId="0" build="p"/>
      <p:bldP spid="926747" grpId="0" animBg="1"/>
      <p:bldP spid="926749" grpId="0" animBg="1"/>
      <p:bldP spid="92675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4400">
                <a:solidFill>
                  <a:schemeClr val="tx1"/>
                </a:solidFill>
              </a:rPr>
              <a:t>Images of Images: Multiple Mirrors</a:t>
            </a:r>
          </a:p>
        </p:txBody>
      </p:sp>
      <p:sp>
        <p:nvSpPr>
          <p:cNvPr id="905219" name="Text Box 3"/>
          <p:cNvSpPr txBox="1">
            <a:spLocks noChangeArrowheads="1"/>
          </p:cNvSpPr>
          <p:nvPr/>
        </p:nvSpPr>
        <p:spPr bwMode="auto">
          <a:xfrm>
            <a:off x="0" y="685800"/>
            <a:ext cx="8305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buFontTx/>
              <a:buChar char="•"/>
            </a:pPr>
            <a:r>
              <a:rPr lang="en-US" sz="2400">
                <a:solidFill>
                  <a:schemeClr val="accent2"/>
                </a:solidFill>
              </a:rPr>
              <a:t>You can use more than one mirror to make images of images</a:t>
            </a:r>
          </a:p>
          <a:p>
            <a:pPr lvl="1" eaLnBrk="1" hangingPunct="1">
              <a:buFontTx/>
              <a:buChar char="•"/>
            </a:pPr>
            <a:r>
              <a:rPr lang="en-US" sz="2400">
                <a:solidFill>
                  <a:schemeClr val="accent2"/>
                </a:solidFill>
                <a:sym typeface="Symbol" pitchFamily="18" charset="2"/>
              </a:rPr>
              <a:t>Just use the formulas logically</a:t>
            </a:r>
          </a:p>
        </p:txBody>
      </p:sp>
      <p:sp>
        <p:nvSpPr>
          <p:cNvPr id="905225" name="Text Box 9"/>
          <p:cNvSpPr txBox="1">
            <a:spLocks noChangeArrowheads="1"/>
          </p:cNvSpPr>
          <p:nvPr/>
        </p:nvSpPr>
        <p:spPr bwMode="auto">
          <a:xfrm>
            <a:off x="0" y="1447800"/>
            <a:ext cx="7315200" cy="1187450"/>
          </a:xfrm>
          <a:prstGeom prst="rect">
            <a:avLst/>
          </a:prstGeom>
          <a:solidFill>
            <a:schemeClr val="bg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2400">
                <a:sym typeface="Symbol" pitchFamily="18" charset="2"/>
              </a:rPr>
              <a:t>Light from a distant astronomical source reflects from an </a:t>
            </a:r>
            <a:r>
              <a:rPr lang="en-US" sz="2400" i="1">
                <a:sym typeface="Symbol" pitchFamily="18" charset="2"/>
              </a:rPr>
              <a:t>R</a:t>
            </a:r>
            <a:r>
              <a:rPr lang="en-US" sz="2400" baseline="-25000">
                <a:sym typeface="Symbol" pitchFamily="18" charset="2"/>
              </a:rPr>
              <a:t>1</a:t>
            </a:r>
            <a:r>
              <a:rPr lang="en-US" sz="2400">
                <a:sym typeface="Symbol" pitchFamily="18" charset="2"/>
              </a:rPr>
              <a:t> = 100 cm concave mirror, then a </a:t>
            </a:r>
            <a:r>
              <a:rPr lang="en-US" sz="2400" i="1">
                <a:sym typeface="Symbol" pitchFamily="18" charset="2"/>
              </a:rPr>
              <a:t>R</a:t>
            </a:r>
            <a:r>
              <a:rPr lang="en-US" sz="2400" baseline="-25000">
                <a:sym typeface="Symbol" pitchFamily="18" charset="2"/>
              </a:rPr>
              <a:t>2</a:t>
            </a:r>
            <a:r>
              <a:rPr lang="en-US" sz="2400">
                <a:sym typeface="Symbol" pitchFamily="18" charset="2"/>
              </a:rPr>
              <a:t> = 11 cm convex mirror that is 45 cm away.  Where is the final image?</a:t>
            </a:r>
            <a:endParaRPr lang="en-US" sz="2400" b="1">
              <a:sym typeface="Symbol" pitchFamily="18" charset="2"/>
            </a:endParaRPr>
          </a:p>
        </p:txBody>
      </p:sp>
      <p:sp>
        <p:nvSpPr>
          <p:cNvPr id="56325" name="Freeform 10"/>
          <p:cNvSpPr>
            <a:spLocks/>
          </p:cNvSpPr>
          <p:nvPr/>
        </p:nvSpPr>
        <p:spPr bwMode="auto">
          <a:xfrm>
            <a:off x="7315200" y="2819400"/>
            <a:ext cx="152400" cy="1600200"/>
          </a:xfrm>
          <a:custGeom>
            <a:avLst/>
            <a:gdLst>
              <a:gd name="T0" fmla="*/ 0 w 48"/>
              <a:gd name="T1" fmla="*/ 0 h 864"/>
              <a:gd name="T2" fmla="*/ 152400 w 48"/>
              <a:gd name="T3" fmla="*/ 800100 h 864"/>
              <a:gd name="T4" fmla="*/ 0 w 48"/>
              <a:gd name="T5" fmla="*/ 1600200 h 864"/>
              <a:gd name="T6" fmla="*/ 0 60000 65536"/>
              <a:gd name="T7" fmla="*/ 0 60000 65536"/>
              <a:gd name="T8" fmla="*/ 0 60000 65536"/>
            </a:gdLst>
            <a:ahLst/>
            <a:cxnLst>
              <a:cxn ang="T6">
                <a:pos x="T0" y="T1"/>
              </a:cxn>
              <a:cxn ang="T7">
                <a:pos x="T2" y="T3"/>
              </a:cxn>
              <a:cxn ang="T8">
                <a:pos x="T4" y="T5"/>
              </a:cxn>
            </a:cxnLst>
            <a:rect l="0" t="0" r="r" b="b"/>
            <a:pathLst>
              <a:path w="48" h="864">
                <a:moveTo>
                  <a:pt x="0" y="0"/>
                </a:moveTo>
                <a:cubicBezTo>
                  <a:pt x="24" y="144"/>
                  <a:pt x="48" y="288"/>
                  <a:pt x="48" y="432"/>
                </a:cubicBezTo>
                <a:cubicBezTo>
                  <a:pt x="48" y="576"/>
                  <a:pt x="24" y="720"/>
                  <a:pt x="0" y="864"/>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26" name="Freeform 11"/>
          <p:cNvSpPr>
            <a:spLocks/>
          </p:cNvSpPr>
          <p:nvPr/>
        </p:nvSpPr>
        <p:spPr bwMode="auto">
          <a:xfrm>
            <a:off x="4114800" y="3429000"/>
            <a:ext cx="76200" cy="457200"/>
          </a:xfrm>
          <a:custGeom>
            <a:avLst/>
            <a:gdLst>
              <a:gd name="T0" fmla="*/ 0 w 48"/>
              <a:gd name="T1" fmla="*/ 0 h 864"/>
              <a:gd name="T2" fmla="*/ 76200 w 48"/>
              <a:gd name="T3" fmla="*/ 228600 h 864"/>
              <a:gd name="T4" fmla="*/ 0 w 48"/>
              <a:gd name="T5" fmla="*/ 457200 h 864"/>
              <a:gd name="T6" fmla="*/ 0 60000 65536"/>
              <a:gd name="T7" fmla="*/ 0 60000 65536"/>
              <a:gd name="T8" fmla="*/ 0 60000 65536"/>
            </a:gdLst>
            <a:ahLst/>
            <a:cxnLst>
              <a:cxn ang="T6">
                <a:pos x="T0" y="T1"/>
              </a:cxn>
              <a:cxn ang="T7">
                <a:pos x="T2" y="T3"/>
              </a:cxn>
              <a:cxn ang="T8">
                <a:pos x="T4" y="T5"/>
              </a:cxn>
            </a:cxnLst>
            <a:rect l="0" t="0" r="r" b="b"/>
            <a:pathLst>
              <a:path w="48" h="864">
                <a:moveTo>
                  <a:pt x="0" y="0"/>
                </a:moveTo>
                <a:cubicBezTo>
                  <a:pt x="24" y="144"/>
                  <a:pt x="48" y="288"/>
                  <a:pt x="48" y="432"/>
                </a:cubicBezTo>
                <a:cubicBezTo>
                  <a:pt x="48" y="576"/>
                  <a:pt x="24" y="720"/>
                  <a:pt x="0" y="864"/>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905239" name="Group 23"/>
          <p:cNvGrpSpPr>
            <a:grpSpLocks/>
          </p:cNvGrpSpPr>
          <p:nvPr/>
        </p:nvGrpSpPr>
        <p:grpSpPr bwMode="auto">
          <a:xfrm>
            <a:off x="2667000" y="2895600"/>
            <a:ext cx="4648200" cy="1447800"/>
            <a:chOff x="1680" y="1824"/>
            <a:chExt cx="2928" cy="912"/>
          </a:xfrm>
        </p:grpSpPr>
        <p:sp>
          <p:nvSpPr>
            <p:cNvPr id="56353" name="Line 12"/>
            <p:cNvSpPr>
              <a:spLocks noChangeShapeType="1"/>
            </p:cNvSpPr>
            <p:nvPr/>
          </p:nvSpPr>
          <p:spPr bwMode="auto">
            <a:xfrm>
              <a:off x="1680" y="1824"/>
              <a:ext cx="2928" cy="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54" name="Line 13"/>
            <p:cNvSpPr>
              <a:spLocks noChangeShapeType="1"/>
            </p:cNvSpPr>
            <p:nvPr/>
          </p:nvSpPr>
          <p:spPr bwMode="auto">
            <a:xfrm>
              <a:off x="1680" y="2736"/>
              <a:ext cx="2928" cy="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05240" name="Group 24"/>
          <p:cNvGrpSpPr>
            <a:grpSpLocks/>
          </p:cNvGrpSpPr>
          <p:nvPr/>
        </p:nvGrpSpPr>
        <p:grpSpPr bwMode="auto">
          <a:xfrm>
            <a:off x="4191000" y="2895600"/>
            <a:ext cx="3124200" cy="1447800"/>
            <a:chOff x="2640" y="1824"/>
            <a:chExt cx="1968" cy="912"/>
          </a:xfrm>
        </p:grpSpPr>
        <p:sp>
          <p:nvSpPr>
            <p:cNvPr id="56351" name="Line 14"/>
            <p:cNvSpPr>
              <a:spLocks noChangeShapeType="1"/>
            </p:cNvSpPr>
            <p:nvPr/>
          </p:nvSpPr>
          <p:spPr bwMode="auto">
            <a:xfrm flipH="1" flipV="1">
              <a:off x="2640" y="2400"/>
              <a:ext cx="1920" cy="336"/>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52" name="Line 15"/>
            <p:cNvSpPr>
              <a:spLocks noChangeShapeType="1"/>
            </p:cNvSpPr>
            <p:nvPr/>
          </p:nvSpPr>
          <p:spPr bwMode="auto">
            <a:xfrm flipH="1">
              <a:off x="2640" y="1824"/>
              <a:ext cx="1968" cy="384"/>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aphicFrame>
        <p:nvGraphicFramePr>
          <p:cNvPr id="905234" name="Object 18"/>
          <p:cNvGraphicFramePr>
            <a:graphicFrameLocks noChangeAspect="1"/>
          </p:cNvGraphicFramePr>
          <p:nvPr/>
        </p:nvGraphicFramePr>
        <p:xfrm>
          <a:off x="0" y="2895600"/>
          <a:ext cx="2065338" cy="1946275"/>
        </p:xfrm>
        <a:graphic>
          <a:graphicData uri="http://schemas.openxmlformats.org/presentationml/2006/ole">
            <mc:AlternateContent xmlns:mc="http://schemas.openxmlformats.org/markup-compatibility/2006">
              <mc:Choice xmlns:v="urn:schemas-microsoft-com:vml" Requires="v">
                <p:oleObj spid="_x0000_s145090" name="Equation" r:id="rId3" imgW="838200" imgH="889000" progId="Equation.DSMT4">
                  <p:embed/>
                </p:oleObj>
              </mc:Choice>
              <mc:Fallback>
                <p:oleObj name="Equation" r:id="rId3" imgW="838200" imgH="8890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95600"/>
                        <a:ext cx="2065338" cy="194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05235" name="Object 19"/>
          <p:cNvGraphicFramePr>
            <a:graphicFrameLocks noChangeAspect="1"/>
          </p:cNvGraphicFramePr>
          <p:nvPr/>
        </p:nvGraphicFramePr>
        <p:xfrm>
          <a:off x="7423150" y="2667000"/>
          <a:ext cx="1720850" cy="501650"/>
        </p:xfrm>
        <a:graphic>
          <a:graphicData uri="http://schemas.openxmlformats.org/presentationml/2006/ole">
            <mc:AlternateContent xmlns:mc="http://schemas.openxmlformats.org/markup-compatibility/2006">
              <mc:Choice xmlns:v="urn:schemas-microsoft-com:vml" Requires="v">
                <p:oleObj spid="_x0000_s145091" name="Equation" r:id="rId5" imgW="698500" imgH="228600" progId="Equation.DSMT4">
                  <p:embed/>
                </p:oleObj>
              </mc:Choice>
              <mc:Fallback>
                <p:oleObj name="Equation" r:id="rId5" imgW="69850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23150" y="2667000"/>
                        <a:ext cx="1720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05236" name="Object 20"/>
          <p:cNvGraphicFramePr>
            <a:graphicFrameLocks noChangeAspect="1"/>
          </p:cNvGraphicFramePr>
          <p:nvPr/>
        </p:nvGraphicFramePr>
        <p:xfrm>
          <a:off x="2984500" y="2895600"/>
          <a:ext cx="2065338" cy="501650"/>
        </p:xfrm>
        <a:graphic>
          <a:graphicData uri="http://schemas.openxmlformats.org/presentationml/2006/ole">
            <mc:AlternateContent xmlns:mc="http://schemas.openxmlformats.org/markup-compatibility/2006">
              <mc:Choice xmlns:v="urn:schemas-microsoft-com:vml" Requires="v">
                <p:oleObj spid="_x0000_s145092" name="Equation" r:id="rId7" imgW="838200" imgH="228600" progId="Equation.DSMT4">
                  <p:embed/>
                </p:oleObj>
              </mc:Choice>
              <mc:Fallback>
                <p:oleObj name="Equation" r:id="rId7" imgW="838200" imgH="228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84500" y="2895600"/>
                        <a:ext cx="2065338"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6332" name="Rectangle 21"/>
          <p:cNvSpPr>
            <a:spLocks noChangeArrowheads="1"/>
          </p:cNvSpPr>
          <p:nvPr/>
        </p:nvSpPr>
        <p:spPr bwMode="auto">
          <a:xfrm>
            <a:off x="7315200" y="3581400"/>
            <a:ext cx="2286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05238" name="Group 22"/>
          <p:cNvGrpSpPr>
            <a:grpSpLocks/>
          </p:cNvGrpSpPr>
          <p:nvPr/>
        </p:nvGrpSpPr>
        <p:grpSpPr bwMode="auto">
          <a:xfrm>
            <a:off x="4191000" y="3505200"/>
            <a:ext cx="4648200" cy="304800"/>
            <a:chOff x="2640" y="2208"/>
            <a:chExt cx="2544" cy="192"/>
          </a:xfrm>
        </p:grpSpPr>
        <p:sp>
          <p:nvSpPr>
            <p:cNvPr id="56349" name="Line 16"/>
            <p:cNvSpPr>
              <a:spLocks noChangeShapeType="1"/>
            </p:cNvSpPr>
            <p:nvPr/>
          </p:nvSpPr>
          <p:spPr bwMode="auto">
            <a:xfrm>
              <a:off x="2640" y="2208"/>
              <a:ext cx="2544" cy="96"/>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50" name="Line 17"/>
            <p:cNvSpPr>
              <a:spLocks noChangeShapeType="1"/>
            </p:cNvSpPr>
            <p:nvPr/>
          </p:nvSpPr>
          <p:spPr bwMode="auto">
            <a:xfrm flipV="1">
              <a:off x="2640" y="2304"/>
              <a:ext cx="2544" cy="96"/>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aphicFrame>
        <p:nvGraphicFramePr>
          <p:cNvPr id="905241" name="Object 25"/>
          <p:cNvGraphicFramePr>
            <a:graphicFrameLocks noChangeAspect="1"/>
          </p:cNvGraphicFramePr>
          <p:nvPr/>
        </p:nvGraphicFramePr>
        <p:xfrm>
          <a:off x="152400" y="4953000"/>
          <a:ext cx="2503488" cy="944563"/>
        </p:xfrm>
        <a:graphic>
          <a:graphicData uri="http://schemas.openxmlformats.org/presentationml/2006/ole">
            <mc:AlternateContent xmlns:mc="http://schemas.openxmlformats.org/markup-compatibility/2006">
              <mc:Choice xmlns:v="urn:schemas-microsoft-com:vml" Requires="v">
                <p:oleObj spid="_x0000_s145093" name="Equation" r:id="rId9" imgW="1016000" imgH="431800" progId="Equation.DSMT4">
                  <p:embed/>
                </p:oleObj>
              </mc:Choice>
              <mc:Fallback>
                <p:oleObj name="Equation" r:id="rId9" imgW="1016000" imgH="4318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 y="4953000"/>
                        <a:ext cx="2503488" cy="944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05242" name="Object 26"/>
          <p:cNvGraphicFramePr>
            <a:graphicFrameLocks noChangeAspect="1"/>
          </p:cNvGraphicFramePr>
          <p:nvPr/>
        </p:nvGraphicFramePr>
        <p:xfrm>
          <a:off x="304800" y="6096000"/>
          <a:ext cx="1720850" cy="500063"/>
        </p:xfrm>
        <a:graphic>
          <a:graphicData uri="http://schemas.openxmlformats.org/presentationml/2006/ole">
            <mc:AlternateContent xmlns:mc="http://schemas.openxmlformats.org/markup-compatibility/2006">
              <mc:Choice xmlns:v="urn:schemas-microsoft-com:vml" Requires="v">
                <p:oleObj spid="_x0000_s145094" name="Equation" r:id="rId11" imgW="698500" imgH="228600" progId="Equation.DSMT4">
                  <p:embed/>
                </p:oleObj>
              </mc:Choice>
              <mc:Fallback>
                <p:oleObj name="Equation" r:id="rId11" imgW="698500" imgH="2286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4800" y="6096000"/>
                        <a:ext cx="1720850" cy="500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05243" name="AutoShape 27"/>
          <p:cNvSpPr>
            <a:spLocks noChangeArrowheads="1"/>
          </p:cNvSpPr>
          <p:nvPr/>
        </p:nvSpPr>
        <p:spPr bwMode="auto">
          <a:xfrm>
            <a:off x="3352800" y="3657600"/>
            <a:ext cx="152400" cy="152400"/>
          </a:xfrm>
          <a:prstGeom prst="downArrow">
            <a:avLst>
              <a:gd name="adj1" fmla="val 50000"/>
              <a:gd name="adj2" fmla="val 25000"/>
            </a:avLst>
          </a:prstGeom>
          <a:solidFill>
            <a:srgbClr val="FFFF00"/>
          </a:solidFill>
          <a:ln w="2857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56337" name="Line 28"/>
          <p:cNvSpPr>
            <a:spLocks noChangeShapeType="1"/>
          </p:cNvSpPr>
          <p:nvPr/>
        </p:nvSpPr>
        <p:spPr bwMode="auto">
          <a:xfrm flipV="1">
            <a:off x="4191000" y="4572000"/>
            <a:ext cx="3200400" cy="0"/>
          </a:xfrm>
          <a:prstGeom prst="line">
            <a:avLst/>
          </a:prstGeom>
          <a:noFill/>
          <a:ln w="28575">
            <a:solidFill>
              <a:schemeClr val="tx1"/>
            </a:solidFill>
            <a:prstDash val="sysDot"/>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38" name="Text Box 29"/>
          <p:cNvSpPr txBox="1">
            <a:spLocks noChangeArrowheads="1"/>
          </p:cNvSpPr>
          <p:nvPr/>
        </p:nvSpPr>
        <p:spPr bwMode="auto">
          <a:xfrm>
            <a:off x="5029200" y="4572000"/>
            <a:ext cx="1371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2400">
                <a:solidFill>
                  <a:schemeClr val="tx1"/>
                </a:solidFill>
                <a:sym typeface="Symbol" pitchFamily="18" charset="2"/>
              </a:rPr>
              <a:t>45 cm</a:t>
            </a:r>
          </a:p>
        </p:txBody>
      </p:sp>
      <p:grpSp>
        <p:nvGrpSpPr>
          <p:cNvPr id="905248" name="Group 32"/>
          <p:cNvGrpSpPr>
            <a:grpSpLocks/>
          </p:cNvGrpSpPr>
          <p:nvPr/>
        </p:nvGrpSpPr>
        <p:grpSpPr bwMode="auto">
          <a:xfrm>
            <a:off x="3429000" y="4572000"/>
            <a:ext cx="838200" cy="457200"/>
            <a:chOff x="2160" y="2880"/>
            <a:chExt cx="528" cy="288"/>
          </a:xfrm>
        </p:grpSpPr>
        <p:sp>
          <p:nvSpPr>
            <p:cNvPr id="56347" name="Line 30"/>
            <p:cNvSpPr>
              <a:spLocks noChangeShapeType="1"/>
            </p:cNvSpPr>
            <p:nvPr/>
          </p:nvSpPr>
          <p:spPr bwMode="auto">
            <a:xfrm flipV="1">
              <a:off x="2160" y="2880"/>
              <a:ext cx="528" cy="0"/>
            </a:xfrm>
            <a:prstGeom prst="line">
              <a:avLst/>
            </a:prstGeom>
            <a:noFill/>
            <a:ln w="28575">
              <a:solidFill>
                <a:schemeClr val="tx1"/>
              </a:solidFill>
              <a:prstDash val="sysDot"/>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48" name="Text Box 31"/>
            <p:cNvSpPr txBox="1">
              <a:spLocks noChangeArrowheads="1"/>
            </p:cNvSpPr>
            <p:nvPr/>
          </p:nvSpPr>
          <p:spPr bwMode="auto">
            <a:xfrm>
              <a:off x="2160" y="2880"/>
              <a:ext cx="528" cy="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2400">
                  <a:solidFill>
                    <a:schemeClr val="tx1"/>
                  </a:solidFill>
                  <a:sym typeface="Symbol" pitchFamily="18" charset="2"/>
                </a:rPr>
                <a:t>5 cm</a:t>
              </a:r>
            </a:p>
          </p:txBody>
        </p:sp>
      </p:grpSp>
      <p:graphicFrame>
        <p:nvGraphicFramePr>
          <p:cNvPr id="905249" name="Object 33"/>
          <p:cNvGraphicFramePr>
            <a:graphicFrameLocks noChangeAspect="1"/>
          </p:cNvGraphicFramePr>
          <p:nvPr/>
        </p:nvGraphicFramePr>
        <p:xfrm>
          <a:off x="3581400" y="5181600"/>
          <a:ext cx="1846263" cy="500063"/>
        </p:xfrm>
        <a:graphic>
          <a:graphicData uri="http://schemas.openxmlformats.org/presentationml/2006/ole">
            <mc:AlternateContent xmlns:mc="http://schemas.openxmlformats.org/markup-compatibility/2006">
              <mc:Choice xmlns:v="urn:schemas-microsoft-com:vml" Requires="v">
                <p:oleObj spid="_x0000_s145095" name="Equation" r:id="rId13" imgW="749300" imgH="228600" progId="Equation.DSMT4">
                  <p:embed/>
                </p:oleObj>
              </mc:Choice>
              <mc:Fallback>
                <p:oleObj name="Equation" r:id="rId13" imgW="749300" imgH="2286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81400" y="5181600"/>
                        <a:ext cx="1846263" cy="500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05250" name="Object 34"/>
          <p:cNvGraphicFramePr>
            <a:graphicFrameLocks noChangeAspect="1"/>
          </p:cNvGraphicFramePr>
          <p:nvPr/>
        </p:nvGraphicFramePr>
        <p:xfrm>
          <a:off x="2743200" y="5791200"/>
          <a:ext cx="3630613" cy="946150"/>
        </p:xfrm>
        <a:graphic>
          <a:graphicData uri="http://schemas.openxmlformats.org/presentationml/2006/ole">
            <mc:AlternateContent xmlns:mc="http://schemas.openxmlformats.org/markup-compatibility/2006">
              <mc:Choice xmlns:v="urn:schemas-microsoft-com:vml" Requires="v">
                <p:oleObj spid="_x0000_s145096" name="Equation" r:id="rId15" imgW="1473200" imgH="431800" progId="Equation.DSMT4">
                  <p:embed/>
                </p:oleObj>
              </mc:Choice>
              <mc:Fallback>
                <p:oleObj name="Equation" r:id="rId15" imgW="1473200" imgH="4318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743200" y="5791200"/>
                        <a:ext cx="3630613"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05251" name="Object 35"/>
          <p:cNvGraphicFramePr>
            <a:graphicFrameLocks noChangeAspect="1"/>
          </p:cNvGraphicFramePr>
          <p:nvPr/>
        </p:nvGraphicFramePr>
        <p:xfrm>
          <a:off x="7010400" y="6096000"/>
          <a:ext cx="1752600" cy="500063"/>
        </p:xfrm>
        <a:graphic>
          <a:graphicData uri="http://schemas.openxmlformats.org/presentationml/2006/ole">
            <mc:AlternateContent xmlns:mc="http://schemas.openxmlformats.org/markup-compatibility/2006">
              <mc:Choice xmlns:v="urn:schemas-microsoft-com:vml" Requires="v">
                <p:oleObj spid="_x0000_s145097" name="Equation" r:id="rId17" imgW="711200" imgH="228600" progId="Equation.DSMT4">
                  <p:embed/>
                </p:oleObj>
              </mc:Choice>
              <mc:Fallback>
                <p:oleObj name="Equation" r:id="rId17" imgW="711200" imgH="2286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010400" y="6096000"/>
                        <a:ext cx="1752600" cy="500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905252" name="Group 36"/>
          <p:cNvGrpSpPr>
            <a:grpSpLocks/>
          </p:cNvGrpSpPr>
          <p:nvPr/>
        </p:nvGrpSpPr>
        <p:grpSpPr bwMode="auto">
          <a:xfrm>
            <a:off x="7391400" y="4572000"/>
            <a:ext cx="1371600" cy="457200"/>
            <a:chOff x="2160" y="2880"/>
            <a:chExt cx="528" cy="288"/>
          </a:xfrm>
        </p:grpSpPr>
        <p:sp>
          <p:nvSpPr>
            <p:cNvPr id="56345" name="Line 37"/>
            <p:cNvSpPr>
              <a:spLocks noChangeShapeType="1"/>
            </p:cNvSpPr>
            <p:nvPr/>
          </p:nvSpPr>
          <p:spPr bwMode="auto">
            <a:xfrm flipV="1">
              <a:off x="2160" y="2880"/>
              <a:ext cx="528" cy="0"/>
            </a:xfrm>
            <a:prstGeom prst="line">
              <a:avLst/>
            </a:prstGeom>
            <a:noFill/>
            <a:ln w="28575">
              <a:solidFill>
                <a:schemeClr val="tx1"/>
              </a:solidFill>
              <a:prstDash val="sysDot"/>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46" name="Text Box 38"/>
            <p:cNvSpPr txBox="1">
              <a:spLocks noChangeArrowheads="1"/>
            </p:cNvSpPr>
            <p:nvPr/>
          </p:nvSpPr>
          <p:spPr bwMode="auto">
            <a:xfrm>
              <a:off x="2160" y="2880"/>
              <a:ext cx="528" cy="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2400">
                  <a:solidFill>
                    <a:schemeClr val="tx1"/>
                  </a:solidFill>
                  <a:sym typeface="Symbol" pitchFamily="18" charset="2"/>
                </a:rPr>
                <a:t>10 cm</a:t>
              </a:r>
            </a:p>
          </p:txBody>
        </p:sp>
      </p:grpSp>
      <p:sp>
        <p:nvSpPr>
          <p:cNvPr id="905255" name="AutoShape 39"/>
          <p:cNvSpPr>
            <a:spLocks noChangeArrowheads="1"/>
          </p:cNvSpPr>
          <p:nvPr/>
        </p:nvSpPr>
        <p:spPr bwMode="auto">
          <a:xfrm>
            <a:off x="8458200" y="3657600"/>
            <a:ext cx="533400" cy="914400"/>
          </a:xfrm>
          <a:prstGeom prst="downArrow">
            <a:avLst>
              <a:gd name="adj1" fmla="val 50000"/>
              <a:gd name="adj2" fmla="val 42857"/>
            </a:avLst>
          </a:prstGeom>
          <a:solidFill>
            <a:srgbClr val="FFFF00"/>
          </a:solidFill>
          <a:ln w="2857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Tree>
    <p:extLst>
      <p:ext uri="{BB962C8B-B14F-4D97-AF65-F5344CB8AC3E}">
        <p14:creationId xmlns:p14="http://schemas.microsoft.com/office/powerpoint/2010/main" val="24544866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05219">
                                            <p:txEl>
                                              <p:pRg st="0" end="0"/>
                                            </p:txEl>
                                          </p:spTgt>
                                        </p:tgtEl>
                                        <p:attrNameLst>
                                          <p:attrName>style.visibility</p:attrName>
                                        </p:attrNameLst>
                                      </p:cBhvr>
                                      <p:to>
                                        <p:strVal val="visible"/>
                                      </p:to>
                                    </p:set>
                                    <p:anim calcmode="lin" valueType="num">
                                      <p:cBhvr additive="base">
                                        <p:cTn id="7" dur="500" fill="hold"/>
                                        <p:tgtEl>
                                          <p:spTgt spid="9052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0521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05219">
                                            <p:txEl>
                                              <p:pRg st="1" end="1"/>
                                            </p:txEl>
                                          </p:spTgt>
                                        </p:tgtEl>
                                        <p:attrNameLst>
                                          <p:attrName>style.visibility</p:attrName>
                                        </p:attrNameLst>
                                      </p:cBhvr>
                                      <p:to>
                                        <p:strVal val="visible"/>
                                      </p:to>
                                    </p:set>
                                    <p:anim calcmode="lin" valueType="num">
                                      <p:cBhvr additive="base">
                                        <p:cTn id="11" dur="500" fill="hold"/>
                                        <p:tgtEl>
                                          <p:spTgt spid="90521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9052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05225"/>
                                        </p:tgtEl>
                                        <p:attrNameLst>
                                          <p:attrName>style.visibility</p:attrName>
                                        </p:attrNameLst>
                                      </p:cBhvr>
                                      <p:to>
                                        <p:strVal val="visible"/>
                                      </p:to>
                                    </p:set>
                                    <p:animEffect transition="in" filter="dissolve">
                                      <p:cBhvr>
                                        <p:cTn id="17" dur="500"/>
                                        <p:tgtEl>
                                          <p:spTgt spid="90522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905239"/>
                                        </p:tgtEl>
                                        <p:attrNameLst>
                                          <p:attrName>style.visibility</p:attrName>
                                        </p:attrNameLst>
                                      </p:cBhvr>
                                      <p:to>
                                        <p:strVal val="visible"/>
                                      </p:to>
                                    </p:set>
                                    <p:animEffect transition="in" filter="wipe(left)">
                                      <p:cBhvr>
                                        <p:cTn id="22" dur="500"/>
                                        <p:tgtEl>
                                          <p:spTgt spid="905239"/>
                                        </p:tgtEl>
                                      </p:cBhvr>
                                    </p:animEffect>
                                  </p:childTnLst>
                                </p:cTn>
                              </p:par>
                            </p:childTnLst>
                          </p:cTn>
                        </p:par>
                        <p:par>
                          <p:cTn id="23" fill="hold" nodeType="afterGroup">
                            <p:stCondLst>
                              <p:cond delay="500"/>
                            </p:stCondLst>
                            <p:childTnLst>
                              <p:par>
                                <p:cTn id="24" presetID="22" presetClass="entr" presetSubtype="2" fill="hold" nodeType="afterEffect">
                                  <p:stCondLst>
                                    <p:cond delay="0"/>
                                  </p:stCondLst>
                                  <p:childTnLst>
                                    <p:set>
                                      <p:cBhvr>
                                        <p:cTn id="25" dur="1" fill="hold">
                                          <p:stCondLst>
                                            <p:cond delay="0"/>
                                          </p:stCondLst>
                                        </p:cTn>
                                        <p:tgtEl>
                                          <p:spTgt spid="905240"/>
                                        </p:tgtEl>
                                        <p:attrNameLst>
                                          <p:attrName>style.visibility</p:attrName>
                                        </p:attrNameLst>
                                      </p:cBhvr>
                                      <p:to>
                                        <p:strVal val="visible"/>
                                      </p:to>
                                    </p:set>
                                    <p:animEffect transition="in" filter="wipe(right)">
                                      <p:cBhvr>
                                        <p:cTn id="26" dur="500"/>
                                        <p:tgtEl>
                                          <p:spTgt spid="905240"/>
                                        </p:tgtEl>
                                      </p:cBhvr>
                                    </p:animEffect>
                                  </p:childTnLst>
                                </p:cTn>
                              </p:par>
                            </p:childTnLst>
                          </p:cTn>
                        </p:par>
                        <p:par>
                          <p:cTn id="27" fill="hold" nodeType="afterGroup">
                            <p:stCondLst>
                              <p:cond delay="1000"/>
                            </p:stCondLst>
                            <p:childTnLst>
                              <p:par>
                                <p:cTn id="28" presetID="22" presetClass="entr" presetSubtype="8" fill="hold" nodeType="afterEffect">
                                  <p:stCondLst>
                                    <p:cond delay="0"/>
                                  </p:stCondLst>
                                  <p:childTnLst>
                                    <p:set>
                                      <p:cBhvr>
                                        <p:cTn id="29" dur="1" fill="hold">
                                          <p:stCondLst>
                                            <p:cond delay="0"/>
                                          </p:stCondLst>
                                        </p:cTn>
                                        <p:tgtEl>
                                          <p:spTgt spid="905238"/>
                                        </p:tgtEl>
                                        <p:attrNameLst>
                                          <p:attrName>style.visibility</p:attrName>
                                        </p:attrNameLst>
                                      </p:cBhvr>
                                      <p:to>
                                        <p:strVal val="visible"/>
                                      </p:to>
                                    </p:set>
                                    <p:animEffect transition="in" filter="wipe(left)">
                                      <p:cBhvr>
                                        <p:cTn id="30" dur="500"/>
                                        <p:tgtEl>
                                          <p:spTgt spid="90523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905235"/>
                                        </p:tgtEl>
                                        <p:attrNameLst>
                                          <p:attrName>style.visibility</p:attrName>
                                        </p:attrNameLst>
                                      </p:cBhvr>
                                      <p:to>
                                        <p:strVal val="visible"/>
                                      </p:to>
                                    </p:set>
                                    <p:animEffect transition="in" filter="wipe(left)">
                                      <p:cBhvr>
                                        <p:cTn id="35" dur="500"/>
                                        <p:tgtEl>
                                          <p:spTgt spid="905235"/>
                                        </p:tgtEl>
                                      </p:cBhvr>
                                    </p:animEffect>
                                  </p:childTnLst>
                                </p:cTn>
                              </p:par>
                            </p:childTnLst>
                          </p:cTn>
                        </p:par>
                        <p:par>
                          <p:cTn id="36" fill="hold" nodeType="afterGroup">
                            <p:stCondLst>
                              <p:cond delay="500"/>
                            </p:stCondLst>
                            <p:childTnLst>
                              <p:par>
                                <p:cTn id="37" presetID="22" presetClass="entr" presetSubtype="8" fill="hold" nodeType="afterEffect">
                                  <p:stCondLst>
                                    <p:cond delay="0"/>
                                  </p:stCondLst>
                                  <p:childTnLst>
                                    <p:set>
                                      <p:cBhvr>
                                        <p:cTn id="38" dur="1" fill="hold">
                                          <p:stCondLst>
                                            <p:cond delay="0"/>
                                          </p:stCondLst>
                                        </p:cTn>
                                        <p:tgtEl>
                                          <p:spTgt spid="905236"/>
                                        </p:tgtEl>
                                        <p:attrNameLst>
                                          <p:attrName>style.visibility</p:attrName>
                                        </p:attrNameLst>
                                      </p:cBhvr>
                                      <p:to>
                                        <p:strVal val="visible"/>
                                      </p:to>
                                    </p:set>
                                    <p:animEffect transition="in" filter="wipe(left)">
                                      <p:cBhvr>
                                        <p:cTn id="39" dur="500"/>
                                        <p:tgtEl>
                                          <p:spTgt spid="90523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childTnLst>
                                    <p:set>
                                      <p:cBhvr>
                                        <p:cTn id="43" dur="1" fill="hold">
                                          <p:stCondLst>
                                            <p:cond delay="0"/>
                                          </p:stCondLst>
                                        </p:cTn>
                                        <p:tgtEl>
                                          <p:spTgt spid="905234"/>
                                        </p:tgtEl>
                                        <p:attrNameLst>
                                          <p:attrName>style.visibility</p:attrName>
                                        </p:attrNameLst>
                                      </p:cBhvr>
                                      <p:to>
                                        <p:strVal val="visible"/>
                                      </p:to>
                                    </p:set>
                                    <p:animEffect transition="in" filter="wipe(left)">
                                      <p:cBhvr>
                                        <p:cTn id="44" dur="500"/>
                                        <p:tgtEl>
                                          <p:spTgt spid="905234"/>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childTnLst>
                                    <p:set>
                                      <p:cBhvr>
                                        <p:cTn id="48" dur="1" fill="hold">
                                          <p:stCondLst>
                                            <p:cond delay="0"/>
                                          </p:stCondLst>
                                        </p:cTn>
                                        <p:tgtEl>
                                          <p:spTgt spid="905241"/>
                                        </p:tgtEl>
                                        <p:attrNameLst>
                                          <p:attrName>style.visibility</p:attrName>
                                        </p:attrNameLst>
                                      </p:cBhvr>
                                      <p:to>
                                        <p:strVal val="visible"/>
                                      </p:to>
                                    </p:set>
                                    <p:animEffect transition="in" filter="wipe(left)">
                                      <p:cBhvr>
                                        <p:cTn id="49" dur="500"/>
                                        <p:tgtEl>
                                          <p:spTgt spid="905241"/>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childTnLst>
                                    <p:set>
                                      <p:cBhvr>
                                        <p:cTn id="53" dur="1" fill="hold">
                                          <p:stCondLst>
                                            <p:cond delay="0"/>
                                          </p:stCondLst>
                                        </p:cTn>
                                        <p:tgtEl>
                                          <p:spTgt spid="905242"/>
                                        </p:tgtEl>
                                        <p:attrNameLst>
                                          <p:attrName>style.visibility</p:attrName>
                                        </p:attrNameLst>
                                      </p:cBhvr>
                                      <p:to>
                                        <p:strVal val="visible"/>
                                      </p:to>
                                    </p:set>
                                    <p:animEffect transition="in" filter="wipe(left)">
                                      <p:cBhvr>
                                        <p:cTn id="54" dur="500"/>
                                        <p:tgtEl>
                                          <p:spTgt spid="905242"/>
                                        </p:tgtEl>
                                      </p:cBhvr>
                                    </p:animEffect>
                                  </p:childTnLst>
                                </p:cTn>
                              </p:par>
                            </p:childTnLst>
                          </p:cTn>
                        </p:par>
                        <p:par>
                          <p:cTn id="55" fill="hold" nodeType="afterGroup">
                            <p:stCondLst>
                              <p:cond delay="500"/>
                            </p:stCondLst>
                            <p:childTnLst>
                              <p:par>
                                <p:cTn id="56" presetID="22" presetClass="entr" presetSubtype="1" fill="hold" grpId="0" nodeType="afterEffect">
                                  <p:stCondLst>
                                    <p:cond delay="0"/>
                                  </p:stCondLst>
                                  <p:childTnLst>
                                    <p:set>
                                      <p:cBhvr>
                                        <p:cTn id="57" dur="1" fill="hold">
                                          <p:stCondLst>
                                            <p:cond delay="0"/>
                                          </p:stCondLst>
                                        </p:cTn>
                                        <p:tgtEl>
                                          <p:spTgt spid="905243"/>
                                        </p:tgtEl>
                                        <p:attrNameLst>
                                          <p:attrName>style.visibility</p:attrName>
                                        </p:attrNameLst>
                                      </p:cBhvr>
                                      <p:to>
                                        <p:strVal val="visible"/>
                                      </p:to>
                                    </p:set>
                                    <p:animEffect transition="in" filter="wipe(up)">
                                      <p:cBhvr>
                                        <p:cTn id="58" dur="500"/>
                                        <p:tgtEl>
                                          <p:spTgt spid="905243"/>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3" presetClass="entr" presetSubtype="16" fill="hold" nodeType="clickEffect">
                                  <p:stCondLst>
                                    <p:cond delay="0"/>
                                  </p:stCondLst>
                                  <p:childTnLst>
                                    <p:set>
                                      <p:cBhvr>
                                        <p:cTn id="62" dur="1" fill="hold">
                                          <p:stCondLst>
                                            <p:cond delay="0"/>
                                          </p:stCondLst>
                                        </p:cTn>
                                        <p:tgtEl>
                                          <p:spTgt spid="905248"/>
                                        </p:tgtEl>
                                        <p:attrNameLst>
                                          <p:attrName>style.visibility</p:attrName>
                                        </p:attrNameLst>
                                      </p:cBhvr>
                                      <p:to>
                                        <p:strVal val="visible"/>
                                      </p:to>
                                    </p:set>
                                    <p:anim calcmode="lin" valueType="num">
                                      <p:cBhvr>
                                        <p:cTn id="63" dur="500" fill="hold"/>
                                        <p:tgtEl>
                                          <p:spTgt spid="905248"/>
                                        </p:tgtEl>
                                        <p:attrNameLst>
                                          <p:attrName>ppt_w</p:attrName>
                                        </p:attrNameLst>
                                      </p:cBhvr>
                                      <p:tavLst>
                                        <p:tav tm="0">
                                          <p:val>
                                            <p:fltVal val="0"/>
                                          </p:val>
                                        </p:tav>
                                        <p:tav tm="100000">
                                          <p:val>
                                            <p:strVal val="#ppt_w"/>
                                          </p:val>
                                        </p:tav>
                                      </p:tavLst>
                                    </p:anim>
                                    <p:anim calcmode="lin" valueType="num">
                                      <p:cBhvr>
                                        <p:cTn id="64" dur="500" fill="hold"/>
                                        <p:tgtEl>
                                          <p:spTgt spid="905248"/>
                                        </p:tgtEl>
                                        <p:attrNameLst>
                                          <p:attrName>ppt_h</p:attrName>
                                        </p:attrNameLst>
                                      </p:cBhvr>
                                      <p:tavLst>
                                        <p:tav tm="0">
                                          <p:val>
                                            <p:fltVal val="0"/>
                                          </p:val>
                                        </p:tav>
                                        <p:tav tm="100000">
                                          <p:val>
                                            <p:strVal val="#ppt_h"/>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nodeType="clickEffect">
                                  <p:stCondLst>
                                    <p:cond delay="0"/>
                                  </p:stCondLst>
                                  <p:childTnLst>
                                    <p:set>
                                      <p:cBhvr>
                                        <p:cTn id="68" dur="1" fill="hold">
                                          <p:stCondLst>
                                            <p:cond delay="0"/>
                                          </p:stCondLst>
                                        </p:cTn>
                                        <p:tgtEl>
                                          <p:spTgt spid="905249"/>
                                        </p:tgtEl>
                                        <p:attrNameLst>
                                          <p:attrName>style.visibility</p:attrName>
                                        </p:attrNameLst>
                                      </p:cBhvr>
                                      <p:to>
                                        <p:strVal val="visible"/>
                                      </p:to>
                                    </p:set>
                                    <p:animEffect transition="in" filter="wipe(left)">
                                      <p:cBhvr>
                                        <p:cTn id="69" dur="500"/>
                                        <p:tgtEl>
                                          <p:spTgt spid="905249"/>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8" fill="hold" nodeType="clickEffect">
                                  <p:stCondLst>
                                    <p:cond delay="0"/>
                                  </p:stCondLst>
                                  <p:childTnLst>
                                    <p:set>
                                      <p:cBhvr>
                                        <p:cTn id="73" dur="1" fill="hold">
                                          <p:stCondLst>
                                            <p:cond delay="0"/>
                                          </p:stCondLst>
                                        </p:cTn>
                                        <p:tgtEl>
                                          <p:spTgt spid="905250"/>
                                        </p:tgtEl>
                                        <p:attrNameLst>
                                          <p:attrName>style.visibility</p:attrName>
                                        </p:attrNameLst>
                                      </p:cBhvr>
                                      <p:to>
                                        <p:strVal val="visible"/>
                                      </p:to>
                                    </p:set>
                                    <p:animEffect transition="in" filter="wipe(left)">
                                      <p:cBhvr>
                                        <p:cTn id="74" dur="500"/>
                                        <p:tgtEl>
                                          <p:spTgt spid="905250"/>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nodeType="clickEffect">
                                  <p:stCondLst>
                                    <p:cond delay="0"/>
                                  </p:stCondLst>
                                  <p:childTnLst>
                                    <p:set>
                                      <p:cBhvr>
                                        <p:cTn id="78" dur="1" fill="hold">
                                          <p:stCondLst>
                                            <p:cond delay="0"/>
                                          </p:stCondLst>
                                        </p:cTn>
                                        <p:tgtEl>
                                          <p:spTgt spid="905251"/>
                                        </p:tgtEl>
                                        <p:attrNameLst>
                                          <p:attrName>style.visibility</p:attrName>
                                        </p:attrNameLst>
                                      </p:cBhvr>
                                      <p:to>
                                        <p:strVal val="visible"/>
                                      </p:to>
                                    </p:set>
                                    <p:animEffect transition="in" filter="wipe(left)">
                                      <p:cBhvr>
                                        <p:cTn id="79" dur="500"/>
                                        <p:tgtEl>
                                          <p:spTgt spid="905251"/>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3" presetClass="entr" presetSubtype="16" fill="hold" nodeType="clickEffect">
                                  <p:stCondLst>
                                    <p:cond delay="0"/>
                                  </p:stCondLst>
                                  <p:childTnLst>
                                    <p:set>
                                      <p:cBhvr>
                                        <p:cTn id="83" dur="1" fill="hold">
                                          <p:stCondLst>
                                            <p:cond delay="0"/>
                                          </p:stCondLst>
                                        </p:cTn>
                                        <p:tgtEl>
                                          <p:spTgt spid="905252"/>
                                        </p:tgtEl>
                                        <p:attrNameLst>
                                          <p:attrName>style.visibility</p:attrName>
                                        </p:attrNameLst>
                                      </p:cBhvr>
                                      <p:to>
                                        <p:strVal val="visible"/>
                                      </p:to>
                                    </p:set>
                                    <p:anim calcmode="lin" valueType="num">
                                      <p:cBhvr>
                                        <p:cTn id="84" dur="500" fill="hold"/>
                                        <p:tgtEl>
                                          <p:spTgt spid="905252"/>
                                        </p:tgtEl>
                                        <p:attrNameLst>
                                          <p:attrName>ppt_w</p:attrName>
                                        </p:attrNameLst>
                                      </p:cBhvr>
                                      <p:tavLst>
                                        <p:tav tm="0">
                                          <p:val>
                                            <p:fltVal val="0"/>
                                          </p:val>
                                        </p:tav>
                                        <p:tav tm="100000">
                                          <p:val>
                                            <p:strVal val="#ppt_w"/>
                                          </p:val>
                                        </p:tav>
                                      </p:tavLst>
                                    </p:anim>
                                    <p:anim calcmode="lin" valueType="num">
                                      <p:cBhvr>
                                        <p:cTn id="85" dur="500" fill="hold"/>
                                        <p:tgtEl>
                                          <p:spTgt spid="905252"/>
                                        </p:tgtEl>
                                        <p:attrNameLst>
                                          <p:attrName>ppt_h</p:attrName>
                                        </p:attrNameLst>
                                      </p:cBhvr>
                                      <p:tavLst>
                                        <p:tav tm="0">
                                          <p:val>
                                            <p:fltVal val="0"/>
                                          </p:val>
                                        </p:tav>
                                        <p:tav tm="100000">
                                          <p:val>
                                            <p:strVal val="#ppt_h"/>
                                          </p:val>
                                        </p:tav>
                                      </p:tavLst>
                                    </p:anim>
                                  </p:childTnLst>
                                </p:cTn>
                              </p:par>
                            </p:childTnLst>
                          </p:cTn>
                        </p:par>
                        <p:par>
                          <p:cTn id="86" fill="hold" nodeType="afterGroup">
                            <p:stCondLst>
                              <p:cond delay="500"/>
                            </p:stCondLst>
                            <p:childTnLst>
                              <p:par>
                                <p:cTn id="87" presetID="22" presetClass="entr" presetSubtype="1" fill="hold" grpId="0" nodeType="afterEffect">
                                  <p:stCondLst>
                                    <p:cond delay="0"/>
                                  </p:stCondLst>
                                  <p:childTnLst>
                                    <p:set>
                                      <p:cBhvr>
                                        <p:cTn id="88" dur="1" fill="hold">
                                          <p:stCondLst>
                                            <p:cond delay="0"/>
                                          </p:stCondLst>
                                        </p:cTn>
                                        <p:tgtEl>
                                          <p:spTgt spid="905255"/>
                                        </p:tgtEl>
                                        <p:attrNameLst>
                                          <p:attrName>style.visibility</p:attrName>
                                        </p:attrNameLst>
                                      </p:cBhvr>
                                      <p:to>
                                        <p:strVal val="visible"/>
                                      </p:to>
                                    </p:set>
                                    <p:animEffect transition="in" filter="wipe(up)">
                                      <p:cBhvr>
                                        <p:cTn id="89" dur="500"/>
                                        <p:tgtEl>
                                          <p:spTgt spid="905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5219" grpId="0" build="p"/>
      <p:bldP spid="905225" grpId="0" animBg="1"/>
      <p:bldP spid="905243" grpId="0" animBg="1"/>
      <p:bldP spid="90525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9"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0756" y="3771900"/>
            <a:ext cx="2672644" cy="279735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5"/>
          <p:cNvSpPr>
            <a:spLocks noChangeArrowheads="1"/>
          </p:cNvSpPr>
          <p:nvPr/>
        </p:nvSpPr>
        <p:spPr bwMode="auto">
          <a:xfrm>
            <a:off x="4800600" y="931513"/>
            <a:ext cx="42672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smtClean="0">
                <a:solidFill>
                  <a:srgbClr val="000000"/>
                </a:solidFill>
                <a:ea typeface="Times New Roman" panose="02020603050405020304" pitchFamily="18" charset="0"/>
              </a:rPr>
              <a:t>(For chapter 36). A fish swims below the surface of the water. Suppose an observer is looking at the fish from point </a:t>
            </a:r>
            <a:r>
              <a:rPr lang="en-US" altLang="en-US" sz="1600" i="1" dirty="0" smtClean="0">
                <a:solidFill>
                  <a:srgbClr val="000000"/>
                </a:solidFill>
                <a:ea typeface="Times New Roman" panose="02020603050405020304" pitchFamily="18" charset="0"/>
              </a:rPr>
              <a:t>O</a:t>
            </a:r>
            <a:r>
              <a:rPr lang="en-US" altLang="en-US" sz="1600" dirty="0" smtClean="0">
                <a:solidFill>
                  <a:srgbClr val="000000"/>
                </a:solidFill>
                <a:ea typeface="Times New Roman" panose="02020603050405020304" pitchFamily="18" charset="0"/>
              </a:rPr>
              <a:t>'—straight above the fish. The observer sees the fish at</a:t>
            </a:r>
          </a:p>
          <a:p>
            <a:endParaRPr lang="en-US" altLang="en-US" sz="1600" dirty="0" smtClean="0">
              <a:solidFill>
                <a:srgbClr val="000000"/>
              </a:solidFill>
            </a:endParaRPr>
          </a:p>
          <a:p>
            <a:endParaRPr lang="en-US" altLang="en-US" sz="1600" dirty="0">
              <a:solidFill>
                <a:srgbClr val="000000"/>
              </a:solidFill>
            </a:endParaRPr>
          </a:p>
          <a:p>
            <a:pPr marL="342900" indent="-342900">
              <a:buFontTx/>
              <a:buAutoNum type="alphaUcParenR"/>
            </a:pPr>
            <a:r>
              <a:rPr lang="en-US" altLang="en-US" sz="1600" dirty="0">
                <a:solidFill>
                  <a:srgbClr val="000000"/>
                </a:solidFill>
                <a:ea typeface="Times New Roman" panose="02020603050405020304" pitchFamily="18" charset="0"/>
              </a:rPr>
              <a:t>a</a:t>
            </a:r>
            <a:r>
              <a:rPr lang="en-US" altLang="en-US" sz="1600" dirty="0" smtClean="0">
                <a:solidFill>
                  <a:srgbClr val="000000"/>
                </a:solidFill>
                <a:ea typeface="Times New Roman" panose="02020603050405020304" pitchFamily="18" charset="0"/>
              </a:rPr>
              <a:t> greater depth than it really is;</a:t>
            </a:r>
            <a:endParaRPr lang="en-US" altLang="en-US" sz="700" dirty="0">
              <a:solidFill>
                <a:srgbClr val="000000"/>
              </a:solidFill>
            </a:endParaRPr>
          </a:p>
          <a:p>
            <a:pPr marL="342900" indent="-342900">
              <a:buFontTx/>
              <a:buAutoNum type="alphaUcParenR"/>
            </a:pPr>
            <a:r>
              <a:rPr lang="en-US" altLang="en-US" sz="1600" dirty="0" smtClean="0">
                <a:solidFill>
                  <a:srgbClr val="000000"/>
                </a:solidFill>
                <a:ea typeface="Times New Roman" panose="02020603050405020304" pitchFamily="18" charset="0"/>
              </a:rPr>
              <a:t>the same depth;</a:t>
            </a:r>
            <a:endParaRPr lang="en-US" altLang="en-US" sz="700" dirty="0">
              <a:solidFill>
                <a:srgbClr val="000000"/>
              </a:solidFill>
            </a:endParaRPr>
          </a:p>
          <a:p>
            <a:pPr marL="342900" indent="-342900">
              <a:buFontTx/>
              <a:buAutoNum type="alphaUcParenR"/>
            </a:pPr>
            <a:r>
              <a:rPr lang="en-US" altLang="en-US" sz="1600" dirty="0" smtClean="0">
                <a:solidFill>
                  <a:srgbClr val="000000"/>
                </a:solidFill>
                <a:ea typeface="Times New Roman" panose="02020603050405020304" pitchFamily="18" charset="0"/>
              </a:rPr>
              <a:t>a smaller depth than it really is.</a:t>
            </a:r>
            <a:endParaRPr lang="en-US" altLang="en-US" sz="2000" dirty="0" smtClean="0">
              <a:solidFill>
                <a:srgbClr val="000000"/>
              </a:solidFill>
            </a:endParaRPr>
          </a:p>
        </p:txBody>
      </p:sp>
      <p:pic>
        <p:nvPicPr>
          <p:cNvPr id="55312"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406" y="3887438"/>
            <a:ext cx="3246439" cy="276564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8"/>
          <p:cNvSpPr>
            <a:spLocks noChangeArrowheads="1"/>
          </p:cNvSpPr>
          <p:nvPr/>
        </p:nvSpPr>
        <p:spPr bwMode="auto">
          <a:xfrm>
            <a:off x="235215" y="931513"/>
            <a:ext cx="410818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smtClean="0">
                <a:solidFill>
                  <a:srgbClr val="000000"/>
                </a:solidFill>
                <a:ea typeface="Times New Roman" panose="02020603050405020304" pitchFamily="18" charset="0"/>
              </a:rPr>
              <a:t>A fish swims below the surface of the water at </a:t>
            </a:r>
            <a:r>
              <a:rPr lang="en-US" altLang="en-US" sz="1600" i="1" dirty="0" smtClean="0">
                <a:solidFill>
                  <a:srgbClr val="000000"/>
                </a:solidFill>
                <a:ea typeface="Times New Roman" panose="02020603050405020304" pitchFamily="18" charset="0"/>
              </a:rPr>
              <a:t>P</a:t>
            </a:r>
            <a:r>
              <a:rPr lang="en-US" altLang="en-US" sz="1600" dirty="0" smtClean="0">
                <a:solidFill>
                  <a:srgbClr val="000000"/>
                </a:solidFill>
                <a:ea typeface="Times New Roman" panose="02020603050405020304" pitchFamily="18" charset="0"/>
              </a:rPr>
              <a:t>. An observer at </a:t>
            </a:r>
            <a:r>
              <a:rPr lang="en-US" altLang="en-US" sz="1600" i="1" dirty="0" smtClean="0">
                <a:solidFill>
                  <a:srgbClr val="000000"/>
                </a:solidFill>
                <a:ea typeface="Times New Roman" panose="02020603050405020304" pitchFamily="18" charset="0"/>
              </a:rPr>
              <a:t>O </a:t>
            </a:r>
            <a:r>
              <a:rPr lang="en-US" altLang="en-US" sz="1600" dirty="0" smtClean="0">
                <a:solidFill>
                  <a:srgbClr val="000000"/>
                </a:solidFill>
                <a:ea typeface="Times New Roman" panose="02020603050405020304" pitchFamily="18" charset="0"/>
              </a:rPr>
              <a:t>sees the fish at</a:t>
            </a:r>
          </a:p>
          <a:p>
            <a:endParaRPr lang="en-US" altLang="en-US" sz="1600" dirty="0">
              <a:solidFill>
                <a:srgbClr val="000000"/>
              </a:solidFill>
            </a:endParaRPr>
          </a:p>
          <a:p>
            <a:endParaRPr lang="en-US" altLang="en-US" sz="1600" dirty="0" smtClean="0">
              <a:solidFill>
                <a:srgbClr val="000000"/>
              </a:solidFill>
            </a:endParaRPr>
          </a:p>
          <a:p>
            <a:endParaRPr lang="en-US" altLang="en-US" sz="1600" dirty="0">
              <a:solidFill>
                <a:srgbClr val="000000"/>
              </a:solidFill>
            </a:endParaRPr>
          </a:p>
          <a:p>
            <a:endParaRPr lang="en-US" altLang="en-US" sz="1600" dirty="0" smtClean="0">
              <a:solidFill>
                <a:srgbClr val="000000"/>
              </a:solidFill>
            </a:endParaRPr>
          </a:p>
          <a:p>
            <a:pPr marL="342900" indent="-342900">
              <a:buFontTx/>
              <a:buAutoNum type="alphaUcParenR"/>
            </a:pPr>
            <a:r>
              <a:rPr lang="en-US" altLang="en-US" sz="1600" dirty="0" smtClean="0">
                <a:solidFill>
                  <a:srgbClr val="000000"/>
                </a:solidFill>
                <a:ea typeface="Times New Roman" panose="02020603050405020304" pitchFamily="18" charset="0"/>
              </a:rPr>
              <a:t>a greater depth than it really is;</a:t>
            </a:r>
          </a:p>
          <a:p>
            <a:pPr marL="342900" indent="-342900">
              <a:buFontTx/>
              <a:buAutoNum type="alphaUcParenR"/>
            </a:pPr>
            <a:r>
              <a:rPr lang="en-US" altLang="en-US" sz="1600" dirty="0" smtClean="0">
                <a:solidFill>
                  <a:srgbClr val="000000"/>
                </a:solidFill>
                <a:ea typeface="Times New Roman" panose="02020603050405020304" pitchFamily="18" charset="0"/>
              </a:rPr>
              <a:t>the same depth;</a:t>
            </a:r>
          </a:p>
          <a:p>
            <a:pPr marL="342900" indent="-342900">
              <a:buFontTx/>
              <a:buAutoNum type="alphaUcParenR"/>
            </a:pPr>
            <a:r>
              <a:rPr lang="en-US" altLang="en-US" sz="1600" dirty="0" smtClean="0">
                <a:solidFill>
                  <a:srgbClr val="000000"/>
                </a:solidFill>
                <a:ea typeface="Times New Roman" panose="02020603050405020304" pitchFamily="18" charset="0"/>
              </a:rPr>
              <a:t>a smaller depth than it really is</a:t>
            </a:r>
            <a:endParaRPr lang="en-US" altLang="en-US" sz="2000" dirty="0" smtClean="0">
              <a:solidFill>
                <a:srgbClr val="000000"/>
              </a:solidFill>
            </a:endParaRPr>
          </a:p>
        </p:txBody>
      </p:sp>
      <p:cxnSp>
        <p:nvCxnSpPr>
          <p:cNvPr id="11" name="Straight Connector 10"/>
          <p:cNvCxnSpPr/>
          <p:nvPr/>
        </p:nvCxnSpPr>
        <p:spPr bwMode="auto">
          <a:xfrm>
            <a:off x="4572000" y="838200"/>
            <a:ext cx="0" cy="592648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p:cNvSpPr txBox="1"/>
          <p:nvPr/>
        </p:nvSpPr>
        <p:spPr>
          <a:xfrm>
            <a:off x="0" y="0"/>
            <a:ext cx="9144000" cy="584775"/>
          </a:xfrm>
          <a:prstGeom prst="rect">
            <a:avLst/>
          </a:prstGeom>
          <a:solidFill>
            <a:srgbClr val="FF9999"/>
          </a:solidFill>
          <a:ln>
            <a:solidFill>
              <a:schemeClr val="tx1"/>
            </a:solidFill>
          </a:ln>
        </p:spPr>
        <p:txBody>
          <a:bodyPr wrap="square" rtlCol="0">
            <a:spAutoFit/>
          </a:bodyPr>
          <a:lstStyle/>
          <a:p>
            <a:r>
              <a:rPr lang="en-US" sz="3200" dirty="0" smtClean="0">
                <a:solidFill>
                  <a:srgbClr val="000000"/>
                </a:solidFill>
              </a:rPr>
              <a:t>Two more i-clickers</a:t>
            </a:r>
            <a:endParaRPr lang="en-US" sz="3200" dirty="0">
              <a:solidFill>
                <a:srgbClr val="000000"/>
              </a:solidFill>
            </a:endParaRPr>
          </a:p>
        </p:txBody>
      </p:sp>
    </p:spTree>
    <p:extLst>
      <p:ext uri="{BB962C8B-B14F-4D97-AF65-F5344CB8AC3E}">
        <p14:creationId xmlns:p14="http://schemas.microsoft.com/office/powerpoint/2010/main" val="31717399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3"/>
          <p:cNvSpPr txBox="1">
            <a:spLocks noChangeArrowheads="1"/>
          </p:cNvSpPr>
          <p:nvPr/>
        </p:nvSpPr>
        <p:spPr bwMode="auto">
          <a:xfrm>
            <a:off x="0" y="0"/>
            <a:ext cx="9144000" cy="584775"/>
          </a:xfrm>
          <a:prstGeom prst="rect">
            <a:avLst/>
          </a:prstGeom>
          <a:solidFill>
            <a:srgbClr val="FF9999"/>
          </a:solidFill>
          <a:ln>
            <a:solidFill>
              <a:schemeClr val="tx1"/>
            </a:solidFill>
          </a:ln>
          <a:effectLs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3200" dirty="0">
                <a:solidFill>
                  <a:schemeClr val="tx1"/>
                </a:solidFill>
              </a:rPr>
              <a:t>Image Characteristics and Definitions</a:t>
            </a:r>
          </a:p>
        </p:txBody>
      </p:sp>
      <p:sp>
        <p:nvSpPr>
          <p:cNvPr id="49156" name="AutoShape 19"/>
          <p:cNvSpPr>
            <a:spLocks noChangeArrowheads="1"/>
          </p:cNvSpPr>
          <p:nvPr/>
        </p:nvSpPr>
        <p:spPr bwMode="auto">
          <a:xfrm flipV="1">
            <a:off x="2286000" y="1066800"/>
            <a:ext cx="381000" cy="1295400"/>
          </a:xfrm>
          <a:prstGeom prst="downArrow">
            <a:avLst>
              <a:gd name="adj1" fmla="val 50000"/>
              <a:gd name="adj2" fmla="val 85000"/>
            </a:avLst>
          </a:prstGeom>
          <a:solidFill>
            <a:schemeClr val="bg1">
              <a:lumMod val="65000"/>
            </a:schemeClr>
          </a:solidFill>
          <a:ln w="28575">
            <a:solidFill>
              <a:schemeClr val="bg1">
                <a:lumMod val="50000"/>
              </a:schemeClr>
            </a:solidFill>
            <a:miter lim="800000"/>
            <a:headEnd/>
            <a:tailEnd/>
          </a:ln>
          <a:effectLst/>
          <a:extLst/>
        </p:spPr>
        <p:txBody>
          <a:bodyPr vert="eaVert" wrap="none" anchor="ctr"/>
          <a:lstStyle/>
          <a:p>
            <a:endParaRPr lang="en-US"/>
          </a:p>
        </p:txBody>
      </p:sp>
      <p:sp>
        <p:nvSpPr>
          <p:cNvPr id="49157" name="AutoShape 20"/>
          <p:cNvSpPr>
            <a:spLocks noChangeArrowheads="1"/>
          </p:cNvSpPr>
          <p:nvPr/>
        </p:nvSpPr>
        <p:spPr bwMode="auto">
          <a:xfrm flipV="1">
            <a:off x="6477000" y="1066800"/>
            <a:ext cx="381000" cy="1295400"/>
          </a:xfrm>
          <a:prstGeom prst="downArrow">
            <a:avLst>
              <a:gd name="adj1" fmla="val 50000"/>
              <a:gd name="adj2" fmla="val 85000"/>
            </a:avLst>
          </a:prstGeom>
          <a:solidFill>
            <a:srgbClr val="FF9999"/>
          </a:solidFill>
          <a:ln w="28575">
            <a:solidFill>
              <a:srgbClr val="C00000"/>
            </a:solidFill>
            <a:miter lim="800000"/>
            <a:headEnd/>
            <a:tailEnd/>
          </a:ln>
          <a:effectLst/>
          <a:extLst/>
        </p:spPr>
        <p:txBody>
          <a:bodyPr vert="eaVert" wrap="none" anchor="ctr"/>
          <a:lstStyle/>
          <a:p>
            <a:endParaRPr lang="en-US"/>
          </a:p>
        </p:txBody>
      </p:sp>
      <p:sp>
        <p:nvSpPr>
          <p:cNvPr id="49158" name="Text Box 21"/>
          <p:cNvSpPr txBox="1">
            <a:spLocks noChangeArrowheads="1"/>
          </p:cNvSpPr>
          <p:nvPr/>
        </p:nvSpPr>
        <p:spPr bwMode="auto">
          <a:xfrm>
            <a:off x="2057400" y="2438400"/>
            <a:ext cx="10668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2400" b="1">
                <a:solidFill>
                  <a:schemeClr val="tx1"/>
                </a:solidFill>
                <a:sym typeface="Symbol" pitchFamily="18" charset="2"/>
              </a:rPr>
              <a:t>Object</a:t>
            </a:r>
          </a:p>
        </p:txBody>
      </p:sp>
      <p:sp>
        <p:nvSpPr>
          <p:cNvPr id="49159" name="Text Box 22"/>
          <p:cNvSpPr txBox="1">
            <a:spLocks noChangeArrowheads="1"/>
          </p:cNvSpPr>
          <p:nvPr/>
        </p:nvSpPr>
        <p:spPr bwMode="auto">
          <a:xfrm>
            <a:off x="5943600" y="2362200"/>
            <a:ext cx="10668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2400" b="1">
                <a:solidFill>
                  <a:schemeClr val="tx1"/>
                </a:solidFill>
                <a:sym typeface="Symbol" pitchFamily="18" charset="2"/>
              </a:rPr>
              <a:t>Image</a:t>
            </a:r>
          </a:p>
        </p:txBody>
      </p:sp>
      <p:sp>
        <p:nvSpPr>
          <p:cNvPr id="49160" name="Line 24"/>
          <p:cNvSpPr>
            <a:spLocks noChangeShapeType="1"/>
          </p:cNvSpPr>
          <p:nvPr/>
        </p:nvSpPr>
        <p:spPr bwMode="auto">
          <a:xfrm>
            <a:off x="2438400" y="2362200"/>
            <a:ext cx="2133600" cy="0"/>
          </a:xfrm>
          <a:prstGeom prst="line">
            <a:avLst/>
          </a:prstGeom>
          <a:noFill/>
          <a:ln w="28575">
            <a:solidFill>
              <a:schemeClr val="tx1"/>
            </a:solidFill>
            <a:prstDash val="dash"/>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1" name="Line 25"/>
          <p:cNvSpPr>
            <a:spLocks noChangeShapeType="1"/>
          </p:cNvSpPr>
          <p:nvPr/>
        </p:nvSpPr>
        <p:spPr bwMode="auto">
          <a:xfrm>
            <a:off x="4572000" y="2362200"/>
            <a:ext cx="2133600" cy="0"/>
          </a:xfrm>
          <a:prstGeom prst="line">
            <a:avLst/>
          </a:prstGeom>
          <a:noFill/>
          <a:ln w="28575">
            <a:solidFill>
              <a:schemeClr val="tx1"/>
            </a:solidFill>
            <a:prstDash val="dash"/>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2" name="Text Box 26"/>
          <p:cNvSpPr txBox="1">
            <a:spLocks noChangeArrowheads="1"/>
          </p:cNvSpPr>
          <p:nvPr/>
        </p:nvSpPr>
        <p:spPr bwMode="auto">
          <a:xfrm>
            <a:off x="3352800" y="2209800"/>
            <a:ext cx="381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2400" b="1" i="1">
                <a:solidFill>
                  <a:schemeClr val="tx1"/>
                </a:solidFill>
                <a:sym typeface="Symbol" pitchFamily="18" charset="2"/>
              </a:rPr>
              <a:t>p</a:t>
            </a:r>
          </a:p>
        </p:txBody>
      </p:sp>
      <p:sp>
        <p:nvSpPr>
          <p:cNvPr id="49163" name="Text Box 27"/>
          <p:cNvSpPr txBox="1">
            <a:spLocks noChangeArrowheads="1"/>
          </p:cNvSpPr>
          <p:nvPr/>
        </p:nvSpPr>
        <p:spPr bwMode="auto">
          <a:xfrm>
            <a:off x="5638800" y="2286000"/>
            <a:ext cx="381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2400" b="1" i="1">
                <a:solidFill>
                  <a:schemeClr val="tx1"/>
                </a:solidFill>
                <a:sym typeface="Symbol" pitchFamily="18" charset="2"/>
              </a:rPr>
              <a:t>q</a:t>
            </a:r>
          </a:p>
        </p:txBody>
      </p:sp>
      <p:sp>
        <p:nvSpPr>
          <p:cNvPr id="49164" name="Line 29"/>
          <p:cNvSpPr>
            <a:spLocks noChangeShapeType="1"/>
          </p:cNvSpPr>
          <p:nvPr/>
        </p:nvSpPr>
        <p:spPr bwMode="auto">
          <a:xfrm>
            <a:off x="4572000" y="914400"/>
            <a:ext cx="0" cy="1752600"/>
          </a:xfrm>
          <a:prstGeom prst="line">
            <a:avLst/>
          </a:prstGeom>
          <a:noFill/>
          <a:ln w="571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5" name="Text Box 32"/>
          <p:cNvSpPr txBox="1">
            <a:spLocks noChangeArrowheads="1"/>
          </p:cNvSpPr>
          <p:nvPr/>
        </p:nvSpPr>
        <p:spPr bwMode="auto">
          <a:xfrm>
            <a:off x="3810000" y="2743200"/>
            <a:ext cx="1524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2400" b="1">
                <a:solidFill>
                  <a:schemeClr val="tx1"/>
                </a:solidFill>
                <a:sym typeface="Symbol" pitchFamily="18" charset="2"/>
              </a:rPr>
              <a:t>Mirror</a:t>
            </a:r>
          </a:p>
        </p:txBody>
      </p:sp>
      <p:sp>
        <p:nvSpPr>
          <p:cNvPr id="896034" name="Text Box 34"/>
          <p:cNvSpPr txBox="1">
            <a:spLocks noChangeArrowheads="1"/>
          </p:cNvSpPr>
          <p:nvPr/>
        </p:nvSpPr>
        <p:spPr bwMode="auto">
          <a:xfrm>
            <a:off x="228600" y="3314343"/>
            <a:ext cx="8763000"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800">
                <a:solidFill>
                  <a:schemeClr val="bg1"/>
                </a:solidFill>
                <a:latin typeface="Times New Roman" pitchFamily="18" charset="0"/>
              </a:defRPr>
            </a:lvl1pPr>
            <a:lvl2pPr>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marL="228600" indent="-228600" eaLnBrk="1" hangingPunct="1">
              <a:lnSpc>
                <a:spcPct val="150000"/>
              </a:lnSpc>
              <a:buFontTx/>
              <a:buChar char="•"/>
            </a:pPr>
            <a:r>
              <a:rPr lang="en-US" sz="2000" dirty="0">
                <a:solidFill>
                  <a:schemeClr val="tx1"/>
                </a:solidFill>
              </a:rPr>
              <a:t>The </a:t>
            </a:r>
            <a:r>
              <a:rPr lang="en-US" sz="2000" b="1" i="1" dirty="0">
                <a:solidFill>
                  <a:schemeClr val="tx1"/>
                </a:solidFill>
              </a:rPr>
              <a:t>front</a:t>
            </a:r>
            <a:r>
              <a:rPr lang="en-US" sz="2000" dirty="0">
                <a:solidFill>
                  <a:schemeClr val="tx1"/>
                </a:solidFill>
              </a:rPr>
              <a:t> of a mirror or lens is the side the light goes </a:t>
            </a:r>
            <a:r>
              <a:rPr lang="en-US" sz="2000" dirty="0" smtClean="0">
                <a:solidFill>
                  <a:schemeClr val="tx1"/>
                </a:solidFill>
              </a:rPr>
              <a:t>in.</a:t>
            </a:r>
            <a:endParaRPr lang="en-US" sz="2000" dirty="0">
              <a:solidFill>
                <a:schemeClr val="tx1"/>
              </a:solidFill>
            </a:endParaRPr>
          </a:p>
          <a:p>
            <a:pPr marL="228600" indent="-228600" eaLnBrk="1" hangingPunct="1">
              <a:lnSpc>
                <a:spcPct val="150000"/>
              </a:lnSpc>
              <a:buFontTx/>
              <a:buChar char="•"/>
            </a:pPr>
            <a:r>
              <a:rPr lang="en-US" sz="2000" b="1" i="1" dirty="0" smtClean="0">
                <a:solidFill>
                  <a:schemeClr val="tx1"/>
                </a:solidFill>
              </a:rPr>
              <a:t>Object distance, p,</a:t>
            </a:r>
            <a:r>
              <a:rPr lang="en-US" sz="2000" b="1" dirty="0" smtClean="0">
                <a:solidFill>
                  <a:schemeClr val="tx1"/>
                </a:solidFill>
              </a:rPr>
              <a:t> </a:t>
            </a:r>
            <a:r>
              <a:rPr lang="en-US" sz="2000" dirty="0">
                <a:solidFill>
                  <a:schemeClr val="tx1"/>
                </a:solidFill>
              </a:rPr>
              <a:t>is how far the object is in front of the </a:t>
            </a:r>
            <a:r>
              <a:rPr lang="en-US" sz="2000" dirty="0" smtClean="0">
                <a:solidFill>
                  <a:schemeClr val="tx1"/>
                </a:solidFill>
              </a:rPr>
              <a:t>mirror.</a:t>
            </a:r>
            <a:endParaRPr lang="en-US" sz="2000" dirty="0">
              <a:solidFill>
                <a:schemeClr val="tx1"/>
              </a:solidFill>
            </a:endParaRPr>
          </a:p>
          <a:p>
            <a:pPr marL="228600" indent="-228600" eaLnBrk="1" hangingPunct="1">
              <a:lnSpc>
                <a:spcPct val="150000"/>
              </a:lnSpc>
              <a:buFontTx/>
              <a:buChar char="•"/>
            </a:pPr>
            <a:r>
              <a:rPr lang="en-US" sz="2000" b="1" i="1" dirty="0" smtClean="0">
                <a:solidFill>
                  <a:schemeClr val="tx1"/>
                </a:solidFill>
              </a:rPr>
              <a:t>Image distance, q,</a:t>
            </a:r>
            <a:r>
              <a:rPr lang="en-US" sz="2000" b="1" dirty="0" smtClean="0">
                <a:solidFill>
                  <a:schemeClr val="tx1"/>
                </a:solidFill>
              </a:rPr>
              <a:t> </a:t>
            </a:r>
            <a:r>
              <a:rPr lang="en-US" sz="2000" dirty="0">
                <a:solidFill>
                  <a:schemeClr val="tx1"/>
                </a:solidFill>
              </a:rPr>
              <a:t>is how far the image is in </a:t>
            </a:r>
            <a:r>
              <a:rPr lang="en-US" sz="2000" dirty="0" smtClean="0">
                <a:solidFill>
                  <a:schemeClr val="tx1"/>
                </a:solidFill>
              </a:rPr>
              <a:t>front* of </a:t>
            </a:r>
            <a:r>
              <a:rPr lang="en-US" sz="2000" dirty="0">
                <a:solidFill>
                  <a:schemeClr val="tx1"/>
                </a:solidFill>
              </a:rPr>
              <a:t>the </a:t>
            </a:r>
            <a:r>
              <a:rPr lang="en-US" sz="2000" dirty="0" smtClean="0">
                <a:solidFill>
                  <a:schemeClr val="tx1"/>
                </a:solidFill>
              </a:rPr>
              <a:t>mirror </a:t>
            </a:r>
            <a:r>
              <a:rPr lang="en-US" sz="1400" dirty="0" smtClean="0">
                <a:solidFill>
                  <a:schemeClr val="tx1"/>
                </a:solidFill>
              </a:rPr>
              <a:t>(</a:t>
            </a:r>
            <a:r>
              <a:rPr lang="en-US" sz="1400" dirty="0" smtClean="0">
                <a:solidFill>
                  <a:schemeClr val="tx1"/>
                </a:solidFill>
                <a:sym typeface="Symbol" pitchFamily="18" charset="2"/>
              </a:rPr>
              <a:t>*behind for lenses</a:t>
            </a:r>
            <a:r>
              <a:rPr lang="en-US" sz="1400" dirty="0" smtClean="0">
                <a:solidFill>
                  <a:schemeClr val="tx1"/>
                </a:solidFill>
              </a:rPr>
              <a:t>)</a:t>
            </a:r>
            <a:r>
              <a:rPr lang="en-US" sz="2000" dirty="0" smtClean="0">
                <a:solidFill>
                  <a:schemeClr val="tx1"/>
                </a:solidFill>
              </a:rPr>
              <a:t>. </a:t>
            </a:r>
            <a:endParaRPr lang="en-US" sz="2000" dirty="0">
              <a:solidFill>
                <a:schemeClr val="tx1"/>
              </a:solidFill>
            </a:endParaRPr>
          </a:p>
          <a:p>
            <a:pPr marL="914400" lvl="2" eaLnBrk="1" hangingPunct="1">
              <a:lnSpc>
                <a:spcPct val="150000"/>
              </a:lnSpc>
              <a:buFontTx/>
              <a:buChar char="•"/>
            </a:pPr>
            <a:r>
              <a:rPr lang="en-US" sz="2000" b="1" i="1" dirty="0">
                <a:solidFill>
                  <a:schemeClr val="tx1"/>
                </a:solidFill>
              </a:rPr>
              <a:t>Real</a:t>
            </a:r>
            <a:r>
              <a:rPr lang="en-US" sz="2000" b="1" dirty="0">
                <a:solidFill>
                  <a:schemeClr val="tx1"/>
                </a:solidFill>
              </a:rPr>
              <a:t> image </a:t>
            </a:r>
            <a:r>
              <a:rPr lang="en-US" sz="2000" dirty="0">
                <a:solidFill>
                  <a:schemeClr val="tx1"/>
                </a:solidFill>
              </a:rPr>
              <a:t>if </a:t>
            </a:r>
            <a:r>
              <a:rPr lang="en-US" sz="2000" i="1" dirty="0">
                <a:solidFill>
                  <a:schemeClr val="tx1"/>
                </a:solidFill>
              </a:rPr>
              <a:t>q</a:t>
            </a:r>
            <a:r>
              <a:rPr lang="en-US" sz="2000" dirty="0">
                <a:solidFill>
                  <a:schemeClr val="tx1"/>
                </a:solidFill>
              </a:rPr>
              <a:t> &gt; 0,</a:t>
            </a:r>
            <a:r>
              <a:rPr lang="en-US" sz="2000" i="1" dirty="0">
                <a:solidFill>
                  <a:schemeClr val="tx1"/>
                </a:solidFill>
              </a:rPr>
              <a:t> </a:t>
            </a:r>
            <a:r>
              <a:rPr lang="en-US" sz="2000" b="1" i="1" dirty="0">
                <a:solidFill>
                  <a:schemeClr val="tx1"/>
                </a:solidFill>
              </a:rPr>
              <a:t>virtual</a:t>
            </a:r>
            <a:r>
              <a:rPr lang="en-US" sz="2000" b="1" dirty="0">
                <a:solidFill>
                  <a:schemeClr val="tx1"/>
                </a:solidFill>
              </a:rPr>
              <a:t> image</a:t>
            </a:r>
            <a:r>
              <a:rPr lang="en-US" sz="2000" dirty="0">
                <a:solidFill>
                  <a:schemeClr val="tx1"/>
                </a:solidFill>
              </a:rPr>
              <a:t> if </a:t>
            </a:r>
            <a:r>
              <a:rPr lang="en-US" sz="2000" i="1" dirty="0">
                <a:solidFill>
                  <a:schemeClr val="tx1"/>
                </a:solidFill>
              </a:rPr>
              <a:t>q </a:t>
            </a:r>
            <a:r>
              <a:rPr lang="en-US" sz="2000" dirty="0">
                <a:solidFill>
                  <a:schemeClr val="tx1"/>
                </a:solidFill>
              </a:rPr>
              <a:t>&lt; </a:t>
            </a:r>
            <a:r>
              <a:rPr lang="en-US" sz="2000" dirty="0" smtClean="0">
                <a:solidFill>
                  <a:schemeClr val="tx1"/>
                </a:solidFill>
              </a:rPr>
              <a:t>0 </a:t>
            </a:r>
            <a:r>
              <a:rPr lang="en-US" sz="1400" dirty="0" smtClean="0">
                <a:solidFill>
                  <a:schemeClr val="tx1"/>
                </a:solidFill>
              </a:rPr>
              <a:t>(more on that in a bit)</a:t>
            </a:r>
            <a:r>
              <a:rPr lang="en-US" sz="2000" dirty="0" smtClean="0">
                <a:solidFill>
                  <a:schemeClr val="tx1"/>
                </a:solidFill>
              </a:rPr>
              <a:t>.</a:t>
            </a:r>
            <a:endParaRPr lang="en-US" sz="1400" dirty="0">
              <a:solidFill>
                <a:schemeClr val="tx1"/>
              </a:solidFill>
            </a:endParaRPr>
          </a:p>
          <a:p>
            <a:pPr marL="228600" indent="-228600" eaLnBrk="1" hangingPunct="1">
              <a:lnSpc>
                <a:spcPct val="150000"/>
              </a:lnSpc>
              <a:buFontTx/>
              <a:buChar char="•"/>
            </a:pPr>
            <a:r>
              <a:rPr lang="en-US" sz="2000" b="1" i="1" dirty="0" smtClean="0">
                <a:solidFill>
                  <a:schemeClr val="tx1"/>
                </a:solidFill>
              </a:rPr>
              <a:t>Magnification, M,</a:t>
            </a:r>
            <a:r>
              <a:rPr lang="en-US" sz="2000" dirty="0" smtClean="0">
                <a:solidFill>
                  <a:schemeClr val="tx1"/>
                </a:solidFill>
              </a:rPr>
              <a:t> </a:t>
            </a:r>
            <a:r>
              <a:rPr lang="en-US" sz="2000" dirty="0">
                <a:solidFill>
                  <a:schemeClr val="tx1"/>
                </a:solidFill>
              </a:rPr>
              <a:t>is how large the image is compared to the </a:t>
            </a:r>
            <a:r>
              <a:rPr lang="en-US" sz="2000" dirty="0" smtClean="0">
                <a:solidFill>
                  <a:schemeClr val="tx1"/>
                </a:solidFill>
              </a:rPr>
              <a:t>object.</a:t>
            </a:r>
            <a:endParaRPr lang="en-US" sz="2000" dirty="0">
              <a:solidFill>
                <a:schemeClr val="tx1"/>
              </a:solidFill>
            </a:endParaRPr>
          </a:p>
        </p:txBody>
      </p:sp>
      <p:sp>
        <p:nvSpPr>
          <p:cNvPr id="49167" name="Line 35"/>
          <p:cNvSpPr>
            <a:spLocks noChangeShapeType="1"/>
          </p:cNvSpPr>
          <p:nvPr/>
        </p:nvSpPr>
        <p:spPr bwMode="auto">
          <a:xfrm flipV="1">
            <a:off x="2057400" y="1143000"/>
            <a:ext cx="0" cy="1219200"/>
          </a:xfrm>
          <a:prstGeom prst="line">
            <a:avLst/>
          </a:prstGeom>
          <a:noFill/>
          <a:ln w="28575">
            <a:solidFill>
              <a:schemeClr val="tx1"/>
            </a:solidFill>
            <a:prstDash val="dash"/>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8" name="Text Box 36"/>
          <p:cNvSpPr txBox="1">
            <a:spLocks noChangeArrowheads="1"/>
          </p:cNvSpPr>
          <p:nvPr/>
        </p:nvSpPr>
        <p:spPr bwMode="auto">
          <a:xfrm>
            <a:off x="1676400" y="1371600"/>
            <a:ext cx="381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2400" b="1" i="1">
                <a:solidFill>
                  <a:schemeClr val="tx1"/>
                </a:solidFill>
                <a:sym typeface="Symbol" pitchFamily="18" charset="2"/>
              </a:rPr>
              <a:t>h</a:t>
            </a:r>
          </a:p>
        </p:txBody>
      </p:sp>
      <p:sp>
        <p:nvSpPr>
          <p:cNvPr id="49169" name="Text Box 37"/>
          <p:cNvSpPr txBox="1">
            <a:spLocks noChangeArrowheads="1"/>
          </p:cNvSpPr>
          <p:nvPr/>
        </p:nvSpPr>
        <p:spPr bwMode="auto">
          <a:xfrm>
            <a:off x="7086600" y="1447800"/>
            <a:ext cx="5334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2400" b="1" i="1">
                <a:solidFill>
                  <a:schemeClr val="tx1"/>
                </a:solidFill>
                <a:sym typeface="Symbol" pitchFamily="18" charset="2"/>
              </a:rPr>
              <a:t>h’</a:t>
            </a:r>
          </a:p>
        </p:txBody>
      </p:sp>
      <p:sp>
        <p:nvSpPr>
          <p:cNvPr id="49170" name="Line 38"/>
          <p:cNvSpPr>
            <a:spLocks noChangeShapeType="1"/>
          </p:cNvSpPr>
          <p:nvPr/>
        </p:nvSpPr>
        <p:spPr bwMode="auto">
          <a:xfrm flipV="1">
            <a:off x="7010400" y="1143000"/>
            <a:ext cx="0" cy="1219200"/>
          </a:xfrm>
          <a:prstGeom prst="line">
            <a:avLst/>
          </a:prstGeom>
          <a:noFill/>
          <a:ln w="28575">
            <a:solidFill>
              <a:schemeClr val="tx1"/>
            </a:solidFill>
            <a:prstDash val="dash"/>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3" name="TextBox 2"/>
              <p:cNvSpPr txBox="1"/>
              <p:nvPr/>
            </p:nvSpPr>
            <p:spPr>
              <a:xfrm>
                <a:off x="1956885" y="5943600"/>
                <a:ext cx="3249030" cy="786754"/>
              </a:xfrm>
              <a:prstGeom prst="rect">
                <a:avLst/>
              </a:prstGeom>
              <a:solidFill>
                <a:srgbClr val="FF9999"/>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𝑀</m:t>
                      </m:r>
                      <m:r>
                        <a:rPr lang="en-US" sz="2400" b="0" i="1" smtClean="0">
                          <a:solidFill>
                            <a:schemeClr val="tx1"/>
                          </a:solidFill>
                          <a:latin typeface="Cambria Math" panose="02040503050406030204" pitchFamily="18" charset="0"/>
                        </a:rPr>
                        <m:t>=</m:t>
                      </m:r>
                      <m:f>
                        <m:fPr>
                          <m:ctrlPr>
                            <a:rPr lang="en-US" sz="2400" b="0" i="1" smtClean="0">
                              <a:solidFill>
                                <a:schemeClr val="tx1"/>
                              </a:solidFill>
                              <a:latin typeface="Cambria Math" panose="02040503050406030204" pitchFamily="18" charset="0"/>
                            </a:rPr>
                          </m:ctrlPr>
                        </m:fPr>
                        <m:num>
                          <m:r>
                            <a:rPr lang="en-US" sz="2400" b="0" i="1" smtClean="0">
                              <a:solidFill>
                                <a:schemeClr val="tx1"/>
                              </a:solidFill>
                              <a:latin typeface="Cambria Math" panose="02040503050406030204" pitchFamily="18" charset="0"/>
                            </a:rPr>
                            <m:t>𝑖𝑚𝑎𝑔𝑒</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h𝑒𝑖𝑔h𝑡</m:t>
                          </m:r>
                        </m:num>
                        <m:den>
                          <m:r>
                            <a:rPr lang="en-US" sz="2400" b="0" i="1" smtClean="0">
                              <a:solidFill>
                                <a:schemeClr val="tx1"/>
                              </a:solidFill>
                              <a:latin typeface="Cambria Math" panose="02040503050406030204" pitchFamily="18" charset="0"/>
                            </a:rPr>
                            <m:t>𝑜𝑏𝑗𝑒𝑐𝑡</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h𝑒𝑖𝑔h𝑡</m:t>
                          </m:r>
                        </m:den>
                      </m:f>
                      <m:r>
                        <a:rPr lang="en-US" sz="2400" b="0" i="1" smtClean="0">
                          <a:solidFill>
                            <a:schemeClr val="tx1"/>
                          </a:solidFill>
                          <a:latin typeface="Cambria Math" panose="02040503050406030204" pitchFamily="18" charset="0"/>
                        </a:rPr>
                        <m:t>=</m:t>
                      </m:r>
                      <m:f>
                        <m:fPr>
                          <m:ctrlPr>
                            <a:rPr lang="en-US" sz="2400" b="0" i="1" smtClean="0">
                              <a:solidFill>
                                <a:schemeClr val="tx1"/>
                              </a:solidFill>
                              <a:latin typeface="Cambria Math" panose="02040503050406030204" pitchFamily="18" charset="0"/>
                            </a:rPr>
                          </m:ctrlPr>
                        </m:fPr>
                        <m:num>
                          <m:r>
                            <a:rPr lang="en-US" sz="2400" b="0" i="1" smtClean="0">
                              <a:solidFill>
                                <a:schemeClr val="tx1"/>
                              </a:solidFill>
                              <a:latin typeface="Cambria Math" panose="02040503050406030204" pitchFamily="18" charset="0"/>
                            </a:rPr>
                            <m:t>h</m:t>
                          </m:r>
                          <m:r>
                            <a:rPr lang="en-US" sz="2400" b="0" i="1" smtClean="0">
                              <a:solidFill>
                                <a:schemeClr val="tx1"/>
                              </a:solidFill>
                              <a:latin typeface="Cambria Math" panose="02040503050406030204" pitchFamily="18" charset="0"/>
                            </a:rPr>
                            <m:t>′</m:t>
                          </m:r>
                        </m:num>
                        <m:den>
                          <m:r>
                            <a:rPr lang="en-US" sz="2400" b="0" i="1" smtClean="0">
                              <a:solidFill>
                                <a:schemeClr val="tx1"/>
                              </a:solidFill>
                              <a:latin typeface="Cambria Math" panose="02040503050406030204" pitchFamily="18" charset="0"/>
                            </a:rPr>
                            <m:t>h</m:t>
                          </m:r>
                        </m:den>
                      </m:f>
                    </m:oMath>
                  </m:oMathPara>
                </a14:m>
                <a:endParaRPr lang="en-US" sz="2400" dirty="0">
                  <a:solidFill>
                    <a:schemeClr val="tx1"/>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956885" y="5943600"/>
                <a:ext cx="3249030" cy="786754"/>
              </a:xfrm>
              <a:prstGeom prst="rect">
                <a:avLst/>
              </a:prstGeom>
              <a:blipFill rotWithShape="0">
                <a:blip r:embed="rId2"/>
                <a:stretch>
                  <a:fillRect/>
                </a:stretch>
              </a:blipFill>
              <a:ln>
                <a:solidFill>
                  <a:schemeClr val="tx1"/>
                </a:solidFill>
              </a:ln>
            </p:spPr>
            <p:txBody>
              <a:bodyPr/>
              <a:lstStyle/>
              <a:p>
                <a:r>
                  <a:rPr lang="en-US">
                    <a:noFill/>
                  </a:rPr>
                  <a:t> </a:t>
                </a:r>
              </a:p>
            </p:txBody>
          </p:sp>
        </mc:Fallback>
      </mc:AlternateContent>
      <p:sp>
        <p:nvSpPr>
          <p:cNvPr id="4" name="Rectangle 3"/>
          <p:cNvSpPr/>
          <p:nvPr/>
        </p:nvSpPr>
        <p:spPr>
          <a:xfrm>
            <a:off x="5867399" y="5867400"/>
            <a:ext cx="2743201" cy="923330"/>
          </a:xfrm>
          <a:prstGeom prst="rect">
            <a:avLst/>
          </a:prstGeom>
        </p:spPr>
        <p:txBody>
          <a:bodyPr wrap="square">
            <a:spAutoFit/>
          </a:bodyPr>
          <a:lstStyle/>
          <a:p>
            <a:pPr marL="228600" lvl="8" indent="-228600">
              <a:lnSpc>
                <a:spcPct val="150000"/>
              </a:lnSpc>
              <a:buFontTx/>
              <a:buChar char="•"/>
            </a:pPr>
            <a:r>
              <a:rPr lang="en-US" sz="1800" i="1" dirty="0">
                <a:solidFill>
                  <a:schemeClr val="tx1"/>
                </a:solidFill>
              </a:rPr>
              <a:t>Upright</a:t>
            </a:r>
            <a:r>
              <a:rPr lang="en-US" sz="1800" dirty="0">
                <a:solidFill>
                  <a:schemeClr val="tx1"/>
                </a:solidFill>
              </a:rPr>
              <a:t> if </a:t>
            </a:r>
            <a:r>
              <a:rPr lang="en-US" sz="1800" dirty="0" smtClean="0">
                <a:solidFill>
                  <a:schemeClr val="tx1"/>
                </a:solidFill>
              </a:rPr>
              <a:t>positive </a:t>
            </a:r>
          </a:p>
          <a:p>
            <a:pPr marL="228600" lvl="8" indent="-228600">
              <a:lnSpc>
                <a:spcPct val="150000"/>
              </a:lnSpc>
              <a:buFontTx/>
              <a:buChar char="•"/>
            </a:pPr>
            <a:r>
              <a:rPr lang="en-US" sz="1800" i="1" dirty="0" smtClean="0">
                <a:solidFill>
                  <a:schemeClr val="tx1"/>
                </a:solidFill>
              </a:rPr>
              <a:t>Inverted</a:t>
            </a:r>
            <a:r>
              <a:rPr lang="en-US" sz="1800" dirty="0" smtClean="0">
                <a:solidFill>
                  <a:schemeClr val="tx1"/>
                </a:solidFill>
              </a:rPr>
              <a:t> </a:t>
            </a:r>
            <a:r>
              <a:rPr lang="en-US" sz="1800" dirty="0">
                <a:solidFill>
                  <a:schemeClr val="tx1"/>
                </a:solidFill>
              </a:rPr>
              <a:t>if negative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96034">
                                            <p:txEl>
                                              <p:pRg st="0" end="0"/>
                                            </p:txEl>
                                          </p:spTgt>
                                        </p:tgtEl>
                                        <p:attrNameLst>
                                          <p:attrName>style.visibility</p:attrName>
                                        </p:attrNameLst>
                                      </p:cBhvr>
                                      <p:to>
                                        <p:strVal val="visible"/>
                                      </p:to>
                                    </p:set>
                                    <p:anim calcmode="lin" valueType="num">
                                      <p:cBhvr additive="base">
                                        <p:cTn id="7" dur="500" fill="hold"/>
                                        <p:tgtEl>
                                          <p:spTgt spid="89603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9603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96034">
                                            <p:txEl>
                                              <p:pRg st="1" end="1"/>
                                            </p:txEl>
                                          </p:spTgt>
                                        </p:tgtEl>
                                        <p:attrNameLst>
                                          <p:attrName>style.visibility</p:attrName>
                                        </p:attrNameLst>
                                      </p:cBhvr>
                                      <p:to>
                                        <p:strVal val="visible"/>
                                      </p:to>
                                    </p:set>
                                    <p:anim calcmode="lin" valueType="num">
                                      <p:cBhvr additive="base">
                                        <p:cTn id="13" dur="500" fill="hold"/>
                                        <p:tgtEl>
                                          <p:spTgt spid="89603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9603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96034">
                                            <p:txEl>
                                              <p:pRg st="2" end="2"/>
                                            </p:txEl>
                                          </p:spTgt>
                                        </p:tgtEl>
                                        <p:attrNameLst>
                                          <p:attrName>style.visibility</p:attrName>
                                        </p:attrNameLst>
                                      </p:cBhvr>
                                      <p:to>
                                        <p:strVal val="visible"/>
                                      </p:to>
                                    </p:set>
                                    <p:anim calcmode="lin" valueType="num">
                                      <p:cBhvr additive="base">
                                        <p:cTn id="19" dur="500" fill="hold"/>
                                        <p:tgtEl>
                                          <p:spTgt spid="89603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96034">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896034">
                                            <p:txEl>
                                              <p:pRg st="3" end="3"/>
                                            </p:txEl>
                                          </p:spTgt>
                                        </p:tgtEl>
                                        <p:attrNameLst>
                                          <p:attrName>style.visibility</p:attrName>
                                        </p:attrNameLst>
                                      </p:cBhvr>
                                      <p:to>
                                        <p:strVal val="visible"/>
                                      </p:to>
                                    </p:set>
                                    <p:anim calcmode="lin" valueType="num">
                                      <p:cBhvr additive="base">
                                        <p:cTn id="23" dur="500" fill="hold"/>
                                        <p:tgtEl>
                                          <p:spTgt spid="896034">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89603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896034">
                                            <p:txEl>
                                              <p:pRg st="4" end="4"/>
                                            </p:txEl>
                                          </p:spTgt>
                                        </p:tgtEl>
                                        <p:attrNameLst>
                                          <p:attrName>style.visibility</p:attrName>
                                        </p:attrNameLst>
                                      </p:cBhvr>
                                      <p:to>
                                        <p:strVal val="visible"/>
                                      </p:to>
                                    </p:set>
                                    <p:anim calcmode="lin" valueType="num">
                                      <p:cBhvr additive="base">
                                        <p:cTn id="29" dur="500" fill="hold"/>
                                        <p:tgtEl>
                                          <p:spTgt spid="896034">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89603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603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36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1015424"/>
            <a:ext cx="3302771" cy="40899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6"/>
          <p:cNvSpPr txBox="1">
            <a:spLocks noChangeArrowheads="1"/>
          </p:cNvSpPr>
          <p:nvPr/>
        </p:nvSpPr>
        <p:spPr bwMode="auto">
          <a:xfrm>
            <a:off x="228600" y="3124200"/>
            <a:ext cx="4369254"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u="sng" dirty="0">
                <a:solidFill>
                  <a:schemeClr val="tx1"/>
                </a:solidFill>
              </a:rPr>
              <a:t>Real </a:t>
            </a:r>
            <a:r>
              <a:rPr lang="en-US" altLang="en-US" sz="2000" u="sng" dirty="0" smtClean="0">
                <a:solidFill>
                  <a:schemeClr val="tx1"/>
                </a:solidFill>
              </a:rPr>
              <a:t>image (more on that later)</a:t>
            </a:r>
            <a:endParaRPr lang="en-US" altLang="en-US" sz="2000" u="sng" dirty="0">
              <a:solidFill>
                <a:schemeClr val="tx1"/>
              </a:solidFill>
            </a:endParaRPr>
          </a:p>
          <a:p>
            <a:pPr>
              <a:spcBef>
                <a:spcPct val="50000"/>
              </a:spcBef>
            </a:pPr>
            <a:r>
              <a:rPr lang="en-US" altLang="en-US" sz="2000" dirty="0">
                <a:solidFill>
                  <a:schemeClr val="tx1"/>
                </a:solidFill>
              </a:rPr>
              <a:t>L</a:t>
            </a:r>
            <a:r>
              <a:rPr lang="en-US" altLang="en-US" sz="2000" b="0" dirty="0" smtClean="0">
                <a:solidFill>
                  <a:schemeClr val="tx1"/>
                </a:solidFill>
              </a:rPr>
              <a:t>ight </a:t>
            </a:r>
            <a:r>
              <a:rPr lang="en-US" altLang="en-US" sz="2000" b="0" dirty="0">
                <a:solidFill>
                  <a:schemeClr val="tx1"/>
                </a:solidFill>
              </a:rPr>
              <a:t>rays actually pass through the real image. </a:t>
            </a:r>
          </a:p>
          <a:p>
            <a:pPr>
              <a:spcBef>
                <a:spcPct val="50000"/>
              </a:spcBef>
            </a:pPr>
            <a:r>
              <a:rPr lang="en-US" altLang="en-US" sz="2000" b="0" dirty="0">
                <a:solidFill>
                  <a:schemeClr val="tx1"/>
                </a:solidFill>
              </a:rPr>
              <a:t>A real image </a:t>
            </a:r>
            <a:r>
              <a:rPr lang="en-US" altLang="en-US" sz="2000" dirty="0" smtClean="0">
                <a:solidFill>
                  <a:schemeClr val="tx1"/>
                </a:solidFill>
              </a:rPr>
              <a:t>can be captured</a:t>
            </a:r>
            <a:r>
              <a:rPr lang="en-US" altLang="en-US" sz="2000" b="0" dirty="0" smtClean="0">
                <a:solidFill>
                  <a:schemeClr val="tx1"/>
                </a:solidFill>
              </a:rPr>
              <a:t> </a:t>
            </a:r>
            <a:r>
              <a:rPr lang="en-US" altLang="en-US" sz="2000" b="0" dirty="0">
                <a:solidFill>
                  <a:schemeClr val="tx1"/>
                </a:solidFill>
              </a:rPr>
              <a:t>on a piece of paper or film placed at the image location</a:t>
            </a:r>
            <a:r>
              <a:rPr lang="en-US" altLang="en-US" sz="2000" b="0" dirty="0" smtClean="0">
                <a:solidFill>
                  <a:schemeClr val="tx1"/>
                </a:solidFill>
              </a:rPr>
              <a:t>.</a:t>
            </a:r>
          </a:p>
        </p:txBody>
      </p:sp>
      <p:sp>
        <p:nvSpPr>
          <p:cNvPr id="6" name="Text Box 8"/>
          <p:cNvSpPr txBox="1">
            <a:spLocks noChangeArrowheads="1"/>
          </p:cNvSpPr>
          <p:nvPr/>
        </p:nvSpPr>
        <p:spPr bwMode="auto">
          <a:xfrm>
            <a:off x="217714" y="1219200"/>
            <a:ext cx="3998458"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u="sng" dirty="0">
                <a:solidFill>
                  <a:schemeClr val="tx1"/>
                </a:solidFill>
              </a:rPr>
              <a:t>Virtual </a:t>
            </a:r>
            <a:r>
              <a:rPr lang="en-US" altLang="en-US" sz="2000" u="sng" dirty="0" smtClean="0">
                <a:solidFill>
                  <a:schemeClr val="tx1"/>
                </a:solidFill>
              </a:rPr>
              <a:t>image</a:t>
            </a:r>
            <a:endParaRPr lang="en-US" altLang="en-US" sz="2000" u="sng" dirty="0">
              <a:solidFill>
                <a:schemeClr val="tx1"/>
              </a:solidFill>
            </a:endParaRPr>
          </a:p>
          <a:p>
            <a:pPr>
              <a:spcBef>
                <a:spcPct val="50000"/>
              </a:spcBef>
            </a:pPr>
            <a:r>
              <a:rPr lang="en-US" altLang="en-US" sz="2000" dirty="0">
                <a:solidFill>
                  <a:schemeClr val="tx1"/>
                </a:solidFill>
              </a:rPr>
              <a:t>L</a:t>
            </a:r>
            <a:r>
              <a:rPr lang="en-US" altLang="en-US" sz="2000" b="0" dirty="0" smtClean="0">
                <a:solidFill>
                  <a:schemeClr val="tx1"/>
                </a:solidFill>
              </a:rPr>
              <a:t>ight </a:t>
            </a:r>
            <a:r>
              <a:rPr lang="en-US" altLang="en-US" sz="2000" b="0" dirty="0">
                <a:solidFill>
                  <a:schemeClr val="tx1"/>
                </a:solidFill>
              </a:rPr>
              <a:t>rays don’t pass through the virtual image. Rays </a:t>
            </a:r>
            <a:r>
              <a:rPr lang="en-US" altLang="en-US" sz="2000" b="0" dirty="0" smtClean="0">
                <a:solidFill>
                  <a:schemeClr val="tx1"/>
                </a:solidFill>
              </a:rPr>
              <a:t>only seem </a:t>
            </a:r>
            <a:r>
              <a:rPr lang="en-US" altLang="en-US" sz="2000" b="0" dirty="0">
                <a:solidFill>
                  <a:schemeClr val="tx1"/>
                </a:solidFill>
              </a:rPr>
              <a:t>to come from the virtual image.  </a:t>
            </a:r>
          </a:p>
        </p:txBody>
      </p:sp>
      <p:sp>
        <p:nvSpPr>
          <p:cNvPr id="7" name="Text Box 3"/>
          <p:cNvSpPr txBox="1">
            <a:spLocks noChangeArrowheads="1"/>
          </p:cNvSpPr>
          <p:nvPr/>
        </p:nvSpPr>
        <p:spPr bwMode="auto">
          <a:xfrm>
            <a:off x="0" y="0"/>
            <a:ext cx="9144000" cy="584775"/>
          </a:xfrm>
          <a:prstGeom prst="rect">
            <a:avLst/>
          </a:prstGeom>
          <a:solidFill>
            <a:srgbClr val="FF9999"/>
          </a:solidFill>
          <a:ln>
            <a:solidFill>
              <a:schemeClr val="tx1"/>
            </a:solidFill>
          </a:ln>
          <a:effectLst/>
          <a:extLst/>
        </p:spPr>
        <p:txBody>
          <a:bodyPr wrap="square">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3200" dirty="0" smtClean="0">
                <a:solidFill>
                  <a:schemeClr val="tx1"/>
                </a:solidFill>
              </a:rPr>
              <a:t>Real and virtual image</a:t>
            </a:r>
            <a:endParaRPr lang="en-US" sz="3200" dirty="0">
              <a:solidFill>
                <a:schemeClr val="tx1"/>
              </a:solidFill>
            </a:endParaRPr>
          </a:p>
        </p:txBody>
      </p:sp>
      <p:sp>
        <p:nvSpPr>
          <p:cNvPr id="8" name="TextBox 7"/>
          <p:cNvSpPr txBox="1"/>
          <p:nvPr/>
        </p:nvSpPr>
        <p:spPr>
          <a:xfrm>
            <a:off x="5562600" y="5358825"/>
            <a:ext cx="3276600" cy="584775"/>
          </a:xfrm>
          <a:prstGeom prst="rect">
            <a:avLst/>
          </a:prstGeom>
          <a:noFill/>
        </p:spPr>
        <p:txBody>
          <a:bodyPr wrap="square" rtlCol="0">
            <a:spAutoFit/>
          </a:bodyPr>
          <a:lstStyle/>
          <a:p>
            <a:r>
              <a:rPr lang="en-US" sz="1600" dirty="0" smtClean="0">
                <a:solidFill>
                  <a:schemeClr val="tx1"/>
                </a:solidFill>
              </a:rPr>
              <a:t>A flat mirror forms a virtual, upright image with magnification 1</a:t>
            </a:r>
            <a:endParaRPr lang="en-US" sz="1600" dirty="0">
              <a:solidFill>
                <a:schemeClr val="tx1"/>
              </a:solidFill>
            </a:endParaRPr>
          </a:p>
        </p:txBody>
      </p:sp>
      <p:sp>
        <p:nvSpPr>
          <p:cNvPr id="2" name="Rectangle 1"/>
          <p:cNvSpPr/>
          <p:nvPr/>
        </p:nvSpPr>
        <p:spPr bwMode="auto">
          <a:xfrm>
            <a:off x="5334000" y="762000"/>
            <a:ext cx="3657600" cy="5334000"/>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bg1"/>
              </a:solidFill>
              <a:effectLst/>
              <a:latin typeface="Times New Roman" pitchFamily="18" charset="0"/>
            </a:endParaRPr>
          </a:p>
        </p:txBody>
      </p:sp>
      <p:sp>
        <p:nvSpPr>
          <p:cNvPr id="3" name="Rectangle 2"/>
          <p:cNvSpPr/>
          <p:nvPr/>
        </p:nvSpPr>
        <p:spPr>
          <a:xfrm>
            <a:off x="217714" y="5798641"/>
            <a:ext cx="4572000" cy="707886"/>
          </a:xfrm>
          <a:prstGeom prst="rect">
            <a:avLst/>
          </a:prstGeom>
        </p:spPr>
        <p:txBody>
          <a:bodyPr>
            <a:spAutoFit/>
          </a:bodyPr>
          <a:lstStyle/>
          <a:p>
            <a:pPr lvl="0">
              <a:spcBef>
                <a:spcPct val="50000"/>
              </a:spcBef>
            </a:pPr>
            <a:r>
              <a:rPr lang="en-US" altLang="en-US" sz="2000" u="sng" dirty="0" smtClean="0">
                <a:solidFill>
                  <a:srgbClr val="000000"/>
                </a:solidFill>
              </a:rPr>
              <a:t>Both, real and virtual images can be seen by the eye.  </a:t>
            </a:r>
            <a:endParaRPr lang="en-US" altLang="en-US" sz="2000" dirty="0">
              <a:solidFill>
                <a:srgbClr val="000000"/>
              </a:solidFill>
            </a:endParaRPr>
          </a:p>
        </p:txBody>
      </p:sp>
    </p:spTree>
    <p:extLst>
      <p:ext uri="{BB962C8B-B14F-4D97-AF65-F5344CB8AC3E}">
        <p14:creationId xmlns:p14="http://schemas.microsoft.com/office/powerpoint/2010/main" val="3252602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685800"/>
            <a:ext cx="8991600" cy="1892826"/>
          </a:xfrm>
          <a:prstGeom prst="rect">
            <a:avLst/>
          </a:prstGeom>
        </p:spPr>
        <p:txBody>
          <a:bodyPr wrap="square">
            <a:spAutoFit/>
          </a:bodyPr>
          <a:lstStyle/>
          <a:p>
            <a:pPr>
              <a:spcBef>
                <a:spcPct val="50000"/>
              </a:spcBef>
            </a:pPr>
            <a:r>
              <a:rPr lang="en-US" altLang="en-US" sz="1800" dirty="0" smtClean="0">
                <a:solidFill>
                  <a:schemeClr val="tx1"/>
                </a:solidFill>
              </a:rPr>
              <a:t>How tall must a full-length mirror be?</a:t>
            </a:r>
          </a:p>
          <a:p>
            <a:pPr>
              <a:spcBef>
                <a:spcPct val="50000"/>
              </a:spcBef>
            </a:pPr>
            <a:r>
              <a:rPr lang="en-US" altLang="en-US" sz="1800" dirty="0" smtClean="0">
                <a:solidFill>
                  <a:schemeClr val="tx1"/>
                </a:solidFill>
              </a:rPr>
              <a:t>A 1.80 m tall man stands in front of a vertical, plane mirror. </a:t>
            </a:r>
          </a:p>
          <a:p>
            <a:pPr>
              <a:spcBef>
                <a:spcPct val="50000"/>
              </a:spcBef>
            </a:pPr>
            <a:r>
              <a:rPr lang="en-US" altLang="en-US" sz="1800" dirty="0" smtClean="0">
                <a:solidFill>
                  <a:schemeClr val="tx1"/>
                </a:solidFill>
              </a:rPr>
              <a:t>What is the minimum height of the mirror and how high must its lower edge be above the floor for him be able to see his whole body? Assume his eyes are 10 cm below the top of his head.</a:t>
            </a:r>
          </a:p>
          <a:p>
            <a:pPr>
              <a:spcBef>
                <a:spcPct val="50000"/>
              </a:spcBef>
            </a:pPr>
            <a:r>
              <a:rPr lang="en-US" altLang="en-US" sz="1800" dirty="0" smtClean="0">
                <a:solidFill>
                  <a:schemeClr val="tx1"/>
                </a:solidFill>
              </a:rPr>
              <a:t>Does moving toward or away from the mirror change this?</a:t>
            </a:r>
          </a:p>
        </p:txBody>
      </p:sp>
      <p:sp>
        <p:nvSpPr>
          <p:cNvPr id="4" name="Text Box 3"/>
          <p:cNvSpPr txBox="1">
            <a:spLocks noChangeArrowheads="1"/>
          </p:cNvSpPr>
          <p:nvPr/>
        </p:nvSpPr>
        <p:spPr bwMode="auto">
          <a:xfrm>
            <a:off x="0" y="0"/>
            <a:ext cx="9144000" cy="584775"/>
          </a:xfrm>
          <a:prstGeom prst="rect">
            <a:avLst/>
          </a:prstGeom>
          <a:solidFill>
            <a:srgbClr val="FF9999"/>
          </a:solidFill>
          <a:ln>
            <a:solidFill>
              <a:schemeClr val="tx1"/>
            </a:solidFill>
          </a:ln>
          <a:effectLst/>
          <a:extLst/>
        </p:spPr>
        <p:txBody>
          <a:bodyPr wrap="square">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r>
              <a:rPr lang="en-US" sz="3200" dirty="0" smtClean="0">
                <a:solidFill>
                  <a:schemeClr val="tx1"/>
                </a:solidFill>
              </a:rPr>
              <a:t>White board example</a:t>
            </a:r>
            <a:endParaRPr lang="en-US" sz="3200" dirty="0">
              <a:solidFill>
                <a:schemeClr val="tx1"/>
              </a:solidFill>
            </a:endParaRPr>
          </a:p>
        </p:txBody>
      </p:sp>
      <p:cxnSp>
        <p:nvCxnSpPr>
          <p:cNvPr id="9" name="Straight Connector 8"/>
          <p:cNvCxnSpPr/>
          <p:nvPr/>
        </p:nvCxnSpPr>
        <p:spPr bwMode="auto">
          <a:xfrm>
            <a:off x="1295400" y="6400800"/>
            <a:ext cx="57150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 name="Group 7"/>
          <p:cNvGrpSpPr/>
          <p:nvPr/>
        </p:nvGrpSpPr>
        <p:grpSpPr>
          <a:xfrm>
            <a:off x="4130041" y="2895600"/>
            <a:ext cx="45719" cy="3505200"/>
            <a:chOff x="4130041" y="2895600"/>
            <a:chExt cx="45719" cy="3505200"/>
          </a:xfrm>
        </p:grpSpPr>
        <p:cxnSp>
          <p:nvCxnSpPr>
            <p:cNvPr id="11" name="Straight Connector 10"/>
            <p:cNvCxnSpPr/>
            <p:nvPr/>
          </p:nvCxnSpPr>
          <p:spPr bwMode="auto">
            <a:xfrm>
              <a:off x="4152900" y="2895600"/>
              <a:ext cx="0" cy="3505200"/>
            </a:xfrm>
            <a:prstGeom prst="line">
              <a:avLst/>
            </a:prstGeom>
            <a:solidFill>
              <a:schemeClr val="accent1"/>
            </a:solidFill>
            <a:ln w="57150" cap="flat" cmpd="sng" algn="ctr">
              <a:solidFill>
                <a:schemeClr val="accent3">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tangle 6"/>
            <p:cNvSpPr/>
            <p:nvPr/>
          </p:nvSpPr>
          <p:spPr bwMode="auto">
            <a:xfrm>
              <a:off x="4130041" y="3352800"/>
              <a:ext cx="45719" cy="1676400"/>
            </a:xfrm>
            <a:prstGeom prst="rect">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bg1"/>
                </a:solidFill>
                <a:effectLst/>
                <a:latin typeface="Times New Roman" pitchFamily="18" charset="0"/>
              </a:endParaRPr>
            </a:p>
          </p:txBody>
        </p:sp>
      </p:grpSp>
      <p:grpSp>
        <p:nvGrpSpPr>
          <p:cNvPr id="5" name="Group 4"/>
          <p:cNvGrpSpPr/>
          <p:nvPr/>
        </p:nvGrpSpPr>
        <p:grpSpPr>
          <a:xfrm>
            <a:off x="1676398" y="3200400"/>
            <a:ext cx="609602" cy="3200400"/>
            <a:chOff x="1676398" y="3200400"/>
            <a:chExt cx="609602" cy="3200400"/>
          </a:xfrm>
        </p:grpSpPr>
        <p:sp>
          <p:nvSpPr>
            <p:cNvPr id="12" name="Oval 11"/>
            <p:cNvSpPr/>
            <p:nvPr/>
          </p:nvSpPr>
          <p:spPr bwMode="auto">
            <a:xfrm>
              <a:off x="1676400" y="3200400"/>
              <a:ext cx="609600" cy="609600"/>
            </a:xfrm>
            <a:prstGeom prst="ellipse">
              <a:avLst/>
            </a:prstGeom>
            <a:solidFill>
              <a:srgbClr val="FFC000"/>
            </a:solidFill>
            <a:ln w="9525" cap="flat" cmpd="sng" algn="ctr">
              <a:solidFill>
                <a:schemeClr val="bg1">
                  <a:lumMod val="6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bg1"/>
                </a:solidFill>
                <a:effectLst/>
                <a:latin typeface="Times New Roman" pitchFamily="18" charset="0"/>
              </a:endParaRPr>
            </a:p>
          </p:txBody>
        </p:sp>
        <p:sp>
          <p:nvSpPr>
            <p:cNvPr id="13" name="Rectangle 12"/>
            <p:cNvSpPr/>
            <p:nvPr/>
          </p:nvSpPr>
          <p:spPr bwMode="auto">
            <a:xfrm>
              <a:off x="1676398" y="3810000"/>
              <a:ext cx="609600" cy="2590800"/>
            </a:xfrm>
            <a:prstGeom prst="rect">
              <a:avLst/>
            </a:prstGeom>
            <a:solidFill>
              <a:srgbClr val="FFC000"/>
            </a:solidFill>
            <a:ln w="9525" cap="flat" cmpd="sng" algn="ctr">
              <a:solidFill>
                <a:schemeClr val="bg1">
                  <a:lumMod val="6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bg1"/>
                </a:solidFill>
                <a:effectLst/>
                <a:latin typeface="Times New Roman" pitchFamily="18" charset="0"/>
              </a:endParaRPr>
            </a:p>
          </p:txBody>
        </p:sp>
      </p:grpSp>
      <p:cxnSp>
        <p:nvCxnSpPr>
          <p:cNvPr id="15" name="Straight Arrow Connector 14"/>
          <p:cNvCxnSpPr/>
          <p:nvPr/>
        </p:nvCxnSpPr>
        <p:spPr bwMode="auto">
          <a:xfrm flipV="1">
            <a:off x="2285998" y="4953000"/>
            <a:ext cx="1866900" cy="1447800"/>
          </a:xfrm>
          <a:prstGeom prst="straightConnector1">
            <a:avLst/>
          </a:prstGeom>
          <a:solidFill>
            <a:schemeClr val="accent1"/>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p:cNvCxnSpPr>
            <a:endCxn id="12" idx="6"/>
          </p:cNvCxnSpPr>
          <p:nvPr/>
        </p:nvCxnSpPr>
        <p:spPr bwMode="auto">
          <a:xfrm flipH="1" flipV="1">
            <a:off x="2286000" y="3505200"/>
            <a:ext cx="1859279" cy="1447799"/>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a:off x="3124200" y="4953001"/>
            <a:ext cx="990600" cy="0"/>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 name="Group 5"/>
          <p:cNvGrpSpPr/>
          <p:nvPr/>
        </p:nvGrpSpPr>
        <p:grpSpPr>
          <a:xfrm>
            <a:off x="6019798" y="3200400"/>
            <a:ext cx="609602" cy="3200400"/>
            <a:chOff x="5791198" y="3200400"/>
            <a:chExt cx="609602" cy="3200400"/>
          </a:xfrm>
        </p:grpSpPr>
        <p:sp>
          <p:nvSpPr>
            <p:cNvPr id="21" name="Oval 20"/>
            <p:cNvSpPr/>
            <p:nvPr/>
          </p:nvSpPr>
          <p:spPr bwMode="auto">
            <a:xfrm>
              <a:off x="5791200" y="3200400"/>
              <a:ext cx="609600" cy="609600"/>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bg1"/>
                </a:solidFill>
                <a:effectLst/>
                <a:latin typeface="Times New Roman" pitchFamily="18" charset="0"/>
              </a:endParaRPr>
            </a:p>
          </p:txBody>
        </p:sp>
        <p:sp>
          <p:nvSpPr>
            <p:cNvPr id="22" name="Rectangle 21"/>
            <p:cNvSpPr/>
            <p:nvPr/>
          </p:nvSpPr>
          <p:spPr bwMode="auto">
            <a:xfrm>
              <a:off x="5791198" y="3810000"/>
              <a:ext cx="609602" cy="259080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bg1"/>
                </a:solidFill>
                <a:effectLst/>
                <a:latin typeface="Times New Roman" pitchFamily="18" charset="0"/>
              </a:endParaRPr>
            </a:p>
          </p:txBody>
        </p:sp>
      </p:grpSp>
      <p:cxnSp>
        <p:nvCxnSpPr>
          <p:cNvPr id="36" name="Straight Connector 35"/>
          <p:cNvCxnSpPr/>
          <p:nvPr/>
        </p:nvCxnSpPr>
        <p:spPr bwMode="auto">
          <a:xfrm>
            <a:off x="800100" y="3505200"/>
            <a:ext cx="1600200" cy="0"/>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Arrow Connector 39"/>
          <p:cNvCxnSpPr/>
          <p:nvPr/>
        </p:nvCxnSpPr>
        <p:spPr bwMode="auto">
          <a:xfrm>
            <a:off x="914400" y="3505200"/>
            <a:ext cx="0" cy="2895600"/>
          </a:xfrm>
          <a:prstGeom prst="straightConnector1">
            <a:avLst/>
          </a:prstGeom>
          <a:solidFill>
            <a:schemeClr val="accent1"/>
          </a:solidFill>
          <a:ln w="9525" cap="flat" cmpd="sng" algn="ctr">
            <a:solidFill>
              <a:schemeClr val="tx1"/>
            </a:solidFill>
            <a:prstDash val="solid"/>
            <a:round/>
            <a:headEnd type="triangl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TextBox 40"/>
          <p:cNvSpPr txBox="1"/>
          <p:nvPr/>
        </p:nvSpPr>
        <p:spPr>
          <a:xfrm>
            <a:off x="315687" y="4569766"/>
            <a:ext cx="1143000" cy="461665"/>
          </a:xfrm>
          <a:prstGeom prst="rect">
            <a:avLst/>
          </a:prstGeom>
          <a:solidFill>
            <a:srgbClr val="FFFFFF"/>
          </a:solidFill>
        </p:spPr>
        <p:txBody>
          <a:bodyPr wrap="square" rtlCol="0">
            <a:spAutoFit/>
          </a:bodyPr>
          <a:lstStyle/>
          <a:p>
            <a:r>
              <a:rPr lang="en-US" sz="2400" dirty="0" smtClean="0">
                <a:solidFill>
                  <a:schemeClr val="tx1"/>
                </a:solidFill>
              </a:rPr>
              <a:t>1.70 m</a:t>
            </a:r>
            <a:endParaRPr lang="en-US" sz="2400" dirty="0">
              <a:solidFill>
                <a:schemeClr val="tx1"/>
              </a:solidFill>
            </a:endParaRPr>
          </a:p>
        </p:txBody>
      </p:sp>
      <p:cxnSp>
        <p:nvCxnSpPr>
          <p:cNvPr id="27" name="Straight Arrow Connector 26"/>
          <p:cNvCxnSpPr/>
          <p:nvPr/>
        </p:nvCxnSpPr>
        <p:spPr bwMode="auto">
          <a:xfrm flipH="1" flipV="1">
            <a:off x="4164331" y="4953000"/>
            <a:ext cx="1859279" cy="1447799"/>
          </a:xfrm>
          <a:prstGeom prst="straightConnector1">
            <a:avLst/>
          </a:prstGeom>
          <a:solidFill>
            <a:schemeClr val="accent1"/>
          </a:solidFill>
          <a:ln w="19050" cap="flat" cmpd="sng" algn="ctr">
            <a:solidFill>
              <a:schemeClr val="tx1"/>
            </a:solidFill>
            <a:prstDash val="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TextBox 25"/>
          <p:cNvSpPr txBox="1"/>
          <p:nvPr/>
        </p:nvSpPr>
        <p:spPr>
          <a:xfrm>
            <a:off x="3305174" y="4444425"/>
            <a:ext cx="762000" cy="584775"/>
          </a:xfrm>
          <a:prstGeom prst="rect">
            <a:avLst/>
          </a:prstGeom>
          <a:noFill/>
        </p:spPr>
        <p:txBody>
          <a:bodyPr wrap="square" rtlCol="0">
            <a:spAutoFit/>
          </a:bodyPr>
          <a:lstStyle/>
          <a:p>
            <a:r>
              <a:rPr lang="en-US" sz="3200" dirty="0">
                <a:solidFill>
                  <a:schemeClr val="tx1"/>
                </a:solidFill>
                <a:latin typeface="Symbol" panose="05050102010706020507" pitchFamily="18" charset="2"/>
              </a:rPr>
              <a:t>q</a:t>
            </a:r>
          </a:p>
        </p:txBody>
      </p:sp>
      <p:sp>
        <p:nvSpPr>
          <p:cNvPr id="32" name="TextBox 31"/>
          <p:cNvSpPr txBox="1"/>
          <p:nvPr/>
        </p:nvSpPr>
        <p:spPr>
          <a:xfrm>
            <a:off x="3305174" y="4876800"/>
            <a:ext cx="762000" cy="584775"/>
          </a:xfrm>
          <a:prstGeom prst="rect">
            <a:avLst/>
          </a:prstGeom>
          <a:noFill/>
        </p:spPr>
        <p:txBody>
          <a:bodyPr wrap="square" rtlCol="0">
            <a:spAutoFit/>
          </a:bodyPr>
          <a:lstStyle/>
          <a:p>
            <a:r>
              <a:rPr lang="en-US" sz="3200" dirty="0" smtClean="0">
                <a:solidFill>
                  <a:schemeClr val="tx1"/>
                </a:solidFill>
                <a:latin typeface="Symbol" panose="05050102010706020507" pitchFamily="18" charset="2"/>
              </a:rPr>
              <a:t>q</a:t>
            </a:r>
            <a:r>
              <a:rPr lang="en-US" sz="3200" dirty="0" smtClean="0">
                <a:solidFill>
                  <a:schemeClr val="tx1"/>
                </a:solidFill>
                <a:latin typeface="+mj-lt"/>
              </a:rPr>
              <a:t>’</a:t>
            </a:r>
            <a:endParaRPr lang="en-US" sz="3200" dirty="0">
              <a:solidFill>
                <a:schemeClr val="tx1"/>
              </a:solidFill>
              <a:latin typeface="Symbol" panose="05050102010706020507" pitchFamily="18" charset="2"/>
            </a:endParaRPr>
          </a:p>
        </p:txBody>
      </p:sp>
      <p:sp>
        <p:nvSpPr>
          <p:cNvPr id="23" name="TextBox 22"/>
          <p:cNvSpPr txBox="1"/>
          <p:nvPr/>
        </p:nvSpPr>
        <p:spPr>
          <a:xfrm>
            <a:off x="7543799" y="-10887"/>
            <a:ext cx="1600200" cy="307777"/>
          </a:xfrm>
          <a:prstGeom prst="rect">
            <a:avLst/>
          </a:prstGeom>
          <a:solidFill>
            <a:srgbClr val="FFFF00"/>
          </a:solidFill>
          <a:ln>
            <a:solidFill>
              <a:schemeClr val="tx1"/>
            </a:solidFill>
          </a:ln>
        </p:spPr>
        <p:txBody>
          <a:bodyPr wrap="square" rtlCol="0">
            <a:spAutoFit/>
          </a:bodyPr>
          <a:lstStyle/>
          <a:p>
            <a:r>
              <a:rPr lang="en-US" sz="1400" dirty="0" smtClean="0">
                <a:solidFill>
                  <a:schemeClr val="tx1"/>
                </a:solidFill>
              </a:rPr>
              <a:t>Case 1: Flat mirror</a:t>
            </a:r>
            <a:endParaRPr lang="en-US" sz="1400" dirty="0">
              <a:solidFill>
                <a:schemeClr val="tx1"/>
              </a:solidFill>
            </a:endParaRPr>
          </a:p>
        </p:txBody>
      </p:sp>
    </p:spTree>
    <p:extLst>
      <p:ext uri="{BB962C8B-B14F-4D97-AF65-F5344CB8AC3E}">
        <p14:creationId xmlns:p14="http://schemas.microsoft.com/office/powerpoint/2010/main" val="422753404"/>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8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8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0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0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41544</TotalTime>
  <Words>5261</Words>
  <Application>Microsoft Office PowerPoint</Application>
  <PresentationFormat>On-screen Show (4:3)</PresentationFormat>
  <Paragraphs>813</Paragraphs>
  <Slides>64</Slides>
  <Notes>2</Notes>
  <HiddenSlides>0</HiddenSlides>
  <MMClips>0</MMClips>
  <ScaleCrop>false</ScaleCrop>
  <HeadingPairs>
    <vt:vector size="8" baseType="variant">
      <vt:variant>
        <vt:lpstr>Fonts Used</vt:lpstr>
      </vt:variant>
      <vt:variant>
        <vt:i4>5</vt:i4>
      </vt:variant>
      <vt:variant>
        <vt:lpstr>Theme</vt:lpstr>
      </vt:variant>
      <vt:variant>
        <vt:i4>4</vt:i4>
      </vt:variant>
      <vt:variant>
        <vt:lpstr>Embedded OLE Servers</vt:lpstr>
      </vt:variant>
      <vt:variant>
        <vt:i4>2</vt:i4>
      </vt:variant>
      <vt:variant>
        <vt:lpstr>Slide Titles</vt:lpstr>
      </vt:variant>
      <vt:variant>
        <vt:i4>64</vt:i4>
      </vt:variant>
    </vt:vector>
  </HeadingPairs>
  <TitlesOfParts>
    <vt:vector size="75" baseType="lpstr">
      <vt:lpstr>Arial</vt:lpstr>
      <vt:lpstr>Cambria Math</vt:lpstr>
      <vt:lpstr>Symbol</vt:lpstr>
      <vt:lpstr>Times New Roman</vt:lpstr>
      <vt:lpstr>Wingdings</vt:lpstr>
      <vt:lpstr>Blank Presentation</vt:lpstr>
      <vt:lpstr>1_Blank Presentation</vt:lpstr>
      <vt:lpstr>2_Blank Presentation</vt:lpstr>
      <vt:lpstr>3_Blank Presentation</vt:lpstr>
      <vt:lpstr>Equation</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Images formed by thin lenses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Wake Forest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Wake Forest University</dc:creator>
  <cp:lastModifiedBy>Guthold, Martin</cp:lastModifiedBy>
  <cp:revision>855</cp:revision>
  <cp:lastPrinted>2017-04-11T12:59:39Z</cp:lastPrinted>
  <dcterms:created xsi:type="dcterms:W3CDTF">1997-09-10T20:18:06Z</dcterms:created>
  <dcterms:modified xsi:type="dcterms:W3CDTF">2019-05-01T13:57:10Z</dcterms:modified>
</cp:coreProperties>
</file>